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41"/>
  </p:notesMasterIdLst>
  <p:handoutMasterIdLst>
    <p:handoutMasterId r:id="rId42"/>
  </p:handoutMasterIdLst>
  <p:sldIdLst>
    <p:sldId id="416" r:id="rId3"/>
    <p:sldId id="417" r:id="rId4"/>
    <p:sldId id="439" r:id="rId5"/>
    <p:sldId id="441" r:id="rId6"/>
    <p:sldId id="445" r:id="rId7"/>
    <p:sldId id="446" r:id="rId8"/>
    <p:sldId id="447" r:id="rId9"/>
    <p:sldId id="440" r:id="rId10"/>
    <p:sldId id="444" r:id="rId11"/>
    <p:sldId id="443" r:id="rId12"/>
    <p:sldId id="442" r:id="rId13"/>
    <p:sldId id="450" r:id="rId14"/>
    <p:sldId id="449" r:id="rId15"/>
    <p:sldId id="448" r:id="rId16"/>
    <p:sldId id="451" r:id="rId17"/>
    <p:sldId id="453" r:id="rId18"/>
    <p:sldId id="454" r:id="rId19"/>
    <p:sldId id="456" r:id="rId20"/>
    <p:sldId id="457" r:id="rId21"/>
    <p:sldId id="455" r:id="rId22"/>
    <p:sldId id="452" r:id="rId23"/>
    <p:sldId id="459" r:id="rId24"/>
    <p:sldId id="462" r:id="rId25"/>
    <p:sldId id="460" r:id="rId26"/>
    <p:sldId id="463" r:id="rId27"/>
    <p:sldId id="465" r:id="rId28"/>
    <p:sldId id="468" r:id="rId29"/>
    <p:sldId id="467" r:id="rId30"/>
    <p:sldId id="466" r:id="rId31"/>
    <p:sldId id="472" r:id="rId32"/>
    <p:sldId id="471" r:id="rId33"/>
    <p:sldId id="470" r:id="rId34"/>
    <p:sldId id="469" r:id="rId35"/>
    <p:sldId id="473" r:id="rId36"/>
    <p:sldId id="476" r:id="rId37"/>
    <p:sldId id="475" r:id="rId38"/>
    <p:sldId id="474" r:id="rId39"/>
    <p:sldId id="406"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521A4E"/>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24" autoAdjust="0"/>
  </p:normalViewPr>
  <p:slideViewPr>
    <p:cSldViewPr showGuides="1">
      <p:cViewPr varScale="1">
        <p:scale>
          <a:sx n="58" d="100"/>
          <a:sy n="58" d="100"/>
        </p:scale>
        <p:origin x="870" y="60"/>
      </p:cViewPr>
      <p:guideLst>
        <p:guide orient="horz" pos="3793"/>
        <p:guide pos="3840"/>
      </p:guideLst>
    </p:cSldViewPr>
  </p:slideViewPr>
  <p:notesTextViewPr>
    <p:cViewPr>
      <p:scale>
        <a:sx n="3" d="2"/>
        <a:sy n="3" d="2"/>
      </p:scale>
      <p:origin x="0" y="0"/>
    </p:cViewPr>
  </p:notesTextViewPr>
  <p:sorterViewPr>
    <p:cViewPr>
      <p:scale>
        <a:sx n="50" d="100"/>
        <a:sy n="50" d="100"/>
      </p:scale>
      <p:origin x="0" y="0"/>
    </p:cViewPr>
  </p:sorterViewPr>
  <p:notesViewPr>
    <p:cSldViewPr showGuides="1">
      <p:cViewPr varScale="1">
        <p:scale>
          <a:sx n="59" d="100"/>
          <a:sy n="59" d="100"/>
        </p:scale>
        <p:origin x="1680" y="5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76C5572-C57D-4FAF-A5AF-4B2B9E131381}" type="datetimeFigureOut">
              <a:rPr lang="en-GB" smtClean="0"/>
              <a:t>02/03/2021</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8001323-3717-4CE9-AF59-AD36E02D829B}" type="slidenum">
              <a:rPr lang="en-GB" smtClean="0"/>
              <a:t>‹#›</a:t>
            </a:fld>
            <a:endParaRPr lang="en-GB" dirty="0"/>
          </a:p>
        </p:txBody>
      </p:sp>
    </p:spTree>
    <p:extLst>
      <p:ext uri="{BB962C8B-B14F-4D97-AF65-F5344CB8AC3E}">
        <p14:creationId xmlns:p14="http://schemas.microsoft.com/office/powerpoint/2010/main" val="632244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E6D182-960F-4BA6-8DEB-342700AC4333}" type="datetimeFigureOut">
              <a:rPr lang="en-GB" smtClean="0"/>
              <a:t>02/03/2021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64A831-8BD0-4F87-925A-D357FD08584E}" type="slidenum">
              <a:rPr lang="en-GB" smtClean="0"/>
              <a:t>‹#›</a:t>
            </a:fld>
            <a:endParaRPr lang="en-GB" dirty="0"/>
          </a:p>
        </p:txBody>
      </p:sp>
    </p:spTree>
    <p:extLst>
      <p:ext uri="{BB962C8B-B14F-4D97-AF65-F5344CB8AC3E}">
        <p14:creationId xmlns:p14="http://schemas.microsoft.com/office/powerpoint/2010/main" val="298825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a:t>
            </a:fld>
            <a:endParaRPr lang="en-GB">
              <a:solidFill>
                <a:srgbClr val="000000"/>
              </a:solidFill>
            </a:endParaRPr>
          </a:p>
        </p:txBody>
      </p:sp>
    </p:spTree>
    <p:extLst>
      <p:ext uri="{BB962C8B-B14F-4D97-AF65-F5344CB8AC3E}">
        <p14:creationId xmlns:p14="http://schemas.microsoft.com/office/powerpoint/2010/main" val="269803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10</a:t>
            </a:fld>
            <a:endParaRPr lang="en-GB">
              <a:solidFill>
                <a:srgbClr val="000000"/>
              </a:solidFill>
            </a:endParaRPr>
          </a:p>
        </p:txBody>
      </p:sp>
    </p:spTree>
    <p:extLst>
      <p:ext uri="{BB962C8B-B14F-4D97-AF65-F5344CB8AC3E}">
        <p14:creationId xmlns:p14="http://schemas.microsoft.com/office/powerpoint/2010/main" val="213728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11</a:t>
            </a:fld>
            <a:endParaRPr lang="en-GB">
              <a:solidFill>
                <a:srgbClr val="000000"/>
              </a:solidFill>
            </a:endParaRPr>
          </a:p>
        </p:txBody>
      </p:sp>
    </p:spTree>
    <p:extLst>
      <p:ext uri="{BB962C8B-B14F-4D97-AF65-F5344CB8AC3E}">
        <p14:creationId xmlns:p14="http://schemas.microsoft.com/office/powerpoint/2010/main" val="226670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12</a:t>
            </a:fld>
            <a:endParaRPr lang="en-GB">
              <a:solidFill>
                <a:srgbClr val="000000"/>
              </a:solidFill>
            </a:endParaRPr>
          </a:p>
        </p:txBody>
      </p:sp>
    </p:spTree>
    <p:extLst>
      <p:ext uri="{BB962C8B-B14F-4D97-AF65-F5344CB8AC3E}">
        <p14:creationId xmlns:p14="http://schemas.microsoft.com/office/powerpoint/2010/main" val="2000962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13</a:t>
            </a:fld>
            <a:endParaRPr lang="en-GB">
              <a:solidFill>
                <a:srgbClr val="000000"/>
              </a:solidFill>
            </a:endParaRPr>
          </a:p>
        </p:txBody>
      </p:sp>
    </p:spTree>
    <p:extLst>
      <p:ext uri="{BB962C8B-B14F-4D97-AF65-F5344CB8AC3E}">
        <p14:creationId xmlns:p14="http://schemas.microsoft.com/office/powerpoint/2010/main" val="9350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14</a:t>
            </a:fld>
            <a:endParaRPr lang="en-GB">
              <a:solidFill>
                <a:srgbClr val="000000"/>
              </a:solidFill>
            </a:endParaRPr>
          </a:p>
        </p:txBody>
      </p:sp>
    </p:spTree>
    <p:extLst>
      <p:ext uri="{BB962C8B-B14F-4D97-AF65-F5344CB8AC3E}">
        <p14:creationId xmlns:p14="http://schemas.microsoft.com/office/powerpoint/2010/main" val="145214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15</a:t>
            </a:fld>
            <a:endParaRPr lang="en-GB">
              <a:solidFill>
                <a:srgbClr val="000000"/>
              </a:solidFill>
            </a:endParaRPr>
          </a:p>
        </p:txBody>
      </p:sp>
    </p:spTree>
    <p:extLst>
      <p:ext uri="{BB962C8B-B14F-4D97-AF65-F5344CB8AC3E}">
        <p14:creationId xmlns:p14="http://schemas.microsoft.com/office/powerpoint/2010/main" val="544925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16</a:t>
            </a:fld>
            <a:endParaRPr lang="en-GB">
              <a:solidFill>
                <a:srgbClr val="000000"/>
              </a:solidFill>
            </a:endParaRPr>
          </a:p>
        </p:txBody>
      </p:sp>
    </p:spTree>
    <p:extLst>
      <p:ext uri="{BB962C8B-B14F-4D97-AF65-F5344CB8AC3E}">
        <p14:creationId xmlns:p14="http://schemas.microsoft.com/office/powerpoint/2010/main" val="680196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17</a:t>
            </a:fld>
            <a:endParaRPr lang="en-GB">
              <a:solidFill>
                <a:srgbClr val="000000"/>
              </a:solidFill>
            </a:endParaRPr>
          </a:p>
        </p:txBody>
      </p:sp>
    </p:spTree>
    <p:extLst>
      <p:ext uri="{BB962C8B-B14F-4D97-AF65-F5344CB8AC3E}">
        <p14:creationId xmlns:p14="http://schemas.microsoft.com/office/powerpoint/2010/main" val="133944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18</a:t>
            </a:fld>
            <a:endParaRPr lang="en-GB">
              <a:solidFill>
                <a:srgbClr val="000000"/>
              </a:solidFill>
            </a:endParaRPr>
          </a:p>
        </p:txBody>
      </p:sp>
    </p:spTree>
    <p:extLst>
      <p:ext uri="{BB962C8B-B14F-4D97-AF65-F5344CB8AC3E}">
        <p14:creationId xmlns:p14="http://schemas.microsoft.com/office/powerpoint/2010/main" val="1216185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19</a:t>
            </a:fld>
            <a:endParaRPr lang="en-GB">
              <a:solidFill>
                <a:srgbClr val="000000"/>
              </a:solidFill>
            </a:endParaRPr>
          </a:p>
        </p:txBody>
      </p:sp>
    </p:spTree>
    <p:extLst>
      <p:ext uri="{BB962C8B-B14F-4D97-AF65-F5344CB8AC3E}">
        <p14:creationId xmlns:p14="http://schemas.microsoft.com/office/powerpoint/2010/main" val="102222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a:t>
            </a:fld>
            <a:endParaRPr lang="en-GB">
              <a:solidFill>
                <a:srgbClr val="000000"/>
              </a:solidFill>
            </a:endParaRPr>
          </a:p>
        </p:txBody>
      </p:sp>
    </p:spTree>
    <p:extLst>
      <p:ext uri="{BB962C8B-B14F-4D97-AF65-F5344CB8AC3E}">
        <p14:creationId xmlns:p14="http://schemas.microsoft.com/office/powerpoint/2010/main" val="1815834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t>
            </a:r>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20</a:t>
            </a:fld>
            <a:endParaRPr lang="en-GB">
              <a:solidFill>
                <a:srgbClr val="000000"/>
              </a:solidFill>
            </a:endParaRPr>
          </a:p>
        </p:txBody>
      </p:sp>
    </p:spTree>
    <p:extLst>
      <p:ext uri="{BB962C8B-B14F-4D97-AF65-F5344CB8AC3E}">
        <p14:creationId xmlns:p14="http://schemas.microsoft.com/office/powerpoint/2010/main" val="1986836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21</a:t>
            </a:fld>
            <a:endParaRPr lang="en-GB">
              <a:solidFill>
                <a:srgbClr val="000000"/>
              </a:solidFill>
            </a:endParaRPr>
          </a:p>
        </p:txBody>
      </p:sp>
    </p:spTree>
    <p:extLst>
      <p:ext uri="{BB962C8B-B14F-4D97-AF65-F5344CB8AC3E}">
        <p14:creationId xmlns:p14="http://schemas.microsoft.com/office/powerpoint/2010/main" val="2288983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22</a:t>
            </a:fld>
            <a:endParaRPr lang="en-GB">
              <a:solidFill>
                <a:srgbClr val="000000"/>
              </a:solidFill>
            </a:endParaRPr>
          </a:p>
        </p:txBody>
      </p:sp>
    </p:spTree>
    <p:extLst>
      <p:ext uri="{BB962C8B-B14F-4D97-AF65-F5344CB8AC3E}">
        <p14:creationId xmlns:p14="http://schemas.microsoft.com/office/powerpoint/2010/main" val="1913071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23</a:t>
            </a:fld>
            <a:endParaRPr lang="en-GB">
              <a:solidFill>
                <a:srgbClr val="000000"/>
              </a:solidFill>
            </a:endParaRPr>
          </a:p>
        </p:txBody>
      </p:sp>
    </p:spTree>
    <p:extLst>
      <p:ext uri="{BB962C8B-B14F-4D97-AF65-F5344CB8AC3E}">
        <p14:creationId xmlns:p14="http://schemas.microsoft.com/office/powerpoint/2010/main" val="2367616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24</a:t>
            </a:fld>
            <a:endParaRPr lang="en-GB">
              <a:solidFill>
                <a:srgbClr val="000000"/>
              </a:solidFill>
            </a:endParaRPr>
          </a:p>
        </p:txBody>
      </p:sp>
    </p:spTree>
    <p:extLst>
      <p:ext uri="{BB962C8B-B14F-4D97-AF65-F5344CB8AC3E}">
        <p14:creationId xmlns:p14="http://schemas.microsoft.com/office/powerpoint/2010/main" val="81811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25</a:t>
            </a:fld>
            <a:endParaRPr lang="en-GB">
              <a:solidFill>
                <a:srgbClr val="000000"/>
              </a:solidFill>
            </a:endParaRPr>
          </a:p>
        </p:txBody>
      </p:sp>
    </p:spTree>
    <p:extLst>
      <p:ext uri="{BB962C8B-B14F-4D97-AF65-F5344CB8AC3E}">
        <p14:creationId xmlns:p14="http://schemas.microsoft.com/office/powerpoint/2010/main" val="79588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26</a:t>
            </a:fld>
            <a:endParaRPr lang="en-GB">
              <a:solidFill>
                <a:srgbClr val="000000"/>
              </a:solidFill>
            </a:endParaRPr>
          </a:p>
        </p:txBody>
      </p:sp>
    </p:spTree>
    <p:extLst>
      <p:ext uri="{BB962C8B-B14F-4D97-AF65-F5344CB8AC3E}">
        <p14:creationId xmlns:p14="http://schemas.microsoft.com/office/powerpoint/2010/main" val="913427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27</a:t>
            </a:fld>
            <a:endParaRPr lang="en-GB">
              <a:solidFill>
                <a:srgbClr val="000000"/>
              </a:solidFill>
            </a:endParaRPr>
          </a:p>
        </p:txBody>
      </p:sp>
    </p:spTree>
    <p:extLst>
      <p:ext uri="{BB962C8B-B14F-4D97-AF65-F5344CB8AC3E}">
        <p14:creationId xmlns:p14="http://schemas.microsoft.com/office/powerpoint/2010/main" val="2695082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28</a:t>
            </a:fld>
            <a:endParaRPr lang="en-GB">
              <a:solidFill>
                <a:srgbClr val="000000"/>
              </a:solidFill>
            </a:endParaRPr>
          </a:p>
        </p:txBody>
      </p:sp>
    </p:spTree>
    <p:extLst>
      <p:ext uri="{BB962C8B-B14F-4D97-AF65-F5344CB8AC3E}">
        <p14:creationId xmlns:p14="http://schemas.microsoft.com/office/powerpoint/2010/main" val="2774185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29</a:t>
            </a:fld>
            <a:endParaRPr lang="en-GB">
              <a:solidFill>
                <a:srgbClr val="000000"/>
              </a:solidFill>
            </a:endParaRPr>
          </a:p>
        </p:txBody>
      </p:sp>
    </p:spTree>
    <p:extLst>
      <p:ext uri="{BB962C8B-B14F-4D97-AF65-F5344CB8AC3E}">
        <p14:creationId xmlns:p14="http://schemas.microsoft.com/office/powerpoint/2010/main" val="277693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3</a:t>
            </a:fld>
            <a:endParaRPr lang="en-GB">
              <a:solidFill>
                <a:srgbClr val="000000"/>
              </a:solidFill>
            </a:endParaRPr>
          </a:p>
        </p:txBody>
      </p:sp>
    </p:spTree>
    <p:extLst>
      <p:ext uri="{BB962C8B-B14F-4D97-AF65-F5344CB8AC3E}">
        <p14:creationId xmlns:p14="http://schemas.microsoft.com/office/powerpoint/2010/main" val="1379316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30</a:t>
            </a:fld>
            <a:endParaRPr lang="en-GB">
              <a:solidFill>
                <a:srgbClr val="000000"/>
              </a:solidFill>
            </a:endParaRPr>
          </a:p>
        </p:txBody>
      </p:sp>
    </p:spTree>
    <p:extLst>
      <p:ext uri="{BB962C8B-B14F-4D97-AF65-F5344CB8AC3E}">
        <p14:creationId xmlns:p14="http://schemas.microsoft.com/office/powerpoint/2010/main" val="274552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Plan to cover some of the key items from the Annual Report, as well as look at some of the significant changes over the longer term.</a:t>
            </a:r>
          </a:p>
          <a:p>
            <a:r>
              <a:rPr lang="en-GB" dirty="0"/>
              <a:t>I will begin with this list of what has been keeping us occupied recently.</a:t>
            </a:r>
          </a:p>
          <a:p>
            <a:r>
              <a:rPr lang="en-GB" dirty="0"/>
              <a:t>Pooling continues apace, mostly now at a local level, after the new Investment Regulations came into force last year. I will return to the topic of pooling shortly.</a:t>
            </a:r>
          </a:p>
          <a:p>
            <a:r>
              <a:rPr lang="en-GB" dirty="0" err="1"/>
              <a:t>Mifid</a:t>
            </a:r>
            <a:r>
              <a:rPr lang="en-GB" dirty="0"/>
              <a:t> II is one of those issues that seem to have arrived at our door by accident! Up until 2 January 2018 the LGPS is a professional investor, as you would expect, and as such can as a matter of course invest in what it chooses through the most economic institutional funds around. </a:t>
            </a:r>
            <a:r>
              <a:rPr lang="en-GB" dirty="0" err="1"/>
              <a:t>Mifid</a:t>
            </a:r>
            <a:r>
              <a:rPr lang="en-GB" dirty="0"/>
              <a:t> II reduces the LGPS to retail investors, with a much reduced choice of investments, and potentially higher costs.   This seems to have slipped through without the DCLG appreciating the implications, so there has been considerable effort, together with the Investment Association, to produce a regime where we can opt up to be professional investors from £ January next year. This Directive has considerable implications for the Financial Services Industry anyway, so this was an unwelcome, additional, piece of work. It leaves in its wake a continuing administrative burden, however.</a:t>
            </a:r>
          </a:p>
          <a:p>
            <a:r>
              <a:rPr lang="en-GB" dirty="0"/>
              <a:t>The Actuarial Valuation was completed, without too much pain for most of the employers, with one of the highest funding levels within the LGPS.</a:t>
            </a:r>
          </a:p>
          <a:p>
            <a:r>
              <a:rPr lang="en-GB" dirty="0"/>
              <a:t>And then there is the increase in membership, employers and value. Which is where I will begin.</a:t>
            </a:r>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31</a:t>
            </a:fld>
            <a:endParaRPr lang="en-GB">
              <a:solidFill>
                <a:srgbClr val="000000"/>
              </a:solidFill>
            </a:endParaRPr>
          </a:p>
        </p:txBody>
      </p:sp>
    </p:spTree>
    <p:extLst>
      <p:ext uri="{BB962C8B-B14F-4D97-AF65-F5344CB8AC3E}">
        <p14:creationId xmlns:p14="http://schemas.microsoft.com/office/powerpoint/2010/main" val="2728322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Plan to cover some of the key items from the Annual Report, as well as look at some of the significant changes over the longer term.</a:t>
            </a:r>
          </a:p>
          <a:p>
            <a:r>
              <a:rPr lang="en-GB" dirty="0"/>
              <a:t>I will begin with this list of what has been keeping us occupied recently.</a:t>
            </a:r>
          </a:p>
          <a:p>
            <a:r>
              <a:rPr lang="en-GB" dirty="0"/>
              <a:t>Pooling continues apace, mostly now at a local level, after the new Investment Regulations came into force last year. I will return to the topic of pooling shortly.</a:t>
            </a:r>
          </a:p>
          <a:p>
            <a:r>
              <a:rPr lang="en-GB" dirty="0" err="1"/>
              <a:t>Mifid</a:t>
            </a:r>
            <a:r>
              <a:rPr lang="en-GB" dirty="0"/>
              <a:t> II is one of those issues that seem to have arrived at our door by accident! Up until 2 January 2018 the LGPS is a professional investor, as you would expect, and as such can as a matter of course invest in what it chooses through the most economic institutional funds around. </a:t>
            </a:r>
            <a:r>
              <a:rPr lang="en-GB" dirty="0" err="1"/>
              <a:t>Mifid</a:t>
            </a:r>
            <a:r>
              <a:rPr lang="en-GB" dirty="0"/>
              <a:t> II reduces the LGPS to retail investors, with a much reduced choice of investments, and potentially higher costs.   This seems to have slipped through without the DCLG appreciating the implications, so there has been considerable effort, together with the Investment Association, to produce a regime where we can opt up to be professional investors from £ January next year. This Directive has considerable implications for the Financial Services Industry anyway, so this was an unwelcome, additional, piece of work. It leaves in its wake a continuing administrative burden, however.</a:t>
            </a:r>
          </a:p>
          <a:p>
            <a:r>
              <a:rPr lang="en-GB" dirty="0"/>
              <a:t>The Actuarial Valuation was completed, without too much pain for most of the employers, with one of the highest funding levels within the LGPS.</a:t>
            </a:r>
          </a:p>
          <a:p>
            <a:r>
              <a:rPr lang="en-GB" dirty="0"/>
              <a:t>And then there is the increase in membership, employers and value. Which is where I will begin.</a:t>
            </a:r>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32</a:t>
            </a:fld>
            <a:endParaRPr lang="en-GB">
              <a:solidFill>
                <a:srgbClr val="000000"/>
              </a:solidFill>
            </a:endParaRPr>
          </a:p>
        </p:txBody>
      </p:sp>
    </p:spTree>
    <p:extLst>
      <p:ext uri="{BB962C8B-B14F-4D97-AF65-F5344CB8AC3E}">
        <p14:creationId xmlns:p14="http://schemas.microsoft.com/office/powerpoint/2010/main" val="407704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Plan to cover some of the key items from the Annual Report, as well as look at some of the significant changes over the longer term.</a:t>
            </a:r>
          </a:p>
          <a:p>
            <a:r>
              <a:rPr lang="en-GB" dirty="0"/>
              <a:t>I will begin with this list of what has been keeping us occupied recently.</a:t>
            </a:r>
          </a:p>
          <a:p>
            <a:r>
              <a:rPr lang="en-GB" dirty="0"/>
              <a:t>Pooling continues apace, mostly now at a local level, after the new Investment Regulations came into force last year. I will return to the topic of pooling shortly.</a:t>
            </a:r>
          </a:p>
          <a:p>
            <a:r>
              <a:rPr lang="en-GB" dirty="0" err="1"/>
              <a:t>Mifid</a:t>
            </a:r>
            <a:r>
              <a:rPr lang="en-GB" dirty="0"/>
              <a:t> II is one of those issues that seem to have arrived at our door by accident! Up until 2 January 2018 the LGPS is a professional investor, as you would expect, and as such can as a matter of course invest in what it chooses through the most economic institutional funds around. </a:t>
            </a:r>
            <a:r>
              <a:rPr lang="en-GB" dirty="0" err="1"/>
              <a:t>Mifid</a:t>
            </a:r>
            <a:r>
              <a:rPr lang="en-GB" dirty="0"/>
              <a:t> II reduces the LGPS to retail investors, with a much reduced choice of investments, and potentially higher costs.   This seems to have slipped through without the DCLG appreciating the implications, so there has been considerable effort, together with the Investment Association, to produce a regime where we can opt up to be professional investors from £ January next year. This Directive has considerable implications for the Financial Services Industry anyway, so this was an unwelcome, additional, piece of work. It leaves in its wake a continuing administrative burden, however.</a:t>
            </a:r>
          </a:p>
          <a:p>
            <a:r>
              <a:rPr lang="en-GB" dirty="0"/>
              <a:t>The Actuarial Valuation was completed, without too much pain for most of the employers, with one of the highest funding levels within the LGPS.</a:t>
            </a:r>
          </a:p>
          <a:p>
            <a:r>
              <a:rPr lang="en-GB" dirty="0"/>
              <a:t>And then there is the increase in membership, employers and value. Which is where I will begin.</a:t>
            </a:r>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33</a:t>
            </a:fld>
            <a:endParaRPr lang="en-GB">
              <a:solidFill>
                <a:srgbClr val="000000"/>
              </a:solidFill>
            </a:endParaRPr>
          </a:p>
        </p:txBody>
      </p:sp>
    </p:spTree>
    <p:extLst>
      <p:ext uri="{BB962C8B-B14F-4D97-AF65-F5344CB8AC3E}">
        <p14:creationId xmlns:p14="http://schemas.microsoft.com/office/powerpoint/2010/main" val="3884117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34</a:t>
            </a:fld>
            <a:endParaRPr lang="en-GB">
              <a:solidFill>
                <a:srgbClr val="000000"/>
              </a:solidFill>
            </a:endParaRPr>
          </a:p>
        </p:txBody>
      </p:sp>
    </p:spTree>
    <p:extLst>
      <p:ext uri="{BB962C8B-B14F-4D97-AF65-F5344CB8AC3E}">
        <p14:creationId xmlns:p14="http://schemas.microsoft.com/office/powerpoint/2010/main" val="3316402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35</a:t>
            </a:fld>
            <a:endParaRPr lang="en-GB">
              <a:solidFill>
                <a:srgbClr val="000000"/>
              </a:solidFill>
            </a:endParaRPr>
          </a:p>
        </p:txBody>
      </p:sp>
    </p:spTree>
    <p:extLst>
      <p:ext uri="{BB962C8B-B14F-4D97-AF65-F5344CB8AC3E}">
        <p14:creationId xmlns:p14="http://schemas.microsoft.com/office/powerpoint/2010/main" val="107021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36</a:t>
            </a:fld>
            <a:endParaRPr lang="en-GB">
              <a:solidFill>
                <a:srgbClr val="000000"/>
              </a:solidFill>
            </a:endParaRPr>
          </a:p>
        </p:txBody>
      </p:sp>
    </p:spTree>
    <p:extLst>
      <p:ext uri="{BB962C8B-B14F-4D97-AF65-F5344CB8AC3E}">
        <p14:creationId xmlns:p14="http://schemas.microsoft.com/office/powerpoint/2010/main" val="2064855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37</a:t>
            </a:fld>
            <a:endParaRPr lang="en-GB">
              <a:solidFill>
                <a:srgbClr val="000000"/>
              </a:solidFill>
            </a:endParaRPr>
          </a:p>
        </p:txBody>
      </p:sp>
    </p:spTree>
    <p:extLst>
      <p:ext uri="{BB962C8B-B14F-4D97-AF65-F5344CB8AC3E}">
        <p14:creationId xmlns:p14="http://schemas.microsoft.com/office/powerpoint/2010/main" val="999906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4A831-8BD0-4F87-925A-D357FD08584E}"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234818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4</a:t>
            </a:fld>
            <a:endParaRPr lang="en-GB">
              <a:solidFill>
                <a:srgbClr val="000000"/>
              </a:solidFill>
            </a:endParaRPr>
          </a:p>
        </p:txBody>
      </p:sp>
    </p:spTree>
    <p:extLst>
      <p:ext uri="{BB962C8B-B14F-4D97-AF65-F5344CB8AC3E}">
        <p14:creationId xmlns:p14="http://schemas.microsoft.com/office/powerpoint/2010/main" val="162909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5</a:t>
            </a:fld>
            <a:endParaRPr lang="en-GB">
              <a:solidFill>
                <a:srgbClr val="000000"/>
              </a:solidFill>
            </a:endParaRPr>
          </a:p>
        </p:txBody>
      </p:sp>
    </p:spTree>
    <p:extLst>
      <p:ext uri="{BB962C8B-B14F-4D97-AF65-F5344CB8AC3E}">
        <p14:creationId xmlns:p14="http://schemas.microsoft.com/office/powerpoint/2010/main" val="241275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6</a:t>
            </a:fld>
            <a:endParaRPr lang="en-GB">
              <a:solidFill>
                <a:srgbClr val="000000"/>
              </a:solidFill>
            </a:endParaRPr>
          </a:p>
        </p:txBody>
      </p:sp>
    </p:spTree>
    <p:extLst>
      <p:ext uri="{BB962C8B-B14F-4D97-AF65-F5344CB8AC3E}">
        <p14:creationId xmlns:p14="http://schemas.microsoft.com/office/powerpoint/2010/main" val="416651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7</a:t>
            </a:fld>
            <a:endParaRPr lang="en-GB">
              <a:solidFill>
                <a:srgbClr val="000000"/>
              </a:solidFill>
            </a:endParaRPr>
          </a:p>
        </p:txBody>
      </p:sp>
    </p:spTree>
    <p:extLst>
      <p:ext uri="{BB962C8B-B14F-4D97-AF65-F5344CB8AC3E}">
        <p14:creationId xmlns:p14="http://schemas.microsoft.com/office/powerpoint/2010/main" val="317550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8</a:t>
            </a:fld>
            <a:endParaRPr lang="en-GB">
              <a:solidFill>
                <a:srgbClr val="000000"/>
              </a:solidFill>
            </a:endParaRPr>
          </a:p>
        </p:txBody>
      </p:sp>
    </p:spTree>
    <p:extLst>
      <p:ext uri="{BB962C8B-B14F-4D97-AF65-F5344CB8AC3E}">
        <p14:creationId xmlns:p14="http://schemas.microsoft.com/office/powerpoint/2010/main" val="98025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4270E0-11D6-4E84-8BF4-BE15749413E2}" type="slidenum">
              <a:rPr lang="en-GB" smtClean="0">
                <a:solidFill>
                  <a:srgbClr val="000000"/>
                </a:solidFill>
              </a:rPr>
              <a:pPr>
                <a:defRPr/>
              </a:pPr>
              <a:t>9</a:t>
            </a:fld>
            <a:endParaRPr lang="en-GB">
              <a:solidFill>
                <a:srgbClr val="000000"/>
              </a:solidFill>
            </a:endParaRPr>
          </a:p>
        </p:txBody>
      </p:sp>
    </p:spTree>
    <p:extLst>
      <p:ext uri="{BB962C8B-B14F-4D97-AF65-F5344CB8AC3E}">
        <p14:creationId xmlns:p14="http://schemas.microsoft.com/office/powerpoint/2010/main" val="3419666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5027" t="129361" r="69841" b="-39999"/>
          <a:stretch/>
        </p:blipFill>
        <p:spPr>
          <a:xfrm>
            <a:off x="3015575" y="5442288"/>
            <a:ext cx="4289898" cy="729574"/>
          </a:xfrm>
          <a:prstGeom prst="rect">
            <a:avLst/>
          </a:prstGeom>
        </p:spPr>
      </p:pic>
    </p:spTree>
    <p:extLst>
      <p:ext uri="{BB962C8B-B14F-4D97-AF65-F5344CB8AC3E}">
        <p14:creationId xmlns:p14="http://schemas.microsoft.com/office/powerpoint/2010/main" val="20327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274629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62305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7165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770273-5A1B-419F-9B7F-35F61BD9F6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351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DFBAE5-CB02-44AE-9664-0B0134294A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5001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A0A83-7A13-4BEF-967B-1D2F3447F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0698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0DB070-CD21-464B-BDE8-71EB8A670C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550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6F0A68-03D3-4BDE-8700-721C0159681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1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4F60B48-9405-40A1-9E0B-D0BEBE544D2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0957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79FD68-F814-412D-A03E-E648EAEB527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5230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67314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2C1399-4346-4492-BFB2-549D00F474E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9639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F6ECDE-1329-4C99-BCA9-AA7193B0B79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1246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B0E8BB-C039-4166-8AD5-3D29F5CB8D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7081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E7EE0C-AEA4-41CE-BF51-529CEB650A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3909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263227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173988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346473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250961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15100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143674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EDD66-2AF7-440E-A352-F0C65BD37057}" type="datetimeFigureOut">
              <a:rPr lang="en-GB" smtClean="0"/>
              <a:t>02/03/2021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60B602-7EE7-4E43-9714-56885311A90A}" type="slidenum">
              <a:rPr lang="en-GB" smtClean="0"/>
              <a:t>‹#›</a:t>
            </a:fld>
            <a:endParaRPr lang="en-GB" dirty="0"/>
          </a:p>
        </p:txBody>
      </p:sp>
    </p:spTree>
    <p:extLst>
      <p:ext uri="{BB962C8B-B14F-4D97-AF65-F5344CB8AC3E}">
        <p14:creationId xmlns:p14="http://schemas.microsoft.com/office/powerpoint/2010/main" val="409894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EDD66-2AF7-440E-A352-F0C65BD37057}" type="datetimeFigureOut">
              <a:rPr lang="en-GB" smtClean="0"/>
              <a:t>02/03/2021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0B602-7EE7-4E43-9714-56885311A90A}" type="slidenum">
              <a:rPr lang="en-GB" smtClean="0"/>
              <a:t>‹#›</a:t>
            </a:fld>
            <a:endParaRPr lang="en-GB" dirty="0"/>
          </a:p>
        </p:txBody>
      </p:sp>
      <p:pic>
        <p:nvPicPr>
          <p:cNvPr id="7" name="Picture 6"/>
          <p:cNvPicPr>
            <a:picLocks noChangeAspect="1"/>
          </p:cNvPicPr>
          <p:nvPr userDrawn="1"/>
        </p:nvPicPr>
        <p:blipFill rotWithShape="1">
          <a:blip r:embed="rId15">
            <a:extLst>
              <a:ext uri="{28A0092B-C50C-407E-A947-70E740481C1C}">
                <a14:useLocalDpi xmlns:a14="http://schemas.microsoft.com/office/drawing/2010/main" val="0"/>
              </a:ext>
            </a:extLst>
          </a:blip>
          <a:srcRect t="89362"/>
          <a:stretch/>
        </p:blipFill>
        <p:spPr>
          <a:xfrm>
            <a:off x="0" y="6128426"/>
            <a:ext cx="12192000" cy="729573"/>
          </a:xfrm>
          <a:prstGeom prst="rect">
            <a:avLst/>
          </a:prstGeom>
        </p:spPr>
      </p:pic>
    </p:spTree>
    <p:extLst>
      <p:ext uri="{BB962C8B-B14F-4D97-AF65-F5344CB8AC3E}">
        <p14:creationId xmlns:p14="http://schemas.microsoft.com/office/powerpoint/2010/main" val="2289767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F32D58D7-2394-471B-9807-BA06C58B45A1}" type="slidenum">
              <a:rPr lang="en-GB">
                <a:solidFill>
                  <a:srgbClr val="000000"/>
                </a:solidFill>
                <a:latin typeface="Arial" panose="020B0604020202020204" pitchFamily="34" charset="0"/>
              </a:rPr>
              <a:pPr fontAlgn="base">
                <a:spcBef>
                  <a:spcPct val="0"/>
                </a:spcBef>
                <a:spcAft>
                  <a:spcPct val="0"/>
                </a:spcAft>
                <a:defRPr/>
              </a:pPr>
              <a:t>‹#›</a:t>
            </a:fld>
            <a:endParaRPr lang="en-GB">
              <a:solidFill>
                <a:srgbClr val="000000"/>
              </a:solidFill>
              <a:latin typeface="Arial" panose="020B0604020202020204" pitchFamily="34" charset="0"/>
            </a:endParaRPr>
          </a:p>
        </p:txBody>
      </p:sp>
    </p:spTree>
    <p:extLst>
      <p:ext uri="{BB962C8B-B14F-4D97-AF65-F5344CB8AC3E}">
        <p14:creationId xmlns:p14="http://schemas.microsoft.com/office/powerpoint/2010/main" val="20549226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800" kern="1200">
          <a:solidFill>
            <a:srgbClr val="0C5060"/>
          </a:solidFill>
          <a:latin typeface="+mj-lt"/>
          <a:ea typeface="+mj-ea"/>
          <a:cs typeface="+mj-cs"/>
        </a:defRPr>
      </a:lvl1pPr>
      <a:lvl2pPr algn="ctr" rtl="0" eaLnBrk="0" fontAlgn="base" hangingPunct="0">
        <a:spcBef>
          <a:spcPct val="0"/>
        </a:spcBef>
        <a:spcAft>
          <a:spcPct val="0"/>
        </a:spcAft>
        <a:defRPr sz="4800">
          <a:solidFill>
            <a:srgbClr val="0C5060"/>
          </a:solidFill>
          <a:latin typeface="Tahoma" panose="020B0604030504040204" pitchFamily="34" charset="0"/>
        </a:defRPr>
      </a:lvl2pPr>
      <a:lvl3pPr algn="ctr" rtl="0" eaLnBrk="0" fontAlgn="base" hangingPunct="0">
        <a:spcBef>
          <a:spcPct val="0"/>
        </a:spcBef>
        <a:spcAft>
          <a:spcPct val="0"/>
        </a:spcAft>
        <a:defRPr sz="4800">
          <a:solidFill>
            <a:srgbClr val="0C5060"/>
          </a:solidFill>
          <a:latin typeface="Tahoma" panose="020B0604030504040204" pitchFamily="34" charset="0"/>
        </a:defRPr>
      </a:lvl3pPr>
      <a:lvl4pPr algn="ctr" rtl="0" eaLnBrk="0" fontAlgn="base" hangingPunct="0">
        <a:spcBef>
          <a:spcPct val="0"/>
        </a:spcBef>
        <a:spcAft>
          <a:spcPct val="0"/>
        </a:spcAft>
        <a:defRPr sz="4800">
          <a:solidFill>
            <a:srgbClr val="0C5060"/>
          </a:solidFill>
          <a:latin typeface="Tahoma" panose="020B0604030504040204" pitchFamily="34" charset="0"/>
        </a:defRPr>
      </a:lvl4pPr>
      <a:lvl5pPr algn="ctr" rtl="0" eaLnBrk="0" fontAlgn="base" hangingPunct="0">
        <a:spcBef>
          <a:spcPct val="0"/>
        </a:spcBef>
        <a:spcAft>
          <a:spcPct val="0"/>
        </a:spcAft>
        <a:defRPr sz="4800">
          <a:solidFill>
            <a:srgbClr val="0C5060"/>
          </a:solidFill>
          <a:latin typeface="Tahoma" panose="020B0604030504040204" pitchFamily="34" charset="0"/>
        </a:defRPr>
      </a:lvl5pPr>
      <a:lvl6pPr marL="457200" algn="ctr" rtl="0" fontAlgn="base">
        <a:spcBef>
          <a:spcPct val="0"/>
        </a:spcBef>
        <a:spcAft>
          <a:spcPct val="0"/>
        </a:spcAft>
        <a:defRPr sz="4800">
          <a:solidFill>
            <a:srgbClr val="0C5060"/>
          </a:solidFill>
          <a:latin typeface="Tahoma" panose="020B0604030504040204" pitchFamily="34" charset="0"/>
        </a:defRPr>
      </a:lvl6pPr>
      <a:lvl7pPr marL="914400" algn="ctr" rtl="0" fontAlgn="base">
        <a:spcBef>
          <a:spcPct val="0"/>
        </a:spcBef>
        <a:spcAft>
          <a:spcPct val="0"/>
        </a:spcAft>
        <a:defRPr sz="4800">
          <a:solidFill>
            <a:srgbClr val="0C5060"/>
          </a:solidFill>
          <a:latin typeface="Tahoma" panose="020B0604030504040204" pitchFamily="34" charset="0"/>
        </a:defRPr>
      </a:lvl7pPr>
      <a:lvl8pPr marL="1371600" algn="ctr" rtl="0" fontAlgn="base">
        <a:spcBef>
          <a:spcPct val="0"/>
        </a:spcBef>
        <a:spcAft>
          <a:spcPct val="0"/>
        </a:spcAft>
        <a:defRPr sz="4800">
          <a:solidFill>
            <a:srgbClr val="0C5060"/>
          </a:solidFill>
          <a:latin typeface="Tahoma" panose="020B0604030504040204" pitchFamily="34" charset="0"/>
        </a:defRPr>
      </a:lvl8pPr>
      <a:lvl9pPr marL="1828800" algn="ctr" rtl="0" fontAlgn="base">
        <a:spcBef>
          <a:spcPct val="0"/>
        </a:spcBef>
        <a:spcAft>
          <a:spcPct val="0"/>
        </a:spcAft>
        <a:defRPr sz="4800">
          <a:solidFill>
            <a:srgbClr val="0C5060"/>
          </a:solidFill>
          <a:latin typeface="Tahoma" panose="020B0604030504040204" pitchFamily="34" charset="0"/>
        </a:defRPr>
      </a:lvl9pPr>
    </p:titleStyle>
    <p:bodyStyle>
      <a:lvl1pPr marL="446088" indent="-446088" algn="l" rtl="0" eaLnBrk="0" fontAlgn="base" hangingPunct="0">
        <a:spcBef>
          <a:spcPct val="20000"/>
        </a:spcBef>
        <a:spcAft>
          <a:spcPct val="0"/>
        </a:spcAft>
        <a:buChar char="•"/>
        <a:defRPr sz="3200" kern="1200">
          <a:solidFill>
            <a:srgbClr val="0C5060"/>
          </a:solidFill>
          <a:latin typeface="+mn-lt"/>
          <a:ea typeface="+mn-ea"/>
          <a:cs typeface="+mn-cs"/>
        </a:defRPr>
      </a:lvl1pPr>
      <a:lvl2pPr marL="911225" indent="-285750" algn="l" rtl="0" eaLnBrk="0" fontAlgn="base" hangingPunct="0">
        <a:spcBef>
          <a:spcPct val="20000"/>
        </a:spcBef>
        <a:spcAft>
          <a:spcPct val="0"/>
        </a:spcAft>
        <a:buChar char="–"/>
        <a:defRPr sz="2400" kern="1200">
          <a:solidFill>
            <a:srgbClr val="0C5060"/>
          </a:solidFill>
          <a:latin typeface="+mn-lt"/>
          <a:ea typeface="+mn-ea"/>
          <a:cs typeface="+mn-cs"/>
        </a:defRPr>
      </a:lvl2pPr>
      <a:lvl3pPr marL="1319213" indent="-228600" algn="l" rtl="0" eaLnBrk="0" fontAlgn="base" hangingPunct="0">
        <a:spcBef>
          <a:spcPct val="20000"/>
        </a:spcBef>
        <a:spcAft>
          <a:spcPct val="0"/>
        </a:spcAft>
        <a:buChar char="•"/>
        <a:defRPr sz="2400" kern="1200">
          <a:solidFill>
            <a:srgbClr val="0C5060"/>
          </a:solidFill>
          <a:latin typeface="Arial" panose="020B0604020202020204" pitchFamily="34" charset="0"/>
          <a:ea typeface="+mn-ea"/>
          <a:cs typeface="+mn-cs"/>
        </a:defRPr>
      </a:lvl3pPr>
      <a:lvl4pPr marL="1727200" indent="-228600" algn="l" rtl="0" eaLnBrk="0" fontAlgn="base" hangingPunct="0">
        <a:spcBef>
          <a:spcPct val="20000"/>
        </a:spcBef>
        <a:spcAft>
          <a:spcPct val="0"/>
        </a:spcAft>
        <a:buChar char="–"/>
        <a:defRPr sz="1600" kern="1200">
          <a:solidFill>
            <a:srgbClr val="0C5060"/>
          </a:solidFill>
          <a:latin typeface="Arial" panose="020B0604020202020204" pitchFamily="34" charset="0"/>
          <a:ea typeface="+mn-ea"/>
          <a:cs typeface="+mn-cs"/>
        </a:defRPr>
      </a:lvl4pPr>
      <a:lvl5pPr marL="2135188" indent="-228600" algn="l" rtl="0" eaLnBrk="0" fontAlgn="base" hangingPunct="0">
        <a:spcBef>
          <a:spcPct val="20000"/>
        </a:spcBef>
        <a:spcAft>
          <a:spcPct val="0"/>
        </a:spcAft>
        <a:buChar char="»"/>
        <a:defRPr sz="1400" kern="1200">
          <a:solidFill>
            <a:srgbClr val="0C506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415189/ANNEX_B_-_150306_-_Fire_England_Valuation_-_Report_by_the_Scheme_Actuary_-_Final.pdf"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hyperlink" Target="https://www.gov.uk/government/uploads/system/uploads/attachment_data/file/14964/160429.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www.legislation.gov.uk/uksi/2014/2848/regulation/78/made"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www.legislation.gov.uk/uksi/2014/2848/regulation/65/mad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www.legislation.gov.uk/uksi/2006/1811/schedule/1/made" TargetMode="External"/><Relationship Id="rId7" Type="http://schemas.openxmlformats.org/officeDocument/2006/relationships/hyperlink" Target="http://www.legislation.gov.uk/uksi/2017/892/article/4/made"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hyperlink" Target="http://www.legislation.gov.uk/uksi/2015/590/contents/made" TargetMode="External"/><Relationship Id="rId5" Type="http://schemas.openxmlformats.org/officeDocument/2006/relationships/hyperlink" Target="http://www.legislation.gov.uk/uksi/2014/447/contents/made" TargetMode="External"/><Relationship Id="rId4" Type="http://schemas.openxmlformats.org/officeDocument/2006/relationships/hyperlink" Target="http://www.legislation.gov.uk/uksi/2006/3434/contents/mad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www.khub.net/group/thefirefighterspensionsdiscussionforum/group-forum/-/message_boards/message/84846096"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559496" y="1628800"/>
            <a:ext cx="7920558" cy="2211375"/>
          </a:xfrm>
          <a:prstGeom prst="rect">
            <a:avLst/>
          </a:prstGeom>
          <a:noFill/>
          <a:ln w="9525">
            <a:noFill/>
            <a:miter lim="800000"/>
            <a:headEnd/>
            <a:tailEnd/>
          </a:ln>
          <a:effectLst/>
        </p:spPr>
        <p:txBody>
          <a:bodyPr wrap="square" lIns="198000">
            <a:spAutoFit/>
          </a:bodyPr>
          <a:lstStyle/>
          <a:p>
            <a:pPr>
              <a:lnSpc>
                <a:spcPct val="85000"/>
              </a:lnSpc>
              <a:spcAft>
                <a:spcPct val="100000"/>
              </a:spcAft>
              <a:defRPr/>
            </a:pPr>
            <a:r>
              <a:rPr lang="en-GB" sz="5400" b="1" dirty="0">
                <a:latin typeface="Tahoma" pitchFamily="34" charset="0"/>
              </a:rPr>
              <a:t>Firefighters</a:t>
            </a:r>
            <a:r>
              <a:rPr lang="en-GB" sz="5400" b="1">
                <a:latin typeface="Tahoma" pitchFamily="34" charset="0"/>
              </a:rPr>
              <a:t>’ Pension </a:t>
            </a:r>
            <a:r>
              <a:rPr lang="en-GB" sz="5400" b="1" dirty="0">
                <a:latin typeface="Tahoma" pitchFamily="34" charset="0"/>
              </a:rPr>
              <a:t>Schemes – A Quick Guide</a:t>
            </a:r>
          </a:p>
        </p:txBody>
      </p:sp>
    </p:spTree>
    <p:extLst>
      <p:ext uri="{BB962C8B-B14F-4D97-AF65-F5344CB8AC3E}">
        <p14:creationId xmlns:p14="http://schemas.microsoft.com/office/powerpoint/2010/main" val="213134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Scheme Comparison</a:t>
            </a:r>
          </a:p>
        </p:txBody>
      </p:sp>
      <p:graphicFrame>
        <p:nvGraphicFramePr>
          <p:cNvPr id="2" name="Table 1"/>
          <p:cNvGraphicFramePr>
            <a:graphicFrameLocks noGrp="1"/>
          </p:cNvGraphicFramePr>
          <p:nvPr>
            <p:extLst>
              <p:ext uri="{D42A27DB-BD31-4B8C-83A1-F6EECF244321}">
                <p14:modId xmlns:p14="http://schemas.microsoft.com/office/powerpoint/2010/main" val="3269289631"/>
              </p:ext>
            </p:extLst>
          </p:nvPr>
        </p:nvGraphicFramePr>
        <p:xfrm>
          <a:off x="609599" y="1484784"/>
          <a:ext cx="10972800" cy="3980688"/>
        </p:xfrm>
        <a:graphic>
          <a:graphicData uri="http://schemas.openxmlformats.org/drawingml/2006/table">
            <a:tbl>
              <a:tblPr firstRow="1" firstCol="1" bandRow="1">
                <a:tableStyleId>{5C22544A-7EE6-4342-B048-85BDC9FD1C3A}</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640080">
                <a:tc>
                  <a:txBody>
                    <a:bodyPr/>
                    <a:lstStyle/>
                    <a:p>
                      <a:pPr marL="57150">
                        <a:lnSpc>
                          <a:spcPct val="115000"/>
                        </a:lnSpc>
                        <a:spcAft>
                          <a:spcPts val="0"/>
                        </a:spcAft>
                      </a:pPr>
                      <a:r>
                        <a:rPr lang="en-GB" sz="1800">
                          <a:effectLst/>
                        </a:rPr>
                        <a:t>Feature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57150">
                        <a:lnSpc>
                          <a:spcPct val="115000"/>
                        </a:lnSpc>
                        <a:spcAft>
                          <a:spcPts val="0"/>
                        </a:spcAft>
                      </a:pPr>
                      <a:r>
                        <a:rPr lang="en-GB" sz="1800">
                          <a:effectLst/>
                        </a:rPr>
                        <a:t>1992 Scheme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57785">
                        <a:lnSpc>
                          <a:spcPct val="115000"/>
                        </a:lnSpc>
                        <a:spcAft>
                          <a:spcPts val="0"/>
                        </a:spcAft>
                      </a:pPr>
                      <a:r>
                        <a:rPr lang="en-GB" sz="1800">
                          <a:effectLst/>
                        </a:rPr>
                        <a:t>2006 Scheme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57785">
                        <a:lnSpc>
                          <a:spcPct val="115000"/>
                        </a:lnSpc>
                        <a:spcAft>
                          <a:spcPts val="95"/>
                        </a:spcAft>
                      </a:pPr>
                      <a:r>
                        <a:rPr lang="en-GB" sz="1800">
                          <a:effectLst/>
                        </a:rPr>
                        <a:t>Modified </a:t>
                      </a:r>
                      <a:endParaRPr lang="en-GB" sz="1100">
                        <a:effectLst/>
                      </a:endParaRPr>
                    </a:p>
                    <a:p>
                      <a:pPr marL="57785">
                        <a:lnSpc>
                          <a:spcPct val="115000"/>
                        </a:lnSpc>
                        <a:spcAft>
                          <a:spcPts val="0"/>
                        </a:spcAft>
                      </a:pPr>
                      <a:r>
                        <a:rPr lang="en-GB" sz="1800">
                          <a:effectLst/>
                        </a:rPr>
                        <a:t>Scheme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58420">
                        <a:lnSpc>
                          <a:spcPct val="115000"/>
                        </a:lnSpc>
                        <a:spcAft>
                          <a:spcPts val="0"/>
                        </a:spcAft>
                      </a:pPr>
                      <a:r>
                        <a:rPr lang="en-GB" sz="1800">
                          <a:effectLst/>
                        </a:rPr>
                        <a:t>2015  Scheme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extLst>
                  <a:ext uri="{0D108BD9-81ED-4DB2-BD59-A6C34878D82A}">
                    <a16:rowId xmlns:a16="http://schemas.microsoft.com/office/drawing/2014/main" val="10000"/>
                  </a:ext>
                </a:extLst>
              </a:tr>
              <a:tr h="370840">
                <a:tc>
                  <a:txBody>
                    <a:bodyPr/>
                    <a:lstStyle/>
                    <a:p>
                      <a:pPr algn="just">
                        <a:lnSpc>
                          <a:spcPct val="115000"/>
                        </a:lnSpc>
                        <a:spcAft>
                          <a:spcPts val="0"/>
                        </a:spcAft>
                      </a:pPr>
                      <a:r>
                        <a:rPr lang="en-GB" sz="1800">
                          <a:effectLst/>
                        </a:rPr>
                        <a:t>Basis of pension</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a:lnSpc>
                          <a:spcPct val="115000"/>
                        </a:lnSpc>
                        <a:spcAft>
                          <a:spcPts val="0"/>
                        </a:spcAft>
                      </a:pPr>
                      <a:r>
                        <a:rPr lang="en-GB" sz="1800">
                          <a:effectLst/>
                        </a:rPr>
                        <a:t>Final salary</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635">
                        <a:lnSpc>
                          <a:spcPct val="115000"/>
                        </a:lnSpc>
                        <a:spcAft>
                          <a:spcPts val="0"/>
                        </a:spcAft>
                      </a:pPr>
                      <a:r>
                        <a:rPr lang="en-GB" sz="1800">
                          <a:effectLst/>
                        </a:rPr>
                        <a:t>Final salary</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635">
                        <a:lnSpc>
                          <a:spcPct val="115000"/>
                        </a:lnSpc>
                        <a:spcAft>
                          <a:spcPts val="0"/>
                        </a:spcAft>
                      </a:pPr>
                      <a:r>
                        <a:rPr lang="en-GB" sz="1800">
                          <a:effectLst/>
                        </a:rPr>
                        <a:t>Final salary</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1270">
                        <a:lnSpc>
                          <a:spcPct val="115000"/>
                        </a:lnSpc>
                        <a:spcAft>
                          <a:spcPts val="0"/>
                        </a:spcAft>
                      </a:pPr>
                      <a:r>
                        <a:rPr lang="en-GB" sz="1800">
                          <a:effectLst/>
                        </a:rPr>
                        <a:t>(CARE)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extLst>
                  <a:ext uri="{0D108BD9-81ED-4DB2-BD59-A6C34878D82A}">
                    <a16:rowId xmlns:a16="http://schemas.microsoft.com/office/drawing/2014/main" val="10001"/>
                  </a:ext>
                </a:extLst>
              </a:tr>
              <a:tr h="1261745">
                <a:tc>
                  <a:txBody>
                    <a:bodyPr/>
                    <a:lstStyle/>
                    <a:p>
                      <a:pPr>
                        <a:lnSpc>
                          <a:spcPct val="115000"/>
                        </a:lnSpc>
                        <a:spcAft>
                          <a:spcPts val="0"/>
                        </a:spcAft>
                      </a:pPr>
                      <a:r>
                        <a:rPr lang="en-GB" sz="1800">
                          <a:effectLst/>
                        </a:rPr>
                        <a:t>Accrual rate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nchor="ctr"/>
                </a:tc>
                <a:tc>
                  <a:txBody>
                    <a:bodyPr/>
                    <a:lstStyle/>
                    <a:p>
                      <a:pPr>
                        <a:lnSpc>
                          <a:spcPct val="115000"/>
                        </a:lnSpc>
                        <a:spcAft>
                          <a:spcPts val="420"/>
                        </a:spcAft>
                      </a:pPr>
                      <a:r>
                        <a:rPr lang="en-GB" sz="1800">
                          <a:effectLst/>
                        </a:rPr>
                        <a:t>40 /60ths</a:t>
                      </a:r>
                      <a:endParaRPr lang="en-GB" sz="1100">
                        <a:effectLst/>
                      </a:endParaRPr>
                    </a:p>
                    <a:p>
                      <a:pPr>
                        <a:lnSpc>
                          <a:spcPct val="115000"/>
                        </a:lnSpc>
                        <a:spcAft>
                          <a:spcPts val="565"/>
                        </a:spcAft>
                      </a:pPr>
                      <a:r>
                        <a:rPr lang="en-GB" sz="1800">
                          <a:effectLst/>
                        </a:rPr>
                        <a:t>1/60</a:t>
                      </a:r>
                      <a:r>
                        <a:rPr lang="en-GB" sz="1800" baseline="30000">
                          <a:effectLst/>
                        </a:rPr>
                        <a:t>th</a:t>
                      </a:r>
                      <a:endParaRPr lang="en-GB" sz="1100">
                        <a:effectLst/>
                      </a:endParaRPr>
                    </a:p>
                    <a:p>
                      <a:pPr>
                        <a:lnSpc>
                          <a:spcPct val="115000"/>
                        </a:lnSpc>
                        <a:spcAft>
                          <a:spcPts val="0"/>
                        </a:spcAft>
                      </a:pPr>
                      <a:r>
                        <a:rPr lang="en-GB" sz="1800">
                          <a:effectLst/>
                        </a:rPr>
                        <a:t>(2 / 60 </a:t>
                      </a:r>
                      <a:r>
                        <a:rPr lang="en-GB" sz="1800" baseline="30000">
                          <a:effectLst/>
                        </a:rPr>
                        <a:t>th </a:t>
                      </a:r>
                      <a:r>
                        <a:rPr lang="en-GB" sz="1800">
                          <a:effectLst/>
                        </a:rPr>
                        <a:t>after 20 years)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635">
                        <a:lnSpc>
                          <a:spcPct val="115000"/>
                        </a:lnSpc>
                        <a:spcAft>
                          <a:spcPts val="0"/>
                        </a:spcAft>
                      </a:pPr>
                      <a:r>
                        <a:rPr lang="en-GB" sz="1800">
                          <a:effectLst/>
                        </a:rPr>
                        <a:t>1/60</a:t>
                      </a:r>
                      <a:r>
                        <a:rPr lang="en-GB" sz="1800" baseline="30000">
                          <a:effectLst/>
                        </a:rPr>
                        <a:t>th</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nchor="ctr"/>
                </a:tc>
                <a:tc>
                  <a:txBody>
                    <a:bodyPr/>
                    <a:lstStyle/>
                    <a:p>
                      <a:pPr marL="635">
                        <a:lnSpc>
                          <a:spcPct val="115000"/>
                        </a:lnSpc>
                        <a:spcAft>
                          <a:spcPts val="0"/>
                        </a:spcAft>
                      </a:pPr>
                      <a:r>
                        <a:rPr lang="en-GB" sz="1800">
                          <a:effectLst/>
                        </a:rPr>
                        <a:t>1/45</a:t>
                      </a:r>
                      <a:r>
                        <a:rPr lang="en-GB" sz="1800" baseline="30000">
                          <a:effectLst/>
                        </a:rPr>
                        <a:t>th</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nchor="ctr"/>
                </a:tc>
                <a:tc>
                  <a:txBody>
                    <a:bodyPr/>
                    <a:lstStyle/>
                    <a:p>
                      <a:pPr marL="1270">
                        <a:lnSpc>
                          <a:spcPct val="115000"/>
                        </a:lnSpc>
                        <a:spcAft>
                          <a:spcPts val="0"/>
                        </a:spcAft>
                      </a:pPr>
                      <a:r>
                        <a:rPr lang="en-GB" sz="1800">
                          <a:effectLst/>
                        </a:rPr>
                        <a:t>1/59.7</a:t>
                      </a:r>
                      <a:r>
                        <a:rPr lang="en-GB" sz="1800" baseline="30000">
                          <a:effectLst/>
                        </a:rPr>
                        <a:t>th</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nchor="ctr"/>
                </a:tc>
                <a:extLst>
                  <a:ext uri="{0D108BD9-81ED-4DB2-BD59-A6C34878D82A}">
                    <a16:rowId xmlns:a16="http://schemas.microsoft.com/office/drawing/2014/main" val="10002"/>
                  </a:ext>
                </a:extLst>
              </a:tr>
              <a:tr h="315595">
                <a:tc>
                  <a:txBody>
                    <a:bodyPr/>
                    <a:lstStyle/>
                    <a:p>
                      <a:pPr>
                        <a:lnSpc>
                          <a:spcPct val="115000"/>
                        </a:lnSpc>
                        <a:spcAft>
                          <a:spcPts val="0"/>
                        </a:spcAft>
                      </a:pPr>
                      <a:r>
                        <a:rPr lang="en-GB" sz="1800">
                          <a:effectLst/>
                        </a:rPr>
                        <a:t>Benefit /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a:lnSpc>
                          <a:spcPct val="115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a:lnSpc>
                          <a:spcPct val="115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a:lnSpc>
                          <a:spcPct val="115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a:lnSpc>
                          <a:spcPct val="115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extLst>
                  <a:ext uri="{0D108BD9-81ED-4DB2-BD59-A6C34878D82A}">
                    <a16:rowId xmlns:a16="http://schemas.microsoft.com/office/drawing/2014/main" val="10003"/>
                  </a:ext>
                </a:extLst>
              </a:tr>
              <a:tr h="630555">
                <a:tc>
                  <a:txBody>
                    <a:bodyPr/>
                    <a:lstStyle/>
                    <a:p>
                      <a:pPr>
                        <a:lnSpc>
                          <a:spcPct val="115000"/>
                        </a:lnSpc>
                        <a:spcAft>
                          <a:spcPts val="0"/>
                        </a:spcAft>
                      </a:pPr>
                      <a:r>
                        <a:rPr lang="en-GB" sz="1800">
                          <a:effectLst/>
                        </a:rPr>
                        <a:t>Membership Cap</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a:lnSpc>
                          <a:spcPct val="115000"/>
                        </a:lnSpc>
                        <a:spcAft>
                          <a:spcPts val="0"/>
                        </a:spcAft>
                      </a:pPr>
                      <a:r>
                        <a:rPr lang="en-GB" sz="1800">
                          <a:effectLst/>
                        </a:rPr>
                        <a:t>40/60</a:t>
                      </a:r>
                      <a:r>
                        <a:rPr lang="en-GB" sz="1800" baseline="30000">
                          <a:effectLst/>
                        </a:rPr>
                        <a:t>th</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635">
                        <a:lnSpc>
                          <a:spcPct val="115000"/>
                        </a:lnSpc>
                        <a:spcAft>
                          <a:spcPts val="0"/>
                        </a:spcAft>
                      </a:pPr>
                      <a:r>
                        <a:rPr lang="en-GB" sz="1800">
                          <a:effectLst/>
                        </a:rPr>
                        <a:t>45 years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608965">
                        <a:lnSpc>
                          <a:spcPct val="115000"/>
                        </a:lnSpc>
                        <a:spcAft>
                          <a:spcPts val="0"/>
                        </a:spcAft>
                      </a:pPr>
                      <a:r>
                        <a:rPr lang="en-GB" sz="1800">
                          <a:effectLst/>
                        </a:rPr>
                        <a:t>30 years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tc>
                  <a:txBody>
                    <a:bodyPr/>
                    <a:lstStyle/>
                    <a:p>
                      <a:pPr marL="1270">
                        <a:lnSpc>
                          <a:spcPct val="115000"/>
                        </a:lnSpc>
                        <a:spcAft>
                          <a:spcPts val="0"/>
                        </a:spcAft>
                      </a:pPr>
                      <a:r>
                        <a:rPr lang="en-GB" sz="1800">
                          <a:effectLst/>
                        </a:rPr>
                        <a:t>None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extLst>
                  <a:ext uri="{0D108BD9-81ED-4DB2-BD59-A6C34878D82A}">
                    <a16:rowId xmlns:a16="http://schemas.microsoft.com/office/drawing/2014/main" val="10004"/>
                  </a:ext>
                </a:extLst>
              </a:tr>
              <a:tr h="631190">
                <a:tc>
                  <a:txBody>
                    <a:bodyPr/>
                    <a:lstStyle/>
                    <a:p>
                      <a:pPr algn="just">
                        <a:lnSpc>
                          <a:spcPct val="115000"/>
                        </a:lnSpc>
                        <a:spcAft>
                          <a:spcPts val="0"/>
                        </a:spcAft>
                      </a:pPr>
                      <a:r>
                        <a:rPr lang="en-GB" sz="1800">
                          <a:effectLst/>
                        </a:rPr>
                        <a:t>Revaluation rate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nchor="ctr"/>
                </a:tc>
                <a:tc>
                  <a:txBody>
                    <a:bodyPr/>
                    <a:lstStyle/>
                    <a:p>
                      <a:pPr>
                        <a:lnSpc>
                          <a:spcPct val="115000"/>
                        </a:lnSpc>
                        <a:spcAft>
                          <a:spcPts val="0"/>
                        </a:spcAft>
                      </a:pPr>
                      <a:r>
                        <a:rPr lang="en-GB" sz="1800">
                          <a:effectLst/>
                        </a:rPr>
                        <a:t>n/a</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nchor="ctr"/>
                </a:tc>
                <a:tc>
                  <a:txBody>
                    <a:bodyPr/>
                    <a:lstStyle/>
                    <a:p>
                      <a:pPr marL="635">
                        <a:lnSpc>
                          <a:spcPct val="115000"/>
                        </a:lnSpc>
                        <a:spcAft>
                          <a:spcPts val="0"/>
                        </a:spcAft>
                      </a:pPr>
                      <a:r>
                        <a:rPr lang="en-GB" sz="1800">
                          <a:effectLst/>
                        </a:rPr>
                        <a:t>n/a</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nchor="ctr"/>
                </a:tc>
                <a:tc>
                  <a:txBody>
                    <a:bodyPr/>
                    <a:lstStyle/>
                    <a:p>
                      <a:pPr algn="ctr">
                        <a:lnSpc>
                          <a:spcPct val="115000"/>
                        </a:lnSpc>
                        <a:spcAft>
                          <a:spcPts val="0"/>
                        </a:spcAft>
                      </a:pPr>
                      <a:r>
                        <a:rPr lang="en-GB" sz="1800">
                          <a:effectLst/>
                        </a:rPr>
                        <a:t>n/a</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nchor="ctr"/>
                </a:tc>
                <a:tc>
                  <a:txBody>
                    <a:bodyPr/>
                    <a:lstStyle/>
                    <a:p>
                      <a:pPr marL="1270">
                        <a:lnSpc>
                          <a:spcPct val="115000"/>
                        </a:lnSpc>
                        <a:spcAft>
                          <a:spcPts val="0"/>
                        </a:spcAft>
                      </a:pPr>
                      <a:r>
                        <a:rPr lang="en-GB" sz="1800" dirty="0">
                          <a:effectLst/>
                        </a:rPr>
                        <a:t>Average Weekly Earnings</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302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0453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Retirement</a:t>
            </a:r>
          </a:p>
        </p:txBody>
      </p:sp>
      <p:grpSp>
        <p:nvGrpSpPr>
          <p:cNvPr id="6" name="Group 5"/>
          <p:cNvGrpSpPr/>
          <p:nvPr/>
        </p:nvGrpSpPr>
        <p:grpSpPr>
          <a:xfrm>
            <a:off x="609600" y="1340768"/>
            <a:ext cx="10972800" cy="4714180"/>
            <a:chOff x="0" y="694612"/>
            <a:chExt cx="9351155" cy="5131769"/>
          </a:xfrm>
        </p:grpSpPr>
        <p:sp>
          <p:nvSpPr>
            <p:cNvPr id="8" name="Shape 6793"/>
            <p:cNvSpPr/>
            <p:nvPr/>
          </p:nvSpPr>
          <p:spPr>
            <a:xfrm>
              <a:off x="6350" y="700961"/>
              <a:ext cx="1783080" cy="370840"/>
            </a:xfrm>
            <a:custGeom>
              <a:avLst/>
              <a:gdLst/>
              <a:ahLst/>
              <a:cxnLst/>
              <a:rect l="0" t="0" r="0" b="0"/>
              <a:pathLst>
                <a:path w="1783080" h="370840">
                  <a:moveTo>
                    <a:pt x="0" y="0"/>
                  </a:moveTo>
                  <a:lnTo>
                    <a:pt x="1783080" y="0"/>
                  </a:lnTo>
                  <a:lnTo>
                    <a:pt x="1783080" y="370840"/>
                  </a:lnTo>
                  <a:lnTo>
                    <a:pt x="0" y="37084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9" name="Shape 6794"/>
            <p:cNvSpPr/>
            <p:nvPr/>
          </p:nvSpPr>
          <p:spPr>
            <a:xfrm>
              <a:off x="1789494" y="700961"/>
              <a:ext cx="1783080" cy="370840"/>
            </a:xfrm>
            <a:custGeom>
              <a:avLst/>
              <a:gdLst/>
              <a:ahLst/>
              <a:cxnLst/>
              <a:rect l="0" t="0" r="0" b="0"/>
              <a:pathLst>
                <a:path w="1783080" h="370840">
                  <a:moveTo>
                    <a:pt x="0" y="0"/>
                  </a:moveTo>
                  <a:lnTo>
                    <a:pt x="1783080" y="0"/>
                  </a:lnTo>
                  <a:lnTo>
                    <a:pt x="1783080" y="370840"/>
                  </a:lnTo>
                  <a:lnTo>
                    <a:pt x="0" y="37084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10" name="Shape 6795"/>
            <p:cNvSpPr/>
            <p:nvPr/>
          </p:nvSpPr>
          <p:spPr>
            <a:xfrm>
              <a:off x="3572574" y="700961"/>
              <a:ext cx="1783080" cy="370840"/>
            </a:xfrm>
            <a:custGeom>
              <a:avLst/>
              <a:gdLst/>
              <a:ahLst/>
              <a:cxnLst/>
              <a:rect l="0" t="0" r="0" b="0"/>
              <a:pathLst>
                <a:path w="1783080" h="370840">
                  <a:moveTo>
                    <a:pt x="0" y="0"/>
                  </a:moveTo>
                  <a:lnTo>
                    <a:pt x="1783080" y="0"/>
                  </a:lnTo>
                  <a:lnTo>
                    <a:pt x="1783080" y="370840"/>
                  </a:lnTo>
                  <a:lnTo>
                    <a:pt x="0" y="37084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11" name="Shape 6796"/>
            <p:cNvSpPr/>
            <p:nvPr/>
          </p:nvSpPr>
          <p:spPr>
            <a:xfrm>
              <a:off x="5355654" y="700961"/>
              <a:ext cx="1783080" cy="370840"/>
            </a:xfrm>
            <a:custGeom>
              <a:avLst/>
              <a:gdLst/>
              <a:ahLst/>
              <a:cxnLst/>
              <a:rect l="0" t="0" r="0" b="0"/>
              <a:pathLst>
                <a:path w="1783080" h="370840">
                  <a:moveTo>
                    <a:pt x="0" y="0"/>
                  </a:moveTo>
                  <a:lnTo>
                    <a:pt x="1783080" y="0"/>
                  </a:lnTo>
                  <a:lnTo>
                    <a:pt x="1783080" y="370840"/>
                  </a:lnTo>
                  <a:lnTo>
                    <a:pt x="0" y="37084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12" name="Shape 6797"/>
            <p:cNvSpPr/>
            <p:nvPr/>
          </p:nvSpPr>
          <p:spPr>
            <a:xfrm>
              <a:off x="7138606" y="700961"/>
              <a:ext cx="1783080" cy="370840"/>
            </a:xfrm>
            <a:custGeom>
              <a:avLst/>
              <a:gdLst/>
              <a:ahLst/>
              <a:cxnLst/>
              <a:rect l="0" t="0" r="0" b="0"/>
              <a:pathLst>
                <a:path w="1783080" h="370840">
                  <a:moveTo>
                    <a:pt x="0" y="0"/>
                  </a:moveTo>
                  <a:lnTo>
                    <a:pt x="1783080" y="0"/>
                  </a:lnTo>
                  <a:lnTo>
                    <a:pt x="1783080" y="370840"/>
                  </a:lnTo>
                  <a:lnTo>
                    <a:pt x="0" y="37084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13" name="Shape 6798"/>
            <p:cNvSpPr/>
            <p:nvPr/>
          </p:nvSpPr>
          <p:spPr>
            <a:xfrm>
              <a:off x="6350" y="1071801"/>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14" name="Shape 6799"/>
            <p:cNvSpPr/>
            <p:nvPr/>
          </p:nvSpPr>
          <p:spPr>
            <a:xfrm>
              <a:off x="1789494" y="1071801"/>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15" name="Shape 6800"/>
            <p:cNvSpPr/>
            <p:nvPr/>
          </p:nvSpPr>
          <p:spPr>
            <a:xfrm>
              <a:off x="3572574" y="1071801"/>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16" name="Shape 6801"/>
            <p:cNvSpPr/>
            <p:nvPr/>
          </p:nvSpPr>
          <p:spPr>
            <a:xfrm>
              <a:off x="5355654" y="1071801"/>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17" name="Shape 6802"/>
            <p:cNvSpPr/>
            <p:nvPr/>
          </p:nvSpPr>
          <p:spPr>
            <a:xfrm>
              <a:off x="7138606" y="1071801"/>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18" name="Shape 6803"/>
            <p:cNvSpPr/>
            <p:nvPr/>
          </p:nvSpPr>
          <p:spPr>
            <a:xfrm>
              <a:off x="6350" y="198620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19" name="Shape 6804"/>
            <p:cNvSpPr/>
            <p:nvPr/>
          </p:nvSpPr>
          <p:spPr>
            <a:xfrm>
              <a:off x="1789494" y="198620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20" name="Shape 6805"/>
            <p:cNvSpPr/>
            <p:nvPr/>
          </p:nvSpPr>
          <p:spPr>
            <a:xfrm>
              <a:off x="3572574" y="198620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21" name="Shape 6806"/>
            <p:cNvSpPr/>
            <p:nvPr/>
          </p:nvSpPr>
          <p:spPr>
            <a:xfrm>
              <a:off x="5355654" y="198620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22" name="Shape 6807"/>
            <p:cNvSpPr/>
            <p:nvPr/>
          </p:nvSpPr>
          <p:spPr>
            <a:xfrm>
              <a:off x="7138606" y="198620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23" name="Shape 6808"/>
            <p:cNvSpPr/>
            <p:nvPr/>
          </p:nvSpPr>
          <p:spPr>
            <a:xfrm>
              <a:off x="6350" y="262628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24" name="Shape 6809"/>
            <p:cNvSpPr/>
            <p:nvPr/>
          </p:nvSpPr>
          <p:spPr>
            <a:xfrm>
              <a:off x="1789494" y="262628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25" name="Shape 6810"/>
            <p:cNvSpPr/>
            <p:nvPr/>
          </p:nvSpPr>
          <p:spPr>
            <a:xfrm>
              <a:off x="3572574" y="262628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26" name="Shape 6811"/>
            <p:cNvSpPr/>
            <p:nvPr/>
          </p:nvSpPr>
          <p:spPr>
            <a:xfrm>
              <a:off x="5355654" y="262628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27" name="Shape 6812"/>
            <p:cNvSpPr/>
            <p:nvPr/>
          </p:nvSpPr>
          <p:spPr>
            <a:xfrm>
              <a:off x="7138606" y="2626281"/>
              <a:ext cx="1783080" cy="640080"/>
            </a:xfrm>
            <a:custGeom>
              <a:avLst/>
              <a:gdLst/>
              <a:ahLst/>
              <a:cxnLst/>
              <a:rect l="0" t="0" r="0" b="0"/>
              <a:pathLst>
                <a:path w="1783080" h="640080">
                  <a:moveTo>
                    <a:pt x="0" y="0"/>
                  </a:moveTo>
                  <a:lnTo>
                    <a:pt x="1783080" y="0"/>
                  </a:lnTo>
                  <a:lnTo>
                    <a:pt x="1783080" y="640080"/>
                  </a:lnTo>
                  <a:lnTo>
                    <a:pt x="0" y="64008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28" name="Shape 6813"/>
            <p:cNvSpPr/>
            <p:nvPr/>
          </p:nvSpPr>
          <p:spPr>
            <a:xfrm>
              <a:off x="6350" y="3266362"/>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29" name="Shape 6814"/>
            <p:cNvSpPr/>
            <p:nvPr/>
          </p:nvSpPr>
          <p:spPr>
            <a:xfrm>
              <a:off x="1789494" y="3266362"/>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30" name="Shape 6815"/>
            <p:cNvSpPr/>
            <p:nvPr/>
          </p:nvSpPr>
          <p:spPr>
            <a:xfrm>
              <a:off x="3572574" y="3266362"/>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31" name="Shape 6816"/>
            <p:cNvSpPr/>
            <p:nvPr/>
          </p:nvSpPr>
          <p:spPr>
            <a:xfrm>
              <a:off x="5355654" y="3266362"/>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32" name="Shape 6817"/>
            <p:cNvSpPr/>
            <p:nvPr/>
          </p:nvSpPr>
          <p:spPr>
            <a:xfrm>
              <a:off x="7138606" y="3266362"/>
              <a:ext cx="1783080" cy="914400"/>
            </a:xfrm>
            <a:custGeom>
              <a:avLst/>
              <a:gdLst/>
              <a:ahLst/>
              <a:cxnLst/>
              <a:rect l="0" t="0" r="0" b="0"/>
              <a:pathLst>
                <a:path w="1783080" h="914400">
                  <a:moveTo>
                    <a:pt x="0" y="0"/>
                  </a:moveTo>
                  <a:lnTo>
                    <a:pt x="1783080" y="0"/>
                  </a:lnTo>
                  <a:lnTo>
                    <a:pt x="1783080" y="914400"/>
                  </a:lnTo>
                  <a:lnTo>
                    <a:pt x="0" y="91440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endParaRPr lang="en-GB"/>
            </a:p>
          </p:txBody>
        </p:sp>
        <p:sp>
          <p:nvSpPr>
            <p:cNvPr id="33" name="Shape 6818"/>
            <p:cNvSpPr/>
            <p:nvPr/>
          </p:nvSpPr>
          <p:spPr>
            <a:xfrm>
              <a:off x="6350" y="4180736"/>
              <a:ext cx="1783080" cy="1261872"/>
            </a:xfrm>
            <a:custGeom>
              <a:avLst/>
              <a:gdLst/>
              <a:ahLst/>
              <a:cxnLst/>
              <a:rect l="0" t="0" r="0" b="0"/>
              <a:pathLst>
                <a:path w="1783080" h="1261872">
                  <a:moveTo>
                    <a:pt x="0" y="0"/>
                  </a:moveTo>
                  <a:lnTo>
                    <a:pt x="1783080" y="0"/>
                  </a:lnTo>
                  <a:lnTo>
                    <a:pt x="1783080" y="1261872"/>
                  </a:lnTo>
                  <a:lnTo>
                    <a:pt x="0" y="1261872"/>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34" name="Shape 6819"/>
            <p:cNvSpPr/>
            <p:nvPr/>
          </p:nvSpPr>
          <p:spPr>
            <a:xfrm>
              <a:off x="1789494" y="4180736"/>
              <a:ext cx="1783080" cy="1261872"/>
            </a:xfrm>
            <a:custGeom>
              <a:avLst/>
              <a:gdLst/>
              <a:ahLst/>
              <a:cxnLst/>
              <a:rect l="0" t="0" r="0" b="0"/>
              <a:pathLst>
                <a:path w="1783080" h="1261872">
                  <a:moveTo>
                    <a:pt x="0" y="0"/>
                  </a:moveTo>
                  <a:lnTo>
                    <a:pt x="1783080" y="0"/>
                  </a:lnTo>
                  <a:lnTo>
                    <a:pt x="1783080" y="1261872"/>
                  </a:lnTo>
                  <a:lnTo>
                    <a:pt x="0" y="1261872"/>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35" name="Shape 6820"/>
            <p:cNvSpPr/>
            <p:nvPr/>
          </p:nvSpPr>
          <p:spPr>
            <a:xfrm>
              <a:off x="3572574" y="4180736"/>
              <a:ext cx="1783080" cy="1261872"/>
            </a:xfrm>
            <a:custGeom>
              <a:avLst/>
              <a:gdLst/>
              <a:ahLst/>
              <a:cxnLst/>
              <a:rect l="0" t="0" r="0" b="0"/>
              <a:pathLst>
                <a:path w="1783080" h="1261872">
                  <a:moveTo>
                    <a:pt x="0" y="0"/>
                  </a:moveTo>
                  <a:lnTo>
                    <a:pt x="1783080" y="0"/>
                  </a:lnTo>
                  <a:lnTo>
                    <a:pt x="1783080" y="1261872"/>
                  </a:lnTo>
                  <a:lnTo>
                    <a:pt x="0" y="1261872"/>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36" name="Shape 6821"/>
            <p:cNvSpPr/>
            <p:nvPr/>
          </p:nvSpPr>
          <p:spPr>
            <a:xfrm>
              <a:off x="5355654" y="4180736"/>
              <a:ext cx="1783080" cy="1261872"/>
            </a:xfrm>
            <a:custGeom>
              <a:avLst/>
              <a:gdLst/>
              <a:ahLst/>
              <a:cxnLst/>
              <a:rect l="0" t="0" r="0" b="0"/>
              <a:pathLst>
                <a:path w="1783080" h="1261872">
                  <a:moveTo>
                    <a:pt x="0" y="0"/>
                  </a:moveTo>
                  <a:lnTo>
                    <a:pt x="1783080" y="0"/>
                  </a:lnTo>
                  <a:lnTo>
                    <a:pt x="1783080" y="1261872"/>
                  </a:lnTo>
                  <a:lnTo>
                    <a:pt x="0" y="1261872"/>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37" name="Shape 6822"/>
            <p:cNvSpPr/>
            <p:nvPr/>
          </p:nvSpPr>
          <p:spPr>
            <a:xfrm>
              <a:off x="7138606" y="4180736"/>
              <a:ext cx="1783080" cy="1261872"/>
            </a:xfrm>
            <a:custGeom>
              <a:avLst/>
              <a:gdLst/>
              <a:ahLst/>
              <a:cxnLst/>
              <a:rect l="0" t="0" r="0" b="0"/>
              <a:pathLst>
                <a:path w="1783080" h="1261872">
                  <a:moveTo>
                    <a:pt x="0" y="0"/>
                  </a:moveTo>
                  <a:lnTo>
                    <a:pt x="1783080" y="0"/>
                  </a:lnTo>
                  <a:lnTo>
                    <a:pt x="1783080" y="1261872"/>
                  </a:lnTo>
                  <a:lnTo>
                    <a:pt x="0" y="1261872"/>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a:p>
          </p:txBody>
        </p:sp>
        <p:sp>
          <p:nvSpPr>
            <p:cNvPr id="38" name="Shape 437"/>
            <p:cNvSpPr/>
            <p:nvPr/>
          </p:nvSpPr>
          <p:spPr>
            <a:xfrm>
              <a:off x="1789494" y="694612"/>
              <a:ext cx="0" cy="4754346"/>
            </a:xfrm>
            <a:custGeom>
              <a:avLst/>
              <a:gdLst/>
              <a:ahLst/>
              <a:cxnLst/>
              <a:rect l="0" t="0" r="0" b="0"/>
              <a:pathLst>
                <a:path h="4754346">
                  <a:moveTo>
                    <a:pt x="0" y="0"/>
                  </a:moveTo>
                  <a:lnTo>
                    <a:pt x="0" y="475434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9" name="Shape 438"/>
            <p:cNvSpPr/>
            <p:nvPr/>
          </p:nvSpPr>
          <p:spPr>
            <a:xfrm>
              <a:off x="3572574" y="694612"/>
              <a:ext cx="0" cy="4754346"/>
            </a:xfrm>
            <a:custGeom>
              <a:avLst/>
              <a:gdLst/>
              <a:ahLst/>
              <a:cxnLst/>
              <a:rect l="0" t="0" r="0" b="0"/>
              <a:pathLst>
                <a:path h="4754346">
                  <a:moveTo>
                    <a:pt x="0" y="0"/>
                  </a:moveTo>
                  <a:lnTo>
                    <a:pt x="0" y="475434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0" name="Shape 439"/>
            <p:cNvSpPr/>
            <p:nvPr/>
          </p:nvSpPr>
          <p:spPr>
            <a:xfrm>
              <a:off x="5355654" y="694612"/>
              <a:ext cx="0" cy="4754346"/>
            </a:xfrm>
            <a:custGeom>
              <a:avLst/>
              <a:gdLst/>
              <a:ahLst/>
              <a:cxnLst/>
              <a:rect l="0" t="0" r="0" b="0"/>
              <a:pathLst>
                <a:path h="4754346">
                  <a:moveTo>
                    <a:pt x="0" y="0"/>
                  </a:moveTo>
                  <a:lnTo>
                    <a:pt x="0" y="475434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1" name="Shape 440"/>
            <p:cNvSpPr/>
            <p:nvPr/>
          </p:nvSpPr>
          <p:spPr>
            <a:xfrm>
              <a:off x="7138606" y="694612"/>
              <a:ext cx="0" cy="4754346"/>
            </a:xfrm>
            <a:custGeom>
              <a:avLst/>
              <a:gdLst/>
              <a:ahLst/>
              <a:cxnLst/>
              <a:rect l="0" t="0" r="0" b="0"/>
              <a:pathLst>
                <a:path h="4754346">
                  <a:moveTo>
                    <a:pt x="0" y="0"/>
                  </a:moveTo>
                  <a:lnTo>
                    <a:pt x="0" y="475434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2" name="Shape 441"/>
            <p:cNvSpPr/>
            <p:nvPr/>
          </p:nvSpPr>
          <p:spPr>
            <a:xfrm>
              <a:off x="0" y="1071801"/>
              <a:ext cx="8928164" cy="0"/>
            </a:xfrm>
            <a:custGeom>
              <a:avLst/>
              <a:gdLst/>
              <a:ahLst/>
              <a:cxnLst/>
              <a:rect l="0" t="0" r="0" b="0"/>
              <a:pathLst>
                <a:path w="8928164">
                  <a:moveTo>
                    <a:pt x="0" y="0"/>
                  </a:moveTo>
                  <a:lnTo>
                    <a:pt x="8928164" y="0"/>
                  </a:lnTo>
                </a:path>
              </a:pathLst>
            </a:custGeom>
            <a:ln w="381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3" name="Shape 442"/>
            <p:cNvSpPr/>
            <p:nvPr/>
          </p:nvSpPr>
          <p:spPr>
            <a:xfrm>
              <a:off x="0" y="1986201"/>
              <a:ext cx="8928164" cy="0"/>
            </a:xfrm>
            <a:custGeom>
              <a:avLst/>
              <a:gdLst/>
              <a:ahLst/>
              <a:cxnLst/>
              <a:rect l="0" t="0" r="0" b="0"/>
              <a:pathLst>
                <a:path w="8928164">
                  <a:moveTo>
                    <a:pt x="0" y="0"/>
                  </a:moveTo>
                  <a:lnTo>
                    <a:pt x="8928164"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4" name="Shape 443"/>
            <p:cNvSpPr/>
            <p:nvPr/>
          </p:nvSpPr>
          <p:spPr>
            <a:xfrm>
              <a:off x="0" y="2626281"/>
              <a:ext cx="8928164" cy="0"/>
            </a:xfrm>
            <a:custGeom>
              <a:avLst/>
              <a:gdLst/>
              <a:ahLst/>
              <a:cxnLst/>
              <a:rect l="0" t="0" r="0" b="0"/>
              <a:pathLst>
                <a:path w="8928164">
                  <a:moveTo>
                    <a:pt x="0" y="0"/>
                  </a:moveTo>
                  <a:lnTo>
                    <a:pt x="8928164"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5" name="Shape 444"/>
            <p:cNvSpPr/>
            <p:nvPr/>
          </p:nvSpPr>
          <p:spPr>
            <a:xfrm>
              <a:off x="0" y="3266362"/>
              <a:ext cx="8928164" cy="0"/>
            </a:xfrm>
            <a:custGeom>
              <a:avLst/>
              <a:gdLst/>
              <a:ahLst/>
              <a:cxnLst/>
              <a:rect l="0" t="0" r="0" b="0"/>
              <a:pathLst>
                <a:path w="8928164">
                  <a:moveTo>
                    <a:pt x="0" y="0"/>
                  </a:moveTo>
                  <a:lnTo>
                    <a:pt x="8928164"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6" name="Shape 445"/>
            <p:cNvSpPr/>
            <p:nvPr/>
          </p:nvSpPr>
          <p:spPr>
            <a:xfrm>
              <a:off x="0" y="4180762"/>
              <a:ext cx="8928164" cy="0"/>
            </a:xfrm>
            <a:custGeom>
              <a:avLst/>
              <a:gdLst/>
              <a:ahLst/>
              <a:cxnLst/>
              <a:rect l="0" t="0" r="0" b="0"/>
              <a:pathLst>
                <a:path w="8928164">
                  <a:moveTo>
                    <a:pt x="0" y="0"/>
                  </a:moveTo>
                  <a:lnTo>
                    <a:pt x="8928164"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7" name="Shape 446"/>
            <p:cNvSpPr/>
            <p:nvPr/>
          </p:nvSpPr>
          <p:spPr>
            <a:xfrm>
              <a:off x="6350" y="694612"/>
              <a:ext cx="0" cy="4754346"/>
            </a:xfrm>
            <a:custGeom>
              <a:avLst/>
              <a:gdLst/>
              <a:ahLst/>
              <a:cxnLst/>
              <a:rect l="0" t="0" r="0" b="0"/>
              <a:pathLst>
                <a:path h="4754346">
                  <a:moveTo>
                    <a:pt x="0" y="0"/>
                  </a:moveTo>
                  <a:lnTo>
                    <a:pt x="0" y="475434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8" name="Shape 447"/>
            <p:cNvSpPr/>
            <p:nvPr/>
          </p:nvSpPr>
          <p:spPr>
            <a:xfrm>
              <a:off x="8921814" y="694612"/>
              <a:ext cx="0" cy="4754346"/>
            </a:xfrm>
            <a:custGeom>
              <a:avLst/>
              <a:gdLst/>
              <a:ahLst/>
              <a:cxnLst/>
              <a:rect l="0" t="0" r="0" b="0"/>
              <a:pathLst>
                <a:path h="4754346">
                  <a:moveTo>
                    <a:pt x="0" y="0"/>
                  </a:moveTo>
                  <a:lnTo>
                    <a:pt x="0" y="475434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9" name="Shape 448"/>
            <p:cNvSpPr/>
            <p:nvPr/>
          </p:nvSpPr>
          <p:spPr>
            <a:xfrm>
              <a:off x="0" y="700962"/>
              <a:ext cx="8928164" cy="0"/>
            </a:xfrm>
            <a:custGeom>
              <a:avLst/>
              <a:gdLst/>
              <a:ahLst/>
              <a:cxnLst/>
              <a:rect l="0" t="0" r="0" b="0"/>
              <a:pathLst>
                <a:path w="8928164">
                  <a:moveTo>
                    <a:pt x="0" y="0"/>
                  </a:moveTo>
                  <a:lnTo>
                    <a:pt x="8928164"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50" name="Shape 449"/>
            <p:cNvSpPr/>
            <p:nvPr/>
          </p:nvSpPr>
          <p:spPr>
            <a:xfrm>
              <a:off x="0" y="5442608"/>
              <a:ext cx="8928164" cy="0"/>
            </a:xfrm>
            <a:custGeom>
              <a:avLst/>
              <a:gdLst/>
              <a:ahLst/>
              <a:cxnLst/>
              <a:rect l="0" t="0" r="0" b="0"/>
              <a:pathLst>
                <a:path w="8928164">
                  <a:moveTo>
                    <a:pt x="0" y="0"/>
                  </a:moveTo>
                  <a:lnTo>
                    <a:pt x="8928164"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51" name="Rectangle 50"/>
            <p:cNvSpPr/>
            <p:nvPr/>
          </p:nvSpPr>
          <p:spPr>
            <a:xfrm>
              <a:off x="1881061" y="762937"/>
              <a:ext cx="1349671" cy="339003"/>
            </a:xfrm>
            <a:prstGeom prst="rect">
              <a:avLst/>
            </a:prstGeom>
            <a:ln>
              <a:noFill/>
            </a:ln>
          </p:spPr>
          <p:txBody>
            <a:bodyPr lIns="0" tIns="0" rIns="0" bIns="0" rtlCol="0">
              <a:noAutofit/>
            </a:bodyPr>
            <a:lstStyle/>
            <a:p>
              <a:pPr>
                <a:lnSpc>
                  <a:spcPct val="115000"/>
                </a:lnSpc>
                <a:spcAft>
                  <a:spcPts val="0"/>
                </a:spcAft>
              </a:pPr>
              <a:r>
                <a:rPr lang="en-GB" sz="1800" b="1">
                  <a:solidFill>
                    <a:srgbClr val="FFFFFF"/>
                  </a:solidFill>
                  <a:effectLst/>
                  <a:latin typeface="Arial" panose="020B0604020202020204" pitchFamily="34" charset="0"/>
                  <a:ea typeface="Arial" panose="020B0604020202020204" pitchFamily="34" charset="0"/>
                  <a:cs typeface="Calibri" panose="020F0502020204030204" pitchFamily="34" charset="0"/>
                </a:rPr>
                <a:t>FPS 1992</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p:cNvSpPr/>
            <p:nvPr/>
          </p:nvSpPr>
          <p:spPr>
            <a:xfrm>
              <a:off x="3664522" y="762937"/>
              <a:ext cx="1349671" cy="339003"/>
            </a:xfrm>
            <a:prstGeom prst="rect">
              <a:avLst/>
            </a:prstGeom>
            <a:ln>
              <a:noFill/>
            </a:ln>
          </p:spPr>
          <p:txBody>
            <a:bodyPr lIns="0" tIns="0" rIns="0" bIns="0" rtlCol="0">
              <a:noAutofit/>
            </a:bodyPr>
            <a:lstStyle/>
            <a:p>
              <a:pPr>
                <a:lnSpc>
                  <a:spcPct val="115000"/>
                </a:lnSpc>
                <a:spcAft>
                  <a:spcPts val="0"/>
                </a:spcAft>
              </a:pPr>
              <a:r>
                <a:rPr lang="en-GB" sz="1800" b="1">
                  <a:solidFill>
                    <a:srgbClr val="FFFFFF"/>
                  </a:solidFill>
                  <a:effectLst/>
                  <a:latin typeface="Arial" panose="020B0604020202020204" pitchFamily="34" charset="0"/>
                  <a:ea typeface="Arial" panose="020B0604020202020204" pitchFamily="34" charset="0"/>
                  <a:cs typeface="Calibri" panose="020F0502020204030204" pitchFamily="34" charset="0"/>
                </a:rPr>
                <a:t>FPS 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p:cNvSpPr/>
            <p:nvPr/>
          </p:nvSpPr>
          <p:spPr>
            <a:xfrm>
              <a:off x="5447856" y="762937"/>
              <a:ext cx="1252028" cy="339003"/>
            </a:xfrm>
            <a:prstGeom prst="rect">
              <a:avLst/>
            </a:prstGeom>
            <a:ln>
              <a:noFill/>
            </a:ln>
          </p:spPr>
          <p:txBody>
            <a:bodyPr lIns="0" tIns="0" rIns="0" bIns="0" rtlCol="0">
              <a:noAutofit/>
            </a:bodyPr>
            <a:lstStyle/>
            <a:p>
              <a:pPr>
                <a:lnSpc>
                  <a:spcPct val="115000"/>
                </a:lnSpc>
                <a:spcAft>
                  <a:spcPts val="0"/>
                </a:spcAft>
              </a:pPr>
              <a:r>
                <a:rPr lang="en-GB" sz="1800" b="1">
                  <a:solidFill>
                    <a:srgbClr val="FFFFFF"/>
                  </a:solidFill>
                  <a:effectLst/>
                  <a:latin typeface="Arial" panose="020B0604020202020204" pitchFamily="34" charset="0"/>
                  <a:ea typeface="Arial" panose="020B0604020202020204" pitchFamily="34" charset="0"/>
                  <a:cs typeface="Calibri" panose="020F0502020204030204" pitchFamily="34" charset="0"/>
                </a:rPr>
                <a:t>Modified</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7231317" y="762937"/>
              <a:ext cx="1349671" cy="339003"/>
            </a:xfrm>
            <a:prstGeom prst="rect">
              <a:avLst/>
            </a:prstGeom>
            <a:ln>
              <a:noFill/>
            </a:ln>
          </p:spPr>
          <p:txBody>
            <a:bodyPr lIns="0" tIns="0" rIns="0" bIns="0" rtlCol="0">
              <a:noAutofit/>
            </a:bodyPr>
            <a:lstStyle/>
            <a:p>
              <a:pPr>
                <a:lnSpc>
                  <a:spcPct val="115000"/>
                </a:lnSpc>
                <a:spcAft>
                  <a:spcPts val="0"/>
                </a:spcAft>
              </a:pPr>
              <a:r>
                <a:rPr lang="en-GB" sz="1800" b="1">
                  <a:solidFill>
                    <a:srgbClr val="FFFFFF"/>
                  </a:solidFill>
                  <a:effectLst/>
                  <a:latin typeface="Arial" panose="020B0604020202020204" pitchFamily="34" charset="0"/>
                  <a:ea typeface="Arial" panose="020B0604020202020204" pitchFamily="34" charset="0"/>
                  <a:cs typeface="Calibri" panose="020F0502020204030204" pitchFamily="34" charset="0"/>
                </a:rPr>
                <a:t>FPS 2015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97727" y="1133248"/>
              <a:ext cx="1012528" cy="339454"/>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Earliest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97727" y="1408097"/>
              <a:ext cx="2097909"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Retirement Age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1881061" y="1133248"/>
              <a:ext cx="1805603" cy="339454"/>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From age 50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1881061" y="1408097"/>
              <a:ext cx="533937"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with</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350834" y="1408097"/>
              <a:ext cx="1097830"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over 25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1881061" y="1682417"/>
              <a:ext cx="1906975"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years service*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3917690" y="1133248"/>
              <a:ext cx="804289" cy="339454"/>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 (with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p:cNvSpPr/>
            <p:nvPr/>
          </p:nvSpPr>
          <p:spPr>
            <a:xfrm>
              <a:off x="3664522" y="1133248"/>
              <a:ext cx="337674" cy="339454"/>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55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3664522" y="1408097"/>
              <a:ext cx="1500734"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reductions)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5447856" y="1133248"/>
              <a:ext cx="337552" cy="339454"/>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55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7484486" y="1133248"/>
              <a:ext cx="804288" cy="339454"/>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 (with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6" name="Rectangle 65"/>
            <p:cNvSpPr/>
            <p:nvPr/>
          </p:nvSpPr>
          <p:spPr>
            <a:xfrm>
              <a:off x="7231317" y="1133248"/>
              <a:ext cx="337674" cy="339454"/>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55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7231317" y="1408097"/>
              <a:ext cx="1500734"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reductions)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8" name="Rectangle 67"/>
            <p:cNvSpPr/>
            <p:nvPr/>
          </p:nvSpPr>
          <p:spPr>
            <a:xfrm>
              <a:off x="97727" y="2048177"/>
              <a:ext cx="1063170"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Normal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p:cNvSpPr/>
            <p:nvPr/>
          </p:nvSpPr>
          <p:spPr>
            <a:xfrm>
              <a:off x="97727" y="2322498"/>
              <a:ext cx="1485783"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Retirement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p:cNvSpPr/>
            <p:nvPr/>
          </p:nvSpPr>
          <p:spPr>
            <a:xfrm>
              <a:off x="1266889" y="2322498"/>
              <a:ext cx="540018"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Age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p:cNvSpPr/>
            <p:nvPr/>
          </p:nvSpPr>
          <p:spPr>
            <a:xfrm>
              <a:off x="1881061" y="2048177"/>
              <a:ext cx="337326"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55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p:cNvSpPr/>
            <p:nvPr/>
          </p:nvSpPr>
          <p:spPr>
            <a:xfrm>
              <a:off x="3664522" y="2048177"/>
              <a:ext cx="337326"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60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p:cNvSpPr/>
            <p:nvPr/>
          </p:nvSpPr>
          <p:spPr>
            <a:xfrm>
              <a:off x="5447856" y="2048177"/>
              <a:ext cx="337326"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55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4" name="Rectangle 73"/>
            <p:cNvSpPr/>
            <p:nvPr/>
          </p:nvSpPr>
          <p:spPr>
            <a:xfrm>
              <a:off x="7231317" y="2048177"/>
              <a:ext cx="337326"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60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5" name="Rectangle 74"/>
            <p:cNvSpPr/>
            <p:nvPr/>
          </p:nvSpPr>
          <p:spPr>
            <a:xfrm>
              <a:off x="97727" y="2687981"/>
              <a:ext cx="1266129" cy="339455"/>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Deferred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6" name="Rectangle 75"/>
            <p:cNvSpPr/>
            <p:nvPr/>
          </p:nvSpPr>
          <p:spPr>
            <a:xfrm>
              <a:off x="97727" y="2962958"/>
              <a:ext cx="2097909"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Retirement Age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7" name="Rectangle 76"/>
            <p:cNvSpPr/>
            <p:nvPr/>
          </p:nvSpPr>
          <p:spPr>
            <a:xfrm>
              <a:off x="1881061" y="2687981"/>
              <a:ext cx="337552" cy="339455"/>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60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8" name="Rectangle 77"/>
            <p:cNvSpPr/>
            <p:nvPr/>
          </p:nvSpPr>
          <p:spPr>
            <a:xfrm>
              <a:off x="3664522" y="2687981"/>
              <a:ext cx="337552" cy="339455"/>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65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p:cNvSpPr/>
            <p:nvPr/>
          </p:nvSpPr>
          <p:spPr>
            <a:xfrm>
              <a:off x="5447856" y="2687981"/>
              <a:ext cx="337552" cy="339455"/>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60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0" name="Rectangle 79"/>
            <p:cNvSpPr/>
            <p:nvPr/>
          </p:nvSpPr>
          <p:spPr>
            <a:xfrm>
              <a:off x="7231317" y="2687981"/>
              <a:ext cx="586051" cy="339455"/>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SPA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97727" y="3328718"/>
              <a:ext cx="1013714"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Accrual</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2" name="Rectangle 81"/>
            <p:cNvSpPr/>
            <p:nvPr/>
          </p:nvSpPr>
          <p:spPr>
            <a:xfrm>
              <a:off x="1881061" y="3328718"/>
              <a:ext cx="338137"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60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3" name="Rectangle 82"/>
            <p:cNvSpPr/>
            <p:nvPr/>
          </p:nvSpPr>
          <p:spPr>
            <a:xfrm>
              <a:off x="2134121" y="3328718"/>
              <a:ext cx="1210324"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ths (with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4" name="Rectangle 83"/>
            <p:cNvSpPr/>
            <p:nvPr/>
          </p:nvSpPr>
          <p:spPr>
            <a:xfrm>
              <a:off x="1881061" y="3603039"/>
              <a:ext cx="909728" cy="339002"/>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double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5" name="Rectangle 84"/>
            <p:cNvSpPr/>
            <p:nvPr/>
          </p:nvSpPr>
          <p:spPr>
            <a:xfrm>
              <a:off x="2631250" y="3603039"/>
              <a:ext cx="1061345" cy="339002"/>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accrual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6" name="Rectangle 85"/>
            <p:cNvSpPr/>
            <p:nvPr/>
          </p:nvSpPr>
          <p:spPr>
            <a:xfrm>
              <a:off x="1881061" y="3877358"/>
              <a:ext cx="1954055"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after 20 years)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7" name="Rectangle 86"/>
            <p:cNvSpPr/>
            <p:nvPr/>
          </p:nvSpPr>
          <p:spPr>
            <a:xfrm>
              <a:off x="3917582" y="3328718"/>
              <a:ext cx="405587"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ths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8" name="Rectangle 87"/>
            <p:cNvSpPr/>
            <p:nvPr/>
          </p:nvSpPr>
          <p:spPr>
            <a:xfrm>
              <a:off x="3664522" y="3328718"/>
              <a:ext cx="338137"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60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9" name="Rectangle 88"/>
            <p:cNvSpPr/>
            <p:nvPr/>
          </p:nvSpPr>
          <p:spPr>
            <a:xfrm>
              <a:off x="5700916" y="3328718"/>
              <a:ext cx="405587"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ths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0" name="Rectangle 89"/>
            <p:cNvSpPr/>
            <p:nvPr/>
          </p:nvSpPr>
          <p:spPr>
            <a:xfrm>
              <a:off x="5447856" y="3328718"/>
              <a:ext cx="338137"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45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1" name="Rectangle 90"/>
            <p:cNvSpPr/>
            <p:nvPr/>
          </p:nvSpPr>
          <p:spPr>
            <a:xfrm>
              <a:off x="7231317" y="3328718"/>
              <a:ext cx="169091"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1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2" name="Rectangle 91"/>
            <p:cNvSpPr/>
            <p:nvPr/>
          </p:nvSpPr>
          <p:spPr>
            <a:xfrm>
              <a:off x="7358419" y="3328718"/>
              <a:ext cx="1079943"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/59.7ths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97727" y="4243398"/>
              <a:ext cx="1556067"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Lump Sum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4" name="Rectangle 93"/>
            <p:cNvSpPr/>
            <p:nvPr/>
          </p:nvSpPr>
          <p:spPr>
            <a:xfrm>
              <a:off x="97727" y="4517718"/>
              <a:ext cx="896304"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Option</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5" name="Rectangle 94"/>
            <p:cNvSpPr/>
            <p:nvPr/>
          </p:nvSpPr>
          <p:spPr>
            <a:xfrm>
              <a:off x="1824419" y="4368975"/>
              <a:ext cx="1635065"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Age related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6" name="Rectangle 95"/>
            <p:cNvSpPr/>
            <p:nvPr/>
          </p:nvSpPr>
          <p:spPr>
            <a:xfrm>
              <a:off x="1824419" y="4684443"/>
              <a:ext cx="1822353"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commutation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7" name="Rectangle 96"/>
            <p:cNvSpPr/>
            <p:nvPr/>
          </p:nvSpPr>
          <p:spPr>
            <a:xfrm>
              <a:off x="1824419" y="5000216"/>
              <a:ext cx="912418" cy="339003"/>
            </a:xfrm>
            <a:prstGeom prst="rect">
              <a:avLst/>
            </a:prstGeom>
            <a:ln>
              <a:noFill/>
            </a:ln>
          </p:spPr>
          <p:txBody>
            <a:bodyPr lIns="0" tIns="0" rIns="0" bIns="0" rtlCol="0">
              <a:noAutofit/>
            </a:bodyPr>
            <a:lstStyle/>
            <a:p>
              <a:pPr>
                <a:lnSpc>
                  <a:spcPct val="115000"/>
                </a:lnSpc>
                <a:spcAft>
                  <a:spcPts val="0"/>
                </a:spcAft>
              </a:pPr>
              <a:r>
                <a:rPr lang="en-GB" sz="1800" dirty="0">
                  <a:solidFill>
                    <a:srgbClr val="000000"/>
                  </a:solidFill>
                  <a:effectLst/>
                  <a:latin typeface="Arial" panose="020B0604020202020204" pitchFamily="34" charset="0"/>
                  <a:ea typeface="Arial" panose="020B0604020202020204" pitchFamily="34" charset="0"/>
                  <a:cs typeface="Calibri" panose="020F0502020204030204" pitchFamily="34" charset="0"/>
                </a:rPr>
                <a:t>factors</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8" name="Rectangle 97"/>
            <p:cNvSpPr/>
            <p:nvPr/>
          </p:nvSpPr>
          <p:spPr>
            <a:xfrm>
              <a:off x="3607499" y="4368975"/>
              <a:ext cx="2165359"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Commute £1 of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9" name="Rectangle 98"/>
            <p:cNvSpPr/>
            <p:nvPr/>
          </p:nvSpPr>
          <p:spPr>
            <a:xfrm>
              <a:off x="3607499" y="4684443"/>
              <a:ext cx="2179598"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pension for £12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0" name="Rectangle 99"/>
            <p:cNvSpPr/>
            <p:nvPr/>
          </p:nvSpPr>
          <p:spPr>
            <a:xfrm>
              <a:off x="3607499" y="5000216"/>
              <a:ext cx="1319221"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lump sum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Rectangle 100"/>
            <p:cNvSpPr/>
            <p:nvPr/>
          </p:nvSpPr>
          <p:spPr>
            <a:xfrm>
              <a:off x="5390833" y="4211394"/>
              <a:ext cx="1635066"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Age related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2" name="Rectangle 101"/>
            <p:cNvSpPr/>
            <p:nvPr/>
          </p:nvSpPr>
          <p:spPr>
            <a:xfrm>
              <a:off x="5390833" y="4526862"/>
              <a:ext cx="1822353"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commutation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Rectangle 102"/>
            <p:cNvSpPr/>
            <p:nvPr/>
          </p:nvSpPr>
          <p:spPr>
            <a:xfrm>
              <a:off x="5390833" y="4842330"/>
              <a:ext cx="912418"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factors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103"/>
            <p:cNvSpPr/>
            <p:nvPr/>
          </p:nvSpPr>
          <p:spPr>
            <a:xfrm>
              <a:off x="7174294" y="4211394"/>
              <a:ext cx="2161355"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Commute £1 of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5" name="Rectangle 104"/>
            <p:cNvSpPr/>
            <p:nvPr/>
          </p:nvSpPr>
          <p:spPr>
            <a:xfrm>
              <a:off x="7174294" y="4526862"/>
              <a:ext cx="2176861"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pension for £12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6" name="Rectangle 105"/>
            <p:cNvSpPr/>
            <p:nvPr/>
          </p:nvSpPr>
          <p:spPr>
            <a:xfrm>
              <a:off x="7174294" y="4842330"/>
              <a:ext cx="1317703" cy="339003"/>
            </a:xfrm>
            <a:prstGeom prst="rect">
              <a:avLst/>
            </a:prstGeom>
            <a:ln>
              <a:noFill/>
            </a:ln>
          </p:spPr>
          <p:txBody>
            <a:bodyPr lIns="0" tIns="0" rIns="0" bIns="0" rtlCol="0">
              <a:noAutofit/>
            </a:bodyPr>
            <a:lstStyle/>
            <a:p>
              <a:pPr>
                <a:lnSpc>
                  <a:spcPct val="115000"/>
                </a:lnSpc>
                <a:spcAft>
                  <a:spcPts val="0"/>
                </a:spcAft>
              </a:pPr>
              <a:r>
                <a:rPr lang="en-GB" sz="1800">
                  <a:solidFill>
                    <a:srgbClr val="000000"/>
                  </a:solidFill>
                  <a:effectLst/>
                  <a:latin typeface="Arial" panose="020B0604020202020204" pitchFamily="34" charset="0"/>
                  <a:ea typeface="Arial" panose="020B0604020202020204" pitchFamily="34" charset="0"/>
                  <a:cs typeface="Calibri" panose="020F0502020204030204" pitchFamily="34" charset="0"/>
                </a:rPr>
                <a:t>lump sum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7" name="Rectangle 106"/>
            <p:cNvSpPr/>
            <p:nvPr/>
          </p:nvSpPr>
          <p:spPr>
            <a:xfrm>
              <a:off x="897890" y="5448958"/>
              <a:ext cx="7500333" cy="377423"/>
            </a:xfrm>
            <a:prstGeom prst="rect">
              <a:avLst/>
            </a:prstGeom>
            <a:ln>
              <a:noFill/>
            </a:ln>
          </p:spPr>
          <p:txBody>
            <a:bodyPr lIns="0" tIns="0" rIns="0" bIns="0" rtlCol="0">
              <a:noAutofit/>
            </a:bodyPr>
            <a:lstStyle/>
            <a:p>
              <a:pPr>
                <a:lnSpc>
                  <a:spcPct val="115000"/>
                </a:lnSpc>
                <a:spcAft>
                  <a:spcPts val="0"/>
                </a:spcAft>
              </a:pPr>
              <a:r>
                <a:rPr lang="en-GB" sz="2000" b="1" dirty="0">
                  <a:solidFill>
                    <a:srgbClr val="000000"/>
                  </a:solidFill>
                  <a:effectLst/>
                  <a:latin typeface="Arial" panose="020B0604020202020204" pitchFamily="34" charset="0"/>
                  <a:ea typeface="Arial" panose="020B0604020202020204" pitchFamily="34" charset="0"/>
                  <a:cs typeface="Calibri" panose="020F0502020204030204" pitchFamily="34" charset="0"/>
                </a:rPr>
                <a:t>* Lump sum can be restricted to 2.25 * pension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7432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Leaving before retirement age</a:t>
            </a:r>
          </a:p>
        </p:txBody>
      </p:sp>
      <p:graphicFrame>
        <p:nvGraphicFramePr>
          <p:cNvPr id="2" name="Table 1"/>
          <p:cNvGraphicFramePr>
            <a:graphicFrameLocks noGrp="1"/>
          </p:cNvGraphicFramePr>
          <p:nvPr>
            <p:extLst>
              <p:ext uri="{D42A27DB-BD31-4B8C-83A1-F6EECF244321}">
                <p14:modId xmlns:p14="http://schemas.microsoft.com/office/powerpoint/2010/main" val="3763393281"/>
              </p:ext>
            </p:extLst>
          </p:nvPr>
        </p:nvGraphicFramePr>
        <p:xfrm>
          <a:off x="767408" y="1820704"/>
          <a:ext cx="10945215" cy="3926205"/>
        </p:xfrm>
        <a:graphic>
          <a:graphicData uri="http://schemas.openxmlformats.org/drawingml/2006/table">
            <a:tbl>
              <a:tblPr firstRow="1" firstCol="1" bandRow="1">
                <a:tableStyleId>{5C22544A-7EE6-4342-B048-85BDC9FD1C3A}</a:tableStyleId>
              </a:tblPr>
              <a:tblGrid>
                <a:gridCol w="2189043">
                  <a:extLst>
                    <a:ext uri="{9D8B030D-6E8A-4147-A177-3AD203B41FA5}">
                      <a16:colId xmlns:a16="http://schemas.microsoft.com/office/drawing/2014/main" val="20000"/>
                    </a:ext>
                  </a:extLst>
                </a:gridCol>
                <a:gridCol w="2189043">
                  <a:extLst>
                    <a:ext uri="{9D8B030D-6E8A-4147-A177-3AD203B41FA5}">
                      <a16:colId xmlns:a16="http://schemas.microsoft.com/office/drawing/2014/main" val="20001"/>
                    </a:ext>
                  </a:extLst>
                </a:gridCol>
                <a:gridCol w="2189043">
                  <a:extLst>
                    <a:ext uri="{9D8B030D-6E8A-4147-A177-3AD203B41FA5}">
                      <a16:colId xmlns:a16="http://schemas.microsoft.com/office/drawing/2014/main" val="20002"/>
                    </a:ext>
                  </a:extLst>
                </a:gridCol>
                <a:gridCol w="2189043">
                  <a:extLst>
                    <a:ext uri="{9D8B030D-6E8A-4147-A177-3AD203B41FA5}">
                      <a16:colId xmlns:a16="http://schemas.microsoft.com/office/drawing/2014/main" val="20003"/>
                    </a:ext>
                  </a:extLst>
                </a:gridCol>
                <a:gridCol w="2189043">
                  <a:extLst>
                    <a:ext uri="{9D8B030D-6E8A-4147-A177-3AD203B41FA5}">
                      <a16:colId xmlns:a16="http://schemas.microsoft.com/office/drawing/2014/main" val="20004"/>
                    </a:ext>
                  </a:extLst>
                </a:gridCol>
              </a:tblGrid>
              <a:tr h="828040">
                <a:tc>
                  <a:txBody>
                    <a:bodyPr/>
                    <a:lstStyle/>
                    <a:p>
                      <a:pPr>
                        <a:lnSpc>
                          <a:spcPct val="115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a:lnSpc>
                          <a:spcPct val="115000"/>
                        </a:lnSpc>
                        <a:spcAft>
                          <a:spcPts val="0"/>
                        </a:spcAft>
                      </a:pPr>
                      <a:r>
                        <a:rPr lang="en-GB" sz="1500">
                          <a:effectLst/>
                        </a:rPr>
                        <a:t>FPS 1992</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635">
                        <a:lnSpc>
                          <a:spcPct val="115000"/>
                        </a:lnSpc>
                        <a:spcAft>
                          <a:spcPts val="0"/>
                        </a:spcAft>
                      </a:pPr>
                      <a:r>
                        <a:rPr lang="en-GB" sz="1500">
                          <a:effectLst/>
                        </a:rPr>
                        <a:t>FPS 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nSpc>
                          <a:spcPct val="115000"/>
                        </a:lnSpc>
                        <a:spcAft>
                          <a:spcPts val="0"/>
                        </a:spcAft>
                      </a:pPr>
                      <a:r>
                        <a:rPr lang="en-GB" sz="1500">
                          <a:effectLst/>
                        </a:rPr>
                        <a:t>FPS MOD</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nSpc>
                          <a:spcPct val="115000"/>
                        </a:lnSpc>
                        <a:spcAft>
                          <a:spcPts val="0"/>
                        </a:spcAft>
                      </a:pPr>
                      <a:r>
                        <a:rPr lang="en-GB" sz="1500">
                          <a:effectLst/>
                        </a:rPr>
                        <a:t>FPS 2015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extLst>
                  <a:ext uri="{0D108BD9-81ED-4DB2-BD59-A6C34878D82A}">
                    <a16:rowId xmlns:a16="http://schemas.microsoft.com/office/drawing/2014/main" val="10000"/>
                  </a:ext>
                </a:extLst>
              </a:tr>
              <a:tr h="760095">
                <a:tc>
                  <a:txBody>
                    <a:bodyPr/>
                    <a:lstStyle/>
                    <a:p>
                      <a:pPr>
                        <a:lnSpc>
                          <a:spcPct val="115000"/>
                        </a:lnSpc>
                        <a:spcAft>
                          <a:spcPts val="0"/>
                        </a:spcAft>
                      </a:pPr>
                      <a:r>
                        <a:rPr lang="en-GB" sz="1500">
                          <a:effectLst/>
                        </a:rPr>
                        <a:t>Refund on Contributions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a:lnSpc>
                          <a:spcPct val="115000"/>
                        </a:lnSpc>
                        <a:spcAft>
                          <a:spcPts val="0"/>
                        </a:spcAft>
                      </a:pPr>
                      <a:r>
                        <a:rPr lang="en-GB" sz="1500">
                          <a:effectLst/>
                        </a:rPr>
                        <a:t>If less than 2 years membership</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635">
                        <a:lnSpc>
                          <a:spcPct val="115000"/>
                        </a:lnSpc>
                        <a:spcAft>
                          <a:spcPts val="0"/>
                        </a:spcAft>
                      </a:pPr>
                      <a:r>
                        <a:rPr lang="en-GB" sz="1500">
                          <a:effectLst/>
                        </a:rPr>
                        <a:t>If less than 3 months membership</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nSpc>
                          <a:spcPct val="115000"/>
                        </a:lnSpc>
                        <a:spcAft>
                          <a:spcPts val="0"/>
                        </a:spcAft>
                      </a:pPr>
                      <a:r>
                        <a:rPr lang="en-GB" sz="1500">
                          <a:effectLst/>
                        </a:rPr>
                        <a:t>N/A</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nSpc>
                          <a:spcPct val="115000"/>
                        </a:lnSpc>
                        <a:spcAft>
                          <a:spcPts val="0"/>
                        </a:spcAft>
                      </a:pPr>
                      <a:r>
                        <a:rPr lang="en-GB" sz="1500">
                          <a:effectLst/>
                        </a:rPr>
                        <a:t>If less than 3 months membership</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extLst>
                  <a:ext uri="{0D108BD9-81ED-4DB2-BD59-A6C34878D82A}">
                    <a16:rowId xmlns:a16="http://schemas.microsoft.com/office/drawing/2014/main" val="10001"/>
                  </a:ext>
                </a:extLst>
              </a:tr>
              <a:tr h="760095">
                <a:tc>
                  <a:txBody>
                    <a:bodyPr/>
                    <a:lstStyle/>
                    <a:p>
                      <a:pPr>
                        <a:lnSpc>
                          <a:spcPct val="115000"/>
                        </a:lnSpc>
                        <a:spcAft>
                          <a:spcPts val="0"/>
                        </a:spcAft>
                      </a:pPr>
                      <a:r>
                        <a:rPr lang="en-GB" sz="1500">
                          <a:effectLst/>
                        </a:rPr>
                        <a:t>Deferred Pension</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a:lnSpc>
                          <a:spcPct val="115000"/>
                        </a:lnSpc>
                        <a:spcAft>
                          <a:spcPts val="0"/>
                        </a:spcAft>
                      </a:pPr>
                      <a:r>
                        <a:rPr lang="en-GB" sz="1500">
                          <a:effectLst/>
                        </a:rPr>
                        <a:t>If more than 2 years membership</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635">
                        <a:lnSpc>
                          <a:spcPct val="115000"/>
                        </a:lnSpc>
                        <a:spcAft>
                          <a:spcPts val="0"/>
                        </a:spcAft>
                      </a:pPr>
                      <a:r>
                        <a:rPr lang="en-GB" sz="1500">
                          <a:effectLst/>
                        </a:rPr>
                        <a:t>If more than 3 months membership</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gn="just">
                        <a:lnSpc>
                          <a:spcPct val="115000"/>
                        </a:lnSpc>
                        <a:spcAft>
                          <a:spcPts val="0"/>
                        </a:spcAft>
                      </a:pPr>
                      <a:r>
                        <a:rPr lang="en-GB" sz="1500">
                          <a:effectLst/>
                        </a:rPr>
                        <a:t>If more than 1 days membership</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nSpc>
                          <a:spcPct val="115000"/>
                        </a:lnSpc>
                        <a:spcAft>
                          <a:spcPts val="0"/>
                        </a:spcAft>
                      </a:pPr>
                      <a:r>
                        <a:rPr lang="en-GB" sz="1500">
                          <a:effectLst/>
                        </a:rPr>
                        <a:t>If more than 3 months membership</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extLst>
                  <a:ext uri="{0D108BD9-81ED-4DB2-BD59-A6C34878D82A}">
                    <a16:rowId xmlns:a16="http://schemas.microsoft.com/office/drawing/2014/main" val="10002"/>
                  </a:ext>
                </a:extLst>
              </a:tr>
              <a:tr h="582930">
                <a:tc>
                  <a:txBody>
                    <a:bodyPr/>
                    <a:lstStyle/>
                    <a:p>
                      <a:pPr>
                        <a:lnSpc>
                          <a:spcPct val="115000"/>
                        </a:lnSpc>
                        <a:spcAft>
                          <a:spcPts val="65"/>
                        </a:spcAft>
                      </a:pPr>
                      <a:r>
                        <a:rPr lang="en-GB" sz="1500">
                          <a:effectLst/>
                        </a:rPr>
                        <a:t>Deferred Pension</a:t>
                      </a:r>
                      <a:endParaRPr lang="en-GB" sz="1100">
                        <a:effectLst/>
                      </a:endParaRPr>
                    </a:p>
                    <a:p>
                      <a:pPr>
                        <a:lnSpc>
                          <a:spcPct val="115000"/>
                        </a:lnSpc>
                        <a:spcAft>
                          <a:spcPts val="0"/>
                        </a:spcAft>
                      </a:pPr>
                      <a:r>
                        <a:rPr lang="en-GB" sz="1500">
                          <a:effectLst/>
                        </a:rPr>
                        <a:t>Age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a:lnSpc>
                          <a:spcPct val="115000"/>
                        </a:lnSpc>
                        <a:spcAft>
                          <a:spcPts val="0"/>
                        </a:spcAft>
                      </a:pPr>
                      <a:r>
                        <a:rPr lang="en-GB" sz="1500">
                          <a:effectLst/>
                        </a:rPr>
                        <a:t>Age 60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635">
                        <a:lnSpc>
                          <a:spcPct val="115000"/>
                        </a:lnSpc>
                        <a:spcAft>
                          <a:spcPts val="0"/>
                        </a:spcAft>
                      </a:pPr>
                      <a:r>
                        <a:rPr lang="en-GB" sz="1500">
                          <a:effectLst/>
                        </a:rPr>
                        <a:t>Age 65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nSpc>
                          <a:spcPct val="115000"/>
                        </a:lnSpc>
                        <a:spcAft>
                          <a:spcPts val="0"/>
                        </a:spcAft>
                      </a:pPr>
                      <a:r>
                        <a:rPr lang="en-GB" sz="1500">
                          <a:effectLst/>
                        </a:rPr>
                        <a:t>Age 60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nSpc>
                          <a:spcPct val="115000"/>
                        </a:lnSpc>
                        <a:spcAft>
                          <a:spcPts val="0"/>
                        </a:spcAft>
                      </a:pPr>
                      <a:r>
                        <a:rPr lang="en-GB" sz="1500">
                          <a:effectLst/>
                        </a:rPr>
                        <a:t>State Pension Age (min 65)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extLst>
                  <a:ext uri="{0D108BD9-81ED-4DB2-BD59-A6C34878D82A}">
                    <a16:rowId xmlns:a16="http://schemas.microsoft.com/office/drawing/2014/main" val="10003"/>
                  </a:ext>
                </a:extLst>
              </a:tr>
              <a:tr h="988695">
                <a:tc>
                  <a:txBody>
                    <a:bodyPr/>
                    <a:lstStyle/>
                    <a:p>
                      <a:pPr>
                        <a:lnSpc>
                          <a:spcPct val="115000"/>
                        </a:lnSpc>
                        <a:spcAft>
                          <a:spcPts val="0"/>
                        </a:spcAft>
                      </a:pPr>
                      <a:r>
                        <a:rPr lang="en-GB" sz="1500">
                          <a:effectLst/>
                        </a:rPr>
                        <a:t>Can be paid early?</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a:lnSpc>
                          <a:spcPct val="115000"/>
                        </a:lnSpc>
                        <a:spcAft>
                          <a:spcPts val="0"/>
                        </a:spcAft>
                      </a:pPr>
                      <a:r>
                        <a:rPr lang="en-GB" sz="1500">
                          <a:effectLst/>
                        </a:rPr>
                        <a:t>Yes on Ill Health grounds at any age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635">
                        <a:lnSpc>
                          <a:spcPct val="115000"/>
                        </a:lnSpc>
                        <a:spcAft>
                          <a:spcPts val="65"/>
                        </a:spcAft>
                      </a:pPr>
                      <a:r>
                        <a:rPr lang="en-GB" sz="1500">
                          <a:effectLst/>
                        </a:rPr>
                        <a:t>Yes from age 55 </a:t>
                      </a:r>
                      <a:endParaRPr lang="en-GB" sz="1100">
                        <a:effectLst/>
                      </a:endParaRPr>
                    </a:p>
                    <a:p>
                      <a:pPr marL="635">
                        <a:lnSpc>
                          <a:spcPct val="115000"/>
                        </a:lnSpc>
                        <a:spcAft>
                          <a:spcPts val="70"/>
                        </a:spcAft>
                      </a:pPr>
                      <a:r>
                        <a:rPr lang="en-GB" sz="1500">
                          <a:effectLst/>
                        </a:rPr>
                        <a:t>or ill health at any </a:t>
                      </a:r>
                      <a:endParaRPr lang="en-GB" sz="1100">
                        <a:effectLst/>
                      </a:endParaRPr>
                    </a:p>
                    <a:p>
                      <a:pPr marL="635">
                        <a:lnSpc>
                          <a:spcPct val="115000"/>
                        </a:lnSpc>
                        <a:spcAft>
                          <a:spcPts val="0"/>
                        </a:spcAft>
                      </a:pPr>
                      <a:r>
                        <a:rPr lang="en-GB" sz="1500">
                          <a:effectLst/>
                        </a:rPr>
                        <a:t>age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nSpc>
                          <a:spcPct val="115000"/>
                        </a:lnSpc>
                        <a:spcAft>
                          <a:spcPts val="0"/>
                        </a:spcAft>
                      </a:pPr>
                      <a:r>
                        <a:rPr lang="en-GB" sz="1500">
                          <a:effectLst/>
                        </a:rPr>
                        <a:t>Yes on Ill Health grounds at any age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tc>
                  <a:txBody>
                    <a:bodyPr/>
                    <a:lstStyle/>
                    <a:p>
                      <a:pPr marL="1270">
                        <a:lnSpc>
                          <a:spcPct val="115000"/>
                        </a:lnSpc>
                        <a:spcAft>
                          <a:spcPts val="65"/>
                        </a:spcAft>
                      </a:pPr>
                      <a:r>
                        <a:rPr lang="en-GB" sz="1500" dirty="0">
                          <a:effectLst/>
                        </a:rPr>
                        <a:t>Yes from age 55 </a:t>
                      </a:r>
                      <a:endParaRPr lang="en-GB" sz="1100" dirty="0">
                        <a:effectLst/>
                      </a:endParaRPr>
                    </a:p>
                    <a:p>
                      <a:pPr marL="1270">
                        <a:lnSpc>
                          <a:spcPct val="115000"/>
                        </a:lnSpc>
                        <a:spcAft>
                          <a:spcPts val="70"/>
                        </a:spcAft>
                      </a:pPr>
                      <a:r>
                        <a:rPr lang="en-GB" sz="1500" dirty="0">
                          <a:effectLst/>
                        </a:rPr>
                        <a:t>or ill health at any </a:t>
                      </a:r>
                      <a:endParaRPr lang="en-GB" sz="1100" dirty="0">
                        <a:effectLst/>
                      </a:endParaRPr>
                    </a:p>
                    <a:p>
                      <a:pPr marL="1270">
                        <a:lnSpc>
                          <a:spcPct val="115000"/>
                        </a:lnSpc>
                        <a:spcAft>
                          <a:spcPts val="0"/>
                        </a:spcAft>
                      </a:pPr>
                      <a:r>
                        <a:rPr lang="en-GB" sz="1500" dirty="0">
                          <a:effectLst/>
                        </a:rPr>
                        <a:t>age</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295" marR="88265" marT="5080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3846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Death Benefits</a:t>
            </a:r>
          </a:p>
        </p:txBody>
      </p:sp>
      <p:graphicFrame>
        <p:nvGraphicFramePr>
          <p:cNvPr id="2" name="Table 1"/>
          <p:cNvGraphicFramePr>
            <a:graphicFrameLocks noGrp="1"/>
          </p:cNvGraphicFramePr>
          <p:nvPr>
            <p:extLst>
              <p:ext uri="{D42A27DB-BD31-4B8C-83A1-F6EECF244321}">
                <p14:modId xmlns:p14="http://schemas.microsoft.com/office/powerpoint/2010/main" val="3608386410"/>
              </p:ext>
            </p:extLst>
          </p:nvPr>
        </p:nvGraphicFramePr>
        <p:xfrm>
          <a:off x="767410" y="1596792"/>
          <a:ext cx="10657181" cy="4532780"/>
        </p:xfrm>
        <a:graphic>
          <a:graphicData uri="http://schemas.openxmlformats.org/drawingml/2006/table">
            <a:tbl>
              <a:tblPr firstRow="1" firstCol="1" bandRow="1">
                <a:tableStyleId>{5C22544A-7EE6-4342-B048-85BDC9FD1C3A}</a:tableStyleId>
              </a:tblPr>
              <a:tblGrid>
                <a:gridCol w="2131159">
                  <a:extLst>
                    <a:ext uri="{9D8B030D-6E8A-4147-A177-3AD203B41FA5}">
                      <a16:colId xmlns:a16="http://schemas.microsoft.com/office/drawing/2014/main" val="20000"/>
                    </a:ext>
                  </a:extLst>
                </a:gridCol>
                <a:gridCol w="2131852">
                  <a:extLst>
                    <a:ext uri="{9D8B030D-6E8A-4147-A177-3AD203B41FA5}">
                      <a16:colId xmlns:a16="http://schemas.microsoft.com/office/drawing/2014/main" val="20001"/>
                    </a:ext>
                  </a:extLst>
                </a:gridCol>
                <a:gridCol w="2131159">
                  <a:extLst>
                    <a:ext uri="{9D8B030D-6E8A-4147-A177-3AD203B41FA5}">
                      <a16:colId xmlns:a16="http://schemas.microsoft.com/office/drawing/2014/main" val="20002"/>
                    </a:ext>
                  </a:extLst>
                </a:gridCol>
                <a:gridCol w="2131852">
                  <a:extLst>
                    <a:ext uri="{9D8B030D-6E8A-4147-A177-3AD203B41FA5}">
                      <a16:colId xmlns:a16="http://schemas.microsoft.com/office/drawing/2014/main" val="20003"/>
                    </a:ext>
                  </a:extLst>
                </a:gridCol>
                <a:gridCol w="2131159">
                  <a:extLst>
                    <a:ext uri="{9D8B030D-6E8A-4147-A177-3AD203B41FA5}">
                      <a16:colId xmlns:a16="http://schemas.microsoft.com/office/drawing/2014/main" val="20004"/>
                    </a:ext>
                  </a:extLst>
                </a:gridCol>
              </a:tblGrid>
              <a:tr h="540945">
                <a:tc>
                  <a:txBody>
                    <a:bodyPr/>
                    <a:lstStyle/>
                    <a:p>
                      <a:pPr>
                        <a:lnSpc>
                          <a:spcPct val="115000"/>
                        </a:lnSpc>
                        <a:spcAft>
                          <a:spcPts val="0"/>
                        </a:spcAft>
                      </a:pPr>
                      <a:r>
                        <a:rPr lang="en-GB" sz="1000">
                          <a:effectLst/>
                        </a:rPr>
                        <a:t>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gn="ctr">
                        <a:lnSpc>
                          <a:spcPct val="115000"/>
                        </a:lnSpc>
                        <a:spcAft>
                          <a:spcPts val="0"/>
                        </a:spcAft>
                      </a:pPr>
                      <a:r>
                        <a:rPr lang="en-GB" sz="1300">
                          <a:effectLst/>
                        </a:rPr>
                        <a:t>FPS 1992</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gn="ctr">
                        <a:lnSpc>
                          <a:spcPct val="115000"/>
                        </a:lnSpc>
                        <a:spcAft>
                          <a:spcPts val="0"/>
                        </a:spcAft>
                      </a:pPr>
                      <a:r>
                        <a:rPr lang="en-GB" sz="1300">
                          <a:effectLst/>
                        </a:rPr>
                        <a:t>FPS 2006</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gn="ctr">
                        <a:lnSpc>
                          <a:spcPct val="115000"/>
                        </a:lnSpc>
                        <a:spcAft>
                          <a:spcPts val="0"/>
                        </a:spcAft>
                      </a:pPr>
                      <a:r>
                        <a:rPr lang="en-GB" sz="1300">
                          <a:effectLst/>
                        </a:rPr>
                        <a:t>FPS MOD</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gn="ctr">
                        <a:lnSpc>
                          <a:spcPct val="115000"/>
                        </a:lnSpc>
                        <a:spcAft>
                          <a:spcPts val="0"/>
                        </a:spcAft>
                      </a:pPr>
                      <a:r>
                        <a:rPr lang="en-GB" sz="1300">
                          <a:effectLst/>
                        </a:rPr>
                        <a:t>FPS 2015</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extLst>
                  <a:ext uri="{0D108BD9-81ED-4DB2-BD59-A6C34878D82A}">
                    <a16:rowId xmlns:a16="http://schemas.microsoft.com/office/drawing/2014/main" val="10000"/>
                  </a:ext>
                </a:extLst>
              </a:tr>
              <a:tr h="664114">
                <a:tc>
                  <a:txBody>
                    <a:bodyPr/>
                    <a:lstStyle/>
                    <a:p>
                      <a:pPr>
                        <a:lnSpc>
                          <a:spcPct val="115000"/>
                        </a:lnSpc>
                        <a:spcAft>
                          <a:spcPts val="0"/>
                        </a:spcAft>
                      </a:pPr>
                      <a:r>
                        <a:rPr lang="en-GB" sz="1300">
                          <a:effectLst/>
                        </a:rPr>
                        <a:t>Death in Service lump sum?</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300">
                          <a:effectLst/>
                        </a:rPr>
                        <a:t>2 x pensionable salary</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0"/>
                        </a:spcAft>
                      </a:pPr>
                      <a:r>
                        <a:rPr lang="en-GB" sz="1300">
                          <a:effectLst/>
                        </a:rPr>
                        <a:t>3 x pensionable salary</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0"/>
                        </a:spcAft>
                      </a:pPr>
                      <a:r>
                        <a:rPr lang="en-GB" sz="1300">
                          <a:effectLst/>
                        </a:rPr>
                        <a:t>2 x pensionable salary</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1270">
                        <a:lnSpc>
                          <a:spcPct val="115000"/>
                        </a:lnSpc>
                        <a:spcAft>
                          <a:spcPts val="0"/>
                        </a:spcAft>
                      </a:pPr>
                      <a:r>
                        <a:rPr lang="en-GB" sz="1300">
                          <a:effectLst/>
                        </a:rPr>
                        <a:t>3 x pensionable salary</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extLst>
                  <a:ext uri="{0D108BD9-81ED-4DB2-BD59-A6C34878D82A}">
                    <a16:rowId xmlns:a16="http://schemas.microsoft.com/office/drawing/2014/main" val="10001"/>
                  </a:ext>
                </a:extLst>
              </a:tr>
              <a:tr h="540945">
                <a:tc>
                  <a:txBody>
                    <a:bodyPr/>
                    <a:lstStyle/>
                    <a:p>
                      <a:pPr>
                        <a:lnSpc>
                          <a:spcPct val="115000"/>
                        </a:lnSpc>
                        <a:spcAft>
                          <a:spcPts val="0"/>
                        </a:spcAft>
                      </a:pPr>
                      <a:r>
                        <a:rPr lang="en-GB" sz="1300">
                          <a:effectLst/>
                        </a:rPr>
                        <a:t>Death in deferment lump sum?</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300">
                          <a:effectLst/>
                        </a:rPr>
                        <a:t>No</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0"/>
                        </a:spcAft>
                      </a:pPr>
                      <a:r>
                        <a:rPr lang="en-GB" sz="1300">
                          <a:effectLst/>
                        </a:rPr>
                        <a:t>No</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0"/>
                        </a:spcAft>
                      </a:pPr>
                      <a:r>
                        <a:rPr lang="en-GB" sz="1300">
                          <a:effectLst/>
                        </a:rPr>
                        <a:t>No</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1270">
                        <a:lnSpc>
                          <a:spcPct val="115000"/>
                        </a:lnSpc>
                        <a:spcAft>
                          <a:spcPts val="0"/>
                        </a:spcAft>
                      </a:pPr>
                      <a:r>
                        <a:rPr lang="en-GB" sz="1300">
                          <a:effectLst/>
                        </a:rPr>
                        <a:t>No</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extLst>
                  <a:ext uri="{0D108BD9-81ED-4DB2-BD59-A6C34878D82A}">
                    <a16:rowId xmlns:a16="http://schemas.microsoft.com/office/drawing/2014/main" val="10002"/>
                  </a:ext>
                </a:extLst>
              </a:tr>
              <a:tr h="540945">
                <a:tc>
                  <a:txBody>
                    <a:bodyPr/>
                    <a:lstStyle/>
                    <a:p>
                      <a:pPr>
                        <a:lnSpc>
                          <a:spcPct val="115000"/>
                        </a:lnSpc>
                        <a:spcAft>
                          <a:spcPts val="0"/>
                        </a:spcAft>
                      </a:pPr>
                      <a:r>
                        <a:rPr lang="en-GB" sz="1300">
                          <a:effectLst/>
                        </a:rPr>
                        <a:t>Death on pension lump sum?</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300">
                          <a:effectLst/>
                        </a:rPr>
                        <a:t>No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gn="just">
                        <a:lnSpc>
                          <a:spcPct val="115000"/>
                        </a:lnSpc>
                        <a:spcAft>
                          <a:spcPts val="0"/>
                        </a:spcAft>
                      </a:pPr>
                      <a:r>
                        <a:rPr lang="en-GB" sz="1300">
                          <a:effectLst/>
                        </a:rPr>
                        <a:t>5 x pension less that already paid</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gn="just">
                        <a:lnSpc>
                          <a:spcPct val="115000"/>
                        </a:lnSpc>
                        <a:spcAft>
                          <a:spcPts val="0"/>
                        </a:spcAft>
                      </a:pPr>
                      <a:r>
                        <a:rPr lang="en-GB" sz="1300">
                          <a:effectLst/>
                        </a:rPr>
                        <a:t>5 x pension less that already paid</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1270" algn="just">
                        <a:lnSpc>
                          <a:spcPct val="115000"/>
                        </a:lnSpc>
                        <a:spcAft>
                          <a:spcPts val="0"/>
                        </a:spcAft>
                      </a:pPr>
                      <a:r>
                        <a:rPr lang="en-GB" sz="1300">
                          <a:effectLst/>
                        </a:rPr>
                        <a:t>5 x pension less that already paid</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extLst>
                  <a:ext uri="{0D108BD9-81ED-4DB2-BD59-A6C34878D82A}">
                    <a16:rowId xmlns:a16="http://schemas.microsoft.com/office/drawing/2014/main" val="10003"/>
                  </a:ext>
                </a:extLst>
              </a:tr>
              <a:tr h="755659">
                <a:tc>
                  <a:txBody>
                    <a:bodyPr/>
                    <a:lstStyle/>
                    <a:p>
                      <a:pPr>
                        <a:lnSpc>
                          <a:spcPct val="115000"/>
                        </a:lnSpc>
                        <a:spcAft>
                          <a:spcPts val="0"/>
                        </a:spcAft>
                      </a:pPr>
                      <a:r>
                        <a:rPr lang="en-GB" sz="1300">
                          <a:effectLst/>
                        </a:rPr>
                        <a:t>Death grant paid to?</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300">
                          <a:effectLst/>
                        </a:rPr>
                        <a:t>Spouse/Civil Partner or to estate</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65"/>
                        </a:spcAft>
                      </a:pPr>
                      <a:r>
                        <a:rPr lang="en-GB" sz="1300">
                          <a:effectLst/>
                        </a:rPr>
                        <a:t>Nominees or at FRA </a:t>
                      </a:r>
                      <a:endParaRPr lang="en-GB" sz="1000">
                        <a:effectLst/>
                      </a:endParaRPr>
                    </a:p>
                    <a:p>
                      <a:pPr marL="635">
                        <a:lnSpc>
                          <a:spcPct val="115000"/>
                        </a:lnSpc>
                        <a:spcAft>
                          <a:spcPts val="65"/>
                        </a:spcAft>
                      </a:pPr>
                      <a:r>
                        <a:rPr lang="en-GB" sz="1300">
                          <a:effectLst/>
                        </a:rPr>
                        <a:t>discretion if no </a:t>
                      </a:r>
                      <a:endParaRPr lang="en-GB" sz="1000">
                        <a:effectLst/>
                      </a:endParaRPr>
                    </a:p>
                    <a:p>
                      <a:pPr marL="635">
                        <a:lnSpc>
                          <a:spcPct val="115000"/>
                        </a:lnSpc>
                        <a:spcAft>
                          <a:spcPts val="0"/>
                        </a:spcAft>
                      </a:pPr>
                      <a:r>
                        <a:rPr lang="en-GB" sz="1300">
                          <a:effectLst/>
                        </a:rPr>
                        <a:t>nominee</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65"/>
                        </a:spcAft>
                      </a:pPr>
                      <a:r>
                        <a:rPr lang="en-GB" sz="1300">
                          <a:effectLst/>
                        </a:rPr>
                        <a:t>Nominees or at FRA </a:t>
                      </a:r>
                      <a:endParaRPr lang="en-GB" sz="1000">
                        <a:effectLst/>
                      </a:endParaRPr>
                    </a:p>
                    <a:p>
                      <a:pPr marL="635">
                        <a:lnSpc>
                          <a:spcPct val="115000"/>
                        </a:lnSpc>
                        <a:spcAft>
                          <a:spcPts val="65"/>
                        </a:spcAft>
                      </a:pPr>
                      <a:r>
                        <a:rPr lang="en-GB" sz="1300">
                          <a:effectLst/>
                        </a:rPr>
                        <a:t>discretion if no </a:t>
                      </a:r>
                      <a:endParaRPr lang="en-GB" sz="1000">
                        <a:effectLst/>
                      </a:endParaRPr>
                    </a:p>
                    <a:p>
                      <a:pPr marL="635">
                        <a:lnSpc>
                          <a:spcPct val="115000"/>
                        </a:lnSpc>
                        <a:spcAft>
                          <a:spcPts val="0"/>
                        </a:spcAft>
                      </a:pPr>
                      <a:r>
                        <a:rPr lang="en-GB" sz="1300">
                          <a:effectLst/>
                        </a:rPr>
                        <a:t>nominee</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1270">
                        <a:lnSpc>
                          <a:spcPct val="115000"/>
                        </a:lnSpc>
                        <a:spcAft>
                          <a:spcPts val="65"/>
                        </a:spcAft>
                      </a:pPr>
                      <a:r>
                        <a:rPr lang="en-GB" sz="1300">
                          <a:effectLst/>
                        </a:rPr>
                        <a:t>Nominees or at FRA </a:t>
                      </a:r>
                      <a:endParaRPr lang="en-GB" sz="1000">
                        <a:effectLst/>
                      </a:endParaRPr>
                    </a:p>
                    <a:p>
                      <a:pPr marL="1270">
                        <a:lnSpc>
                          <a:spcPct val="115000"/>
                        </a:lnSpc>
                        <a:spcAft>
                          <a:spcPts val="65"/>
                        </a:spcAft>
                      </a:pPr>
                      <a:r>
                        <a:rPr lang="en-GB" sz="1300">
                          <a:effectLst/>
                        </a:rPr>
                        <a:t>discretion if no </a:t>
                      </a:r>
                      <a:endParaRPr lang="en-GB" sz="1000">
                        <a:effectLst/>
                      </a:endParaRPr>
                    </a:p>
                    <a:p>
                      <a:pPr marL="1270">
                        <a:lnSpc>
                          <a:spcPct val="115000"/>
                        </a:lnSpc>
                        <a:spcAft>
                          <a:spcPts val="0"/>
                        </a:spcAft>
                      </a:pPr>
                      <a:r>
                        <a:rPr lang="en-GB" sz="1300">
                          <a:effectLst/>
                        </a:rPr>
                        <a:t>nominee</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extLst>
                  <a:ext uri="{0D108BD9-81ED-4DB2-BD59-A6C34878D82A}">
                    <a16:rowId xmlns:a16="http://schemas.microsoft.com/office/drawing/2014/main" val="10004"/>
                  </a:ext>
                </a:extLst>
              </a:tr>
              <a:tr h="733466">
                <a:tc>
                  <a:txBody>
                    <a:bodyPr/>
                    <a:lstStyle/>
                    <a:p>
                      <a:pPr marR="1270">
                        <a:lnSpc>
                          <a:spcPct val="115000"/>
                        </a:lnSpc>
                        <a:spcAft>
                          <a:spcPts val="0"/>
                        </a:spcAft>
                      </a:pPr>
                      <a:r>
                        <a:rPr lang="en-GB" sz="1300">
                          <a:effectLst/>
                        </a:rPr>
                        <a:t>Pensions paid to Spouse/Civil Partner?</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300">
                          <a:effectLst/>
                        </a:rPr>
                        <a:t>Yes</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0"/>
                        </a:spcAft>
                      </a:pPr>
                      <a:r>
                        <a:rPr lang="en-GB" sz="1300">
                          <a:effectLst/>
                        </a:rPr>
                        <a:t>Yes</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0"/>
                        </a:spcAft>
                      </a:pPr>
                      <a:r>
                        <a:rPr lang="en-GB" sz="1300">
                          <a:effectLst/>
                        </a:rPr>
                        <a:t>Yes</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1270">
                        <a:lnSpc>
                          <a:spcPct val="115000"/>
                        </a:lnSpc>
                        <a:spcAft>
                          <a:spcPts val="0"/>
                        </a:spcAft>
                      </a:pPr>
                      <a:r>
                        <a:rPr lang="en-GB" sz="1300">
                          <a:effectLst/>
                        </a:rPr>
                        <a:t>Yes</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extLst>
                  <a:ext uri="{0D108BD9-81ED-4DB2-BD59-A6C34878D82A}">
                    <a16:rowId xmlns:a16="http://schemas.microsoft.com/office/drawing/2014/main" val="10005"/>
                  </a:ext>
                </a:extLst>
              </a:tr>
              <a:tr h="537061">
                <a:tc>
                  <a:txBody>
                    <a:bodyPr/>
                    <a:lstStyle/>
                    <a:p>
                      <a:pPr algn="just">
                        <a:lnSpc>
                          <a:spcPct val="115000"/>
                        </a:lnSpc>
                        <a:spcAft>
                          <a:spcPts val="0"/>
                        </a:spcAft>
                      </a:pPr>
                      <a:r>
                        <a:rPr lang="en-GB" sz="1300">
                          <a:effectLst/>
                        </a:rPr>
                        <a:t>Pensions paid to cohabiting partner?</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300">
                          <a:effectLst/>
                        </a:rPr>
                        <a:t>No</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0"/>
                        </a:spcAft>
                      </a:pPr>
                      <a:r>
                        <a:rPr lang="en-GB" sz="1300">
                          <a:effectLst/>
                        </a:rPr>
                        <a:t>Yes</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635">
                        <a:lnSpc>
                          <a:spcPct val="115000"/>
                        </a:lnSpc>
                        <a:spcAft>
                          <a:spcPts val="0"/>
                        </a:spcAft>
                      </a:pPr>
                      <a:r>
                        <a:rPr lang="en-GB" sz="1300">
                          <a:effectLst/>
                        </a:rPr>
                        <a:t>Yes</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marL="1270">
                        <a:lnSpc>
                          <a:spcPct val="115000"/>
                        </a:lnSpc>
                        <a:spcAft>
                          <a:spcPts val="0"/>
                        </a:spcAft>
                      </a:pPr>
                      <a:r>
                        <a:rPr lang="en-GB" sz="1300">
                          <a:effectLst/>
                        </a:rPr>
                        <a:t>Yes</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extLst>
                  <a:ext uri="{0D108BD9-81ED-4DB2-BD59-A6C34878D82A}">
                    <a16:rowId xmlns:a16="http://schemas.microsoft.com/office/drawing/2014/main" val="10006"/>
                  </a:ext>
                </a:extLst>
              </a:tr>
              <a:tr h="212827">
                <a:tc>
                  <a:txBody>
                    <a:bodyPr/>
                    <a:lstStyle/>
                    <a:p>
                      <a:pPr>
                        <a:lnSpc>
                          <a:spcPct val="115000"/>
                        </a:lnSpc>
                        <a:spcAft>
                          <a:spcPts val="0"/>
                        </a:spcAft>
                      </a:pPr>
                      <a:r>
                        <a:rPr lang="en-GB" sz="1000">
                          <a:effectLst/>
                        </a:rPr>
                        <a:t>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000">
                          <a:effectLst/>
                        </a:rPr>
                        <a:t>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000">
                          <a:effectLst/>
                        </a:rPr>
                        <a:t>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000">
                          <a:effectLst/>
                        </a:rPr>
                        <a:t>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tc>
                  <a:txBody>
                    <a:bodyPr/>
                    <a:lstStyle/>
                    <a:p>
                      <a:pPr>
                        <a:lnSpc>
                          <a:spcPct val="115000"/>
                        </a:lnSpc>
                        <a:spcAft>
                          <a:spcPts val="0"/>
                        </a:spcAft>
                      </a:pPr>
                      <a:r>
                        <a:rPr lang="en-GB" sz="1000" dirty="0">
                          <a:effectLst/>
                        </a:rPr>
                        <a:t> </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913" marR="73790" marT="44385"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2373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415480" y="980728"/>
            <a:ext cx="8795320" cy="5145435"/>
          </a:xfrm>
        </p:spPr>
        <p:txBody>
          <a:bodyPr/>
          <a:lstStyle/>
          <a:p>
            <a:pPr marL="0" indent="0" eaLnBrk="1" hangingPunct="1">
              <a:buClr>
                <a:srgbClr val="FF6600"/>
              </a:buClr>
              <a:buNone/>
            </a:pPr>
            <a:endParaRPr lang="en-GB" sz="2000" dirty="0"/>
          </a:p>
          <a:p>
            <a:pPr marL="0" indent="0" eaLnBrk="1" hangingPunct="1">
              <a:buNone/>
            </a:pPr>
            <a:r>
              <a:rPr lang="en-GB" sz="7200" dirty="0"/>
              <a:t>More information on Ill Health &amp; Injury benefits</a:t>
            </a:r>
          </a:p>
        </p:txBody>
      </p:sp>
    </p:spTree>
    <p:extLst>
      <p:ext uri="{BB962C8B-B14F-4D97-AF65-F5344CB8AC3E}">
        <p14:creationId xmlns:p14="http://schemas.microsoft.com/office/powerpoint/2010/main" val="1874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a:r>
              <a:rPr lang="en-GB" sz="4000" b="1" dirty="0"/>
              <a:t>Types of member </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pSp>
        <p:nvGrpSpPr>
          <p:cNvPr id="22" name="Group 21"/>
          <p:cNvGrpSpPr/>
          <p:nvPr/>
        </p:nvGrpSpPr>
        <p:grpSpPr>
          <a:xfrm>
            <a:off x="733675" y="694055"/>
            <a:ext cx="11122964" cy="5469963"/>
            <a:chOff x="91440" y="0"/>
            <a:chExt cx="8197338" cy="5469963"/>
          </a:xfrm>
        </p:grpSpPr>
        <p:sp>
          <p:nvSpPr>
            <p:cNvPr id="24" name="Rectangle 23"/>
            <p:cNvSpPr/>
            <p:nvPr/>
          </p:nvSpPr>
          <p:spPr>
            <a:xfrm>
              <a:off x="91440" y="0"/>
              <a:ext cx="5161117" cy="696085"/>
            </a:xfrm>
            <a:prstGeom prst="rect">
              <a:avLst/>
            </a:prstGeom>
            <a:ln>
              <a:noFill/>
            </a:ln>
          </p:spPr>
          <p:txBody>
            <a:bodyPr lIns="0" tIns="0" rIns="0" bIns="0" rtlCol="0">
              <a:noAutofit/>
            </a:bodyPr>
            <a:lstStyle/>
            <a:p>
              <a:pPr>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25" name="Shape 11965"/>
            <p:cNvSpPr/>
            <p:nvPr/>
          </p:nvSpPr>
          <p:spPr>
            <a:xfrm>
              <a:off x="243777" y="73163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fillRef>
            <a:effectRef idx="0">
              <a:scrgbClr r="0" g="0" b="0"/>
            </a:effectRef>
            <a:fontRef idx="none"/>
          </p:style>
          <p:txBody>
            <a:bodyPr/>
            <a:lstStyle/>
            <a:p>
              <a:endParaRPr lang="en-GB"/>
            </a:p>
          </p:txBody>
        </p:sp>
        <p:sp>
          <p:nvSpPr>
            <p:cNvPr id="26" name="Shape 11966"/>
            <p:cNvSpPr/>
            <p:nvPr/>
          </p:nvSpPr>
          <p:spPr>
            <a:xfrm>
              <a:off x="1799209" y="73163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fillRef>
            <a:effectRef idx="0">
              <a:scrgbClr r="0" g="0" b="0"/>
            </a:effectRef>
            <a:fontRef idx="none"/>
          </p:style>
          <p:txBody>
            <a:bodyPr/>
            <a:lstStyle/>
            <a:p>
              <a:endParaRPr lang="en-GB"/>
            </a:p>
          </p:txBody>
        </p:sp>
        <p:sp>
          <p:nvSpPr>
            <p:cNvPr id="27" name="Shape 11967"/>
            <p:cNvSpPr/>
            <p:nvPr/>
          </p:nvSpPr>
          <p:spPr>
            <a:xfrm>
              <a:off x="3354578" y="73163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fillRef>
            <a:effectRef idx="0">
              <a:scrgbClr r="0" g="0" b="0"/>
            </a:effectRef>
            <a:fontRef idx="none"/>
          </p:style>
          <p:txBody>
            <a:bodyPr/>
            <a:lstStyle/>
            <a:p>
              <a:endParaRPr lang="en-GB"/>
            </a:p>
          </p:txBody>
        </p:sp>
        <p:sp>
          <p:nvSpPr>
            <p:cNvPr id="28" name="Shape 11968"/>
            <p:cNvSpPr/>
            <p:nvPr/>
          </p:nvSpPr>
          <p:spPr>
            <a:xfrm>
              <a:off x="4909947" y="73163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fillRef>
            <a:effectRef idx="0">
              <a:scrgbClr r="0" g="0" b="0"/>
            </a:effectRef>
            <a:fontRef idx="none"/>
          </p:style>
          <p:txBody>
            <a:bodyPr/>
            <a:lstStyle/>
            <a:p>
              <a:endParaRPr lang="en-GB"/>
            </a:p>
          </p:txBody>
        </p:sp>
        <p:sp>
          <p:nvSpPr>
            <p:cNvPr id="29" name="Shape 11969"/>
            <p:cNvSpPr/>
            <p:nvPr/>
          </p:nvSpPr>
          <p:spPr>
            <a:xfrm>
              <a:off x="6465316" y="73163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fillRef>
            <a:effectRef idx="0">
              <a:scrgbClr r="0" g="0" b="0"/>
            </a:effectRef>
            <a:fontRef idx="none"/>
          </p:style>
          <p:txBody>
            <a:bodyPr/>
            <a:lstStyle/>
            <a:p>
              <a:endParaRPr lang="en-GB"/>
            </a:p>
          </p:txBody>
        </p:sp>
        <p:sp>
          <p:nvSpPr>
            <p:cNvPr id="30" name="Shape 11970"/>
            <p:cNvSpPr/>
            <p:nvPr/>
          </p:nvSpPr>
          <p:spPr>
            <a:xfrm>
              <a:off x="243777" y="152030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31" name="Shape 11971"/>
            <p:cNvSpPr/>
            <p:nvPr/>
          </p:nvSpPr>
          <p:spPr>
            <a:xfrm>
              <a:off x="1799209" y="152030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32" name="Shape 11972"/>
            <p:cNvSpPr/>
            <p:nvPr/>
          </p:nvSpPr>
          <p:spPr>
            <a:xfrm>
              <a:off x="3354578" y="152030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33" name="Shape 11973"/>
            <p:cNvSpPr/>
            <p:nvPr/>
          </p:nvSpPr>
          <p:spPr>
            <a:xfrm>
              <a:off x="4909947" y="152030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34" name="Shape 11974"/>
            <p:cNvSpPr/>
            <p:nvPr/>
          </p:nvSpPr>
          <p:spPr>
            <a:xfrm>
              <a:off x="6465316" y="1520301"/>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35" name="Shape 11975"/>
            <p:cNvSpPr/>
            <p:nvPr/>
          </p:nvSpPr>
          <p:spPr>
            <a:xfrm>
              <a:off x="243777" y="230897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36" name="Shape 11976"/>
            <p:cNvSpPr/>
            <p:nvPr/>
          </p:nvSpPr>
          <p:spPr>
            <a:xfrm>
              <a:off x="1799209" y="230897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37" name="Shape 11977"/>
            <p:cNvSpPr/>
            <p:nvPr/>
          </p:nvSpPr>
          <p:spPr>
            <a:xfrm>
              <a:off x="3354578" y="230897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38" name="Shape 11978"/>
            <p:cNvSpPr/>
            <p:nvPr/>
          </p:nvSpPr>
          <p:spPr>
            <a:xfrm>
              <a:off x="4909947" y="230897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39" name="Shape 11979"/>
            <p:cNvSpPr/>
            <p:nvPr/>
          </p:nvSpPr>
          <p:spPr>
            <a:xfrm>
              <a:off x="6465316" y="230897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40" name="Shape 11980"/>
            <p:cNvSpPr/>
            <p:nvPr/>
          </p:nvSpPr>
          <p:spPr>
            <a:xfrm>
              <a:off x="243777" y="309764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41" name="Shape 11981"/>
            <p:cNvSpPr/>
            <p:nvPr/>
          </p:nvSpPr>
          <p:spPr>
            <a:xfrm>
              <a:off x="1799209" y="309764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42" name="Shape 11982"/>
            <p:cNvSpPr/>
            <p:nvPr/>
          </p:nvSpPr>
          <p:spPr>
            <a:xfrm>
              <a:off x="3354578" y="309764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43" name="Shape 11983"/>
            <p:cNvSpPr/>
            <p:nvPr/>
          </p:nvSpPr>
          <p:spPr>
            <a:xfrm>
              <a:off x="4909947" y="309764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44" name="Shape 11984"/>
            <p:cNvSpPr/>
            <p:nvPr/>
          </p:nvSpPr>
          <p:spPr>
            <a:xfrm>
              <a:off x="6465316" y="3097642"/>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45" name="Shape 11985"/>
            <p:cNvSpPr/>
            <p:nvPr/>
          </p:nvSpPr>
          <p:spPr>
            <a:xfrm>
              <a:off x="243777" y="388627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46" name="Shape 11986"/>
            <p:cNvSpPr/>
            <p:nvPr/>
          </p:nvSpPr>
          <p:spPr>
            <a:xfrm>
              <a:off x="1799209" y="388627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47" name="Shape 11987"/>
            <p:cNvSpPr/>
            <p:nvPr/>
          </p:nvSpPr>
          <p:spPr>
            <a:xfrm>
              <a:off x="3354578" y="388627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48" name="Shape 11988"/>
            <p:cNvSpPr/>
            <p:nvPr/>
          </p:nvSpPr>
          <p:spPr>
            <a:xfrm>
              <a:off x="4909947" y="388627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49" name="Shape 11989"/>
            <p:cNvSpPr/>
            <p:nvPr/>
          </p:nvSpPr>
          <p:spPr>
            <a:xfrm>
              <a:off x="6465316" y="388627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50" name="Shape 11990"/>
            <p:cNvSpPr/>
            <p:nvPr/>
          </p:nvSpPr>
          <p:spPr>
            <a:xfrm>
              <a:off x="243777" y="467494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51" name="Shape 11991"/>
            <p:cNvSpPr/>
            <p:nvPr/>
          </p:nvSpPr>
          <p:spPr>
            <a:xfrm>
              <a:off x="1799209" y="467494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52" name="Shape 11992"/>
            <p:cNvSpPr/>
            <p:nvPr/>
          </p:nvSpPr>
          <p:spPr>
            <a:xfrm>
              <a:off x="3354578" y="467494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53" name="Shape 11993"/>
            <p:cNvSpPr/>
            <p:nvPr/>
          </p:nvSpPr>
          <p:spPr>
            <a:xfrm>
              <a:off x="4909947" y="467494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54" name="Shape 11994"/>
            <p:cNvSpPr/>
            <p:nvPr/>
          </p:nvSpPr>
          <p:spPr>
            <a:xfrm>
              <a:off x="6465316" y="4674944"/>
              <a:ext cx="1555369" cy="788670"/>
            </a:xfrm>
            <a:custGeom>
              <a:avLst/>
              <a:gdLst/>
              <a:ahLst/>
              <a:cxnLst/>
              <a:rect l="0" t="0" r="0" b="0"/>
              <a:pathLst>
                <a:path w="1555369" h="788670">
                  <a:moveTo>
                    <a:pt x="0" y="0"/>
                  </a:moveTo>
                  <a:lnTo>
                    <a:pt x="1555369" y="0"/>
                  </a:lnTo>
                  <a:lnTo>
                    <a:pt x="1555369" y="788670"/>
                  </a:lnTo>
                  <a:lnTo>
                    <a:pt x="0" y="788670"/>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55" name="Shape 72"/>
            <p:cNvSpPr/>
            <p:nvPr/>
          </p:nvSpPr>
          <p:spPr>
            <a:xfrm>
              <a:off x="1799209" y="725281"/>
              <a:ext cx="0" cy="4744682"/>
            </a:xfrm>
            <a:custGeom>
              <a:avLst/>
              <a:gdLst/>
              <a:ahLst/>
              <a:cxnLst/>
              <a:rect l="0" t="0" r="0" b="0"/>
              <a:pathLst>
                <a:path h="4744682">
                  <a:moveTo>
                    <a:pt x="0" y="0"/>
                  </a:moveTo>
                  <a:lnTo>
                    <a:pt x="0" y="474468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56" name="Shape 73"/>
            <p:cNvSpPr/>
            <p:nvPr/>
          </p:nvSpPr>
          <p:spPr>
            <a:xfrm>
              <a:off x="3354578" y="725281"/>
              <a:ext cx="0" cy="4744682"/>
            </a:xfrm>
            <a:custGeom>
              <a:avLst/>
              <a:gdLst/>
              <a:ahLst/>
              <a:cxnLst/>
              <a:rect l="0" t="0" r="0" b="0"/>
              <a:pathLst>
                <a:path h="4744682">
                  <a:moveTo>
                    <a:pt x="0" y="0"/>
                  </a:moveTo>
                  <a:lnTo>
                    <a:pt x="0" y="474468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57" name="Shape 74"/>
            <p:cNvSpPr/>
            <p:nvPr/>
          </p:nvSpPr>
          <p:spPr>
            <a:xfrm>
              <a:off x="4909947" y="725281"/>
              <a:ext cx="0" cy="4744682"/>
            </a:xfrm>
            <a:custGeom>
              <a:avLst/>
              <a:gdLst/>
              <a:ahLst/>
              <a:cxnLst/>
              <a:rect l="0" t="0" r="0" b="0"/>
              <a:pathLst>
                <a:path h="4744682">
                  <a:moveTo>
                    <a:pt x="0" y="0"/>
                  </a:moveTo>
                  <a:lnTo>
                    <a:pt x="0" y="474468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58" name="Shape 75"/>
            <p:cNvSpPr/>
            <p:nvPr/>
          </p:nvSpPr>
          <p:spPr>
            <a:xfrm>
              <a:off x="6465316" y="725281"/>
              <a:ext cx="0" cy="4744682"/>
            </a:xfrm>
            <a:custGeom>
              <a:avLst/>
              <a:gdLst/>
              <a:ahLst/>
              <a:cxnLst/>
              <a:rect l="0" t="0" r="0" b="0"/>
              <a:pathLst>
                <a:path h="4744682">
                  <a:moveTo>
                    <a:pt x="0" y="0"/>
                  </a:moveTo>
                  <a:lnTo>
                    <a:pt x="0" y="474468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59" name="Shape 76"/>
            <p:cNvSpPr/>
            <p:nvPr/>
          </p:nvSpPr>
          <p:spPr>
            <a:xfrm>
              <a:off x="237427" y="1520301"/>
              <a:ext cx="7789609" cy="0"/>
            </a:xfrm>
            <a:custGeom>
              <a:avLst/>
              <a:gdLst/>
              <a:ahLst/>
              <a:cxnLst/>
              <a:rect l="0" t="0" r="0" b="0"/>
              <a:pathLst>
                <a:path w="7789609">
                  <a:moveTo>
                    <a:pt x="0" y="0"/>
                  </a:moveTo>
                  <a:lnTo>
                    <a:pt x="7789609" y="0"/>
                  </a:lnTo>
                </a:path>
              </a:pathLst>
            </a:custGeom>
            <a:ln w="381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60" name="Shape 77"/>
            <p:cNvSpPr/>
            <p:nvPr/>
          </p:nvSpPr>
          <p:spPr>
            <a:xfrm>
              <a:off x="237427" y="2308972"/>
              <a:ext cx="7789609" cy="0"/>
            </a:xfrm>
            <a:custGeom>
              <a:avLst/>
              <a:gdLst/>
              <a:ahLst/>
              <a:cxnLst/>
              <a:rect l="0" t="0" r="0" b="0"/>
              <a:pathLst>
                <a:path w="7789609">
                  <a:moveTo>
                    <a:pt x="0" y="0"/>
                  </a:moveTo>
                  <a:lnTo>
                    <a:pt x="7789609"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61" name="Shape 78"/>
            <p:cNvSpPr/>
            <p:nvPr/>
          </p:nvSpPr>
          <p:spPr>
            <a:xfrm>
              <a:off x="237427" y="3097642"/>
              <a:ext cx="7789609" cy="0"/>
            </a:xfrm>
            <a:custGeom>
              <a:avLst/>
              <a:gdLst/>
              <a:ahLst/>
              <a:cxnLst/>
              <a:rect l="0" t="0" r="0" b="0"/>
              <a:pathLst>
                <a:path w="7789609">
                  <a:moveTo>
                    <a:pt x="0" y="0"/>
                  </a:moveTo>
                  <a:lnTo>
                    <a:pt x="7789609"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62" name="Shape 79"/>
            <p:cNvSpPr/>
            <p:nvPr/>
          </p:nvSpPr>
          <p:spPr>
            <a:xfrm>
              <a:off x="237427" y="3886312"/>
              <a:ext cx="7789609" cy="0"/>
            </a:xfrm>
            <a:custGeom>
              <a:avLst/>
              <a:gdLst/>
              <a:ahLst/>
              <a:cxnLst/>
              <a:rect l="0" t="0" r="0" b="0"/>
              <a:pathLst>
                <a:path w="7789609">
                  <a:moveTo>
                    <a:pt x="0" y="0"/>
                  </a:moveTo>
                  <a:lnTo>
                    <a:pt x="7789609"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63" name="Shape 80"/>
            <p:cNvSpPr/>
            <p:nvPr/>
          </p:nvSpPr>
          <p:spPr>
            <a:xfrm>
              <a:off x="237427" y="4674944"/>
              <a:ext cx="7789609" cy="0"/>
            </a:xfrm>
            <a:custGeom>
              <a:avLst/>
              <a:gdLst/>
              <a:ahLst/>
              <a:cxnLst/>
              <a:rect l="0" t="0" r="0" b="0"/>
              <a:pathLst>
                <a:path w="7789609">
                  <a:moveTo>
                    <a:pt x="0" y="0"/>
                  </a:moveTo>
                  <a:lnTo>
                    <a:pt x="7789609"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64" name="Shape 81"/>
            <p:cNvSpPr/>
            <p:nvPr/>
          </p:nvSpPr>
          <p:spPr>
            <a:xfrm>
              <a:off x="243777" y="725281"/>
              <a:ext cx="0" cy="4744682"/>
            </a:xfrm>
            <a:custGeom>
              <a:avLst/>
              <a:gdLst/>
              <a:ahLst/>
              <a:cxnLst/>
              <a:rect l="0" t="0" r="0" b="0"/>
              <a:pathLst>
                <a:path h="4744682">
                  <a:moveTo>
                    <a:pt x="0" y="0"/>
                  </a:moveTo>
                  <a:lnTo>
                    <a:pt x="0" y="474468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65" name="Shape 82"/>
            <p:cNvSpPr/>
            <p:nvPr/>
          </p:nvSpPr>
          <p:spPr>
            <a:xfrm>
              <a:off x="8020686" y="725281"/>
              <a:ext cx="0" cy="4744682"/>
            </a:xfrm>
            <a:custGeom>
              <a:avLst/>
              <a:gdLst/>
              <a:ahLst/>
              <a:cxnLst/>
              <a:rect l="0" t="0" r="0" b="0"/>
              <a:pathLst>
                <a:path h="4744682">
                  <a:moveTo>
                    <a:pt x="0" y="0"/>
                  </a:moveTo>
                  <a:lnTo>
                    <a:pt x="0" y="474468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66" name="Shape 83"/>
            <p:cNvSpPr/>
            <p:nvPr/>
          </p:nvSpPr>
          <p:spPr>
            <a:xfrm>
              <a:off x="237427" y="731631"/>
              <a:ext cx="7789609" cy="0"/>
            </a:xfrm>
            <a:custGeom>
              <a:avLst/>
              <a:gdLst/>
              <a:ahLst/>
              <a:cxnLst/>
              <a:rect l="0" t="0" r="0" b="0"/>
              <a:pathLst>
                <a:path w="7789609">
                  <a:moveTo>
                    <a:pt x="0" y="0"/>
                  </a:moveTo>
                  <a:lnTo>
                    <a:pt x="7789609"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67" name="Shape 84"/>
            <p:cNvSpPr/>
            <p:nvPr/>
          </p:nvSpPr>
          <p:spPr>
            <a:xfrm>
              <a:off x="237427" y="5463613"/>
              <a:ext cx="7789609" cy="0"/>
            </a:xfrm>
            <a:custGeom>
              <a:avLst/>
              <a:gdLst/>
              <a:ahLst/>
              <a:cxnLst/>
              <a:rect l="0" t="0" r="0" b="0"/>
              <a:pathLst>
                <a:path w="7789609">
                  <a:moveTo>
                    <a:pt x="0" y="0"/>
                  </a:moveTo>
                  <a:lnTo>
                    <a:pt x="7789609"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68" name="Rectangle 67"/>
            <p:cNvSpPr/>
            <p:nvPr/>
          </p:nvSpPr>
          <p:spPr>
            <a:xfrm>
              <a:off x="307238" y="756333"/>
              <a:ext cx="565839"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1992</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p:cNvSpPr/>
            <p:nvPr/>
          </p:nvSpPr>
          <p:spPr>
            <a:xfrm>
              <a:off x="733253" y="756333"/>
              <a:ext cx="1040495"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 Scheme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p:cNvSpPr/>
            <p:nvPr/>
          </p:nvSpPr>
          <p:spPr>
            <a:xfrm>
              <a:off x="2288977" y="756333"/>
              <a:ext cx="1040495"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 Scheme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p:cNvSpPr/>
            <p:nvPr/>
          </p:nvSpPr>
          <p:spPr>
            <a:xfrm>
              <a:off x="1862963" y="756333"/>
              <a:ext cx="565839"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p:cNvSpPr/>
            <p:nvPr/>
          </p:nvSpPr>
          <p:spPr>
            <a:xfrm>
              <a:off x="3418332" y="756333"/>
              <a:ext cx="959493"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Special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p:cNvSpPr/>
            <p:nvPr/>
          </p:nvSpPr>
          <p:spPr>
            <a:xfrm>
              <a:off x="3418332" y="1019985"/>
              <a:ext cx="1325352"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Firefighter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4" name="Rectangle 73"/>
            <p:cNvSpPr/>
            <p:nvPr/>
          </p:nvSpPr>
          <p:spPr>
            <a:xfrm>
              <a:off x="3418332" y="1282113"/>
              <a:ext cx="1128488"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5" name="Rectangle 74"/>
            <p:cNvSpPr/>
            <p:nvPr/>
          </p:nvSpPr>
          <p:spPr>
            <a:xfrm>
              <a:off x="5400097" y="756333"/>
              <a:ext cx="1040496"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 Scheme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6" name="Rectangle 75"/>
            <p:cNvSpPr/>
            <p:nvPr/>
          </p:nvSpPr>
          <p:spPr>
            <a:xfrm>
              <a:off x="4974082" y="756333"/>
              <a:ext cx="565839"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2015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7" name="Rectangle 76"/>
            <p:cNvSpPr/>
            <p:nvPr/>
          </p:nvSpPr>
          <p:spPr>
            <a:xfrm>
              <a:off x="6529706" y="756333"/>
              <a:ext cx="1759072"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Compensation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8" name="Rectangle 77"/>
            <p:cNvSpPr/>
            <p:nvPr/>
          </p:nvSpPr>
          <p:spPr>
            <a:xfrm>
              <a:off x="6529706" y="1019985"/>
              <a:ext cx="971693" cy="282502"/>
            </a:xfrm>
            <a:prstGeom prst="rect">
              <a:avLst/>
            </a:prstGeom>
            <a:ln>
              <a:noFill/>
            </a:ln>
          </p:spPr>
          <p:txBody>
            <a:bodyPr lIns="0" tIns="0" rIns="0" bIns="0" rtlCol="0">
              <a:noAutofit/>
            </a:bodyPr>
            <a:lstStyle/>
            <a:p>
              <a:pPr>
                <a:lnSpc>
                  <a:spcPct val="115000"/>
                </a:lnSpc>
                <a:spcAft>
                  <a:spcPts val="0"/>
                </a:spcAft>
              </a:pPr>
              <a:r>
                <a:rPr lang="en-GB" sz="1500" b="1">
                  <a:solidFill>
                    <a:srgbClr val="FFFFFF"/>
                  </a:solidFill>
                  <a:effectLst/>
                  <a:latin typeface="Arial" panose="020B0604020202020204" pitchFamily="34" charset="0"/>
                  <a:ea typeface="Arial" panose="020B0604020202020204" pitchFamily="34" charset="0"/>
                  <a:cs typeface="Calibri" panose="020F0502020204030204" pitchFamily="34" charset="0"/>
                </a:rPr>
                <a:t>Scheme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p:cNvSpPr/>
            <p:nvPr/>
          </p:nvSpPr>
          <p:spPr>
            <a:xfrm>
              <a:off x="307238" y="1545130"/>
              <a:ext cx="115965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Protected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0" name="Rectangle 79"/>
            <p:cNvSpPr/>
            <p:nvPr/>
          </p:nvSpPr>
          <p:spPr>
            <a:xfrm>
              <a:off x="307238" y="1808782"/>
              <a:ext cx="106210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standard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307238" y="2070910"/>
              <a:ext cx="105754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members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2" name="Rectangle 81"/>
            <p:cNvSpPr/>
            <p:nvPr/>
          </p:nvSpPr>
          <p:spPr>
            <a:xfrm>
              <a:off x="1862963" y="1545130"/>
              <a:ext cx="115965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Protected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3" name="Rectangle 82"/>
            <p:cNvSpPr/>
            <p:nvPr/>
          </p:nvSpPr>
          <p:spPr>
            <a:xfrm>
              <a:off x="1862963" y="1808782"/>
              <a:ext cx="106210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standard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4" name="Rectangle 83"/>
            <p:cNvSpPr/>
            <p:nvPr/>
          </p:nvSpPr>
          <p:spPr>
            <a:xfrm>
              <a:off x="1862963" y="2070910"/>
              <a:ext cx="105754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members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5" name="Rectangle 84"/>
            <p:cNvSpPr/>
            <p:nvPr/>
          </p:nvSpPr>
          <p:spPr>
            <a:xfrm>
              <a:off x="3418332" y="1545130"/>
              <a:ext cx="1160158"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Protected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6" name="Rectangle 85"/>
            <p:cNvSpPr/>
            <p:nvPr/>
          </p:nvSpPr>
          <p:spPr>
            <a:xfrm>
              <a:off x="3418332" y="1808782"/>
              <a:ext cx="863215"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special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7" name="Rectangle 86"/>
            <p:cNvSpPr/>
            <p:nvPr/>
          </p:nvSpPr>
          <p:spPr>
            <a:xfrm>
              <a:off x="3418332" y="2070910"/>
              <a:ext cx="1058559"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8" name="Rectangle 87"/>
            <p:cNvSpPr/>
            <p:nvPr/>
          </p:nvSpPr>
          <p:spPr>
            <a:xfrm>
              <a:off x="4974082" y="1545130"/>
              <a:ext cx="565827"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2015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9" name="Rectangle 88"/>
            <p:cNvSpPr/>
            <p:nvPr/>
          </p:nvSpPr>
          <p:spPr>
            <a:xfrm>
              <a:off x="5400088" y="1545130"/>
              <a:ext cx="60294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 only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0" name="Rectangle 89"/>
            <p:cNvSpPr/>
            <p:nvPr/>
          </p:nvSpPr>
          <p:spPr>
            <a:xfrm>
              <a:off x="4974082" y="1808782"/>
              <a:ext cx="1057545"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members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1" name="Rectangle 90"/>
            <p:cNvSpPr/>
            <p:nvPr/>
          </p:nvSpPr>
          <p:spPr>
            <a:xfrm>
              <a:off x="6529706" y="1545130"/>
              <a:ext cx="1748219"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Benefits based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2" name="Rectangle 91"/>
            <p:cNvSpPr/>
            <p:nvPr/>
          </p:nvSpPr>
          <p:spPr>
            <a:xfrm>
              <a:off x="6529706" y="1808782"/>
              <a:ext cx="1155091"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on service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1862963" y="2333927"/>
              <a:ext cx="115965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Protected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4" name="Rectangle 93"/>
            <p:cNvSpPr/>
            <p:nvPr/>
          </p:nvSpPr>
          <p:spPr>
            <a:xfrm>
              <a:off x="1862963" y="2597579"/>
              <a:ext cx="991417"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retained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5" name="Rectangle 94"/>
            <p:cNvSpPr/>
            <p:nvPr/>
          </p:nvSpPr>
          <p:spPr>
            <a:xfrm>
              <a:off x="1862963" y="2859707"/>
              <a:ext cx="105754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members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6" name="Rectangle 95"/>
            <p:cNvSpPr/>
            <p:nvPr/>
          </p:nvSpPr>
          <p:spPr>
            <a:xfrm>
              <a:off x="5400089" y="2333927"/>
              <a:ext cx="137114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 transitional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7" name="Rectangle 96"/>
            <p:cNvSpPr/>
            <p:nvPr/>
          </p:nvSpPr>
          <p:spPr>
            <a:xfrm>
              <a:off x="4974082" y="2333927"/>
              <a:ext cx="565829"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1992</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8" name="Rectangle 97"/>
            <p:cNvSpPr/>
            <p:nvPr/>
          </p:nvSpPr>
          <p:spPr>
            <a:xfrm>
              <a:off x="4974082" y="2597579"/>
              <a:ext cx="1057545"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members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9" name="Rectangle 98"/>
            <p:cNvSpPr/>
            <p:nvPr/>
          </p:nvSpPr>
          <p:spPr>
            <a:xfrm>
              <a:off x="6529706" y="2333927"/>
              <a:ext cx="1272399"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Protections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0" name="Rectangle 99"/>
            <p:cNvSpPr/>
            <p:nvPr/>
          </p:nvSpPr>
          <p:spPr>
            <a:xfrm>
              <a:off x="7535926" y="2333927"/>
              <a:ext cx="367379"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for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Rectangle 100"/>
            <p:cNvSpPr/>
            <p:nvPr/>
          </p:nvSpPr>
          <p:spPr>
            <a:xfrm>
              <a:off x="6529706" y="2597579"/>
              <a:ext cx="991417"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retained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2" name="Rectangle 101"/>
            <p:cNvSpPr/>
            <p:nvPr/>
          </p:nvSpPr>
          <p:spPr>
            <a:xfrm>
              <a:off x="6529706" y="2859707"/>
              <a:ext cx="1188535"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firefighters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Rectangle 102"/>
            <p:cNvSpPr/>
            <p:nvPr/>
          </p:nvSpPr>
          <p:spPr>
            <a:xfrm>
              <a:off x="4974082" y="3122724"/>
              <a:ext cx="56584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103"/>
            <p:cNvSpPr/>
            <p:nvPr/>
          </p:nvSpPr>
          <p:spPr>
            <a:xfrm>
              <a:off x="5400101" y="3122724"/>
              <a:ext cx="1130941"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 standard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5" name="Rectangle 104"/>
            <p:cNvSpPr/>
            <p:nvPr/>
          </p:nvSpPr>
          <p:spPr>
            <a:xfrm>
              <a:off x="4974082" y="3386376"/>
              <a:ext cx="130229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transitional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6" name="Rectangle 105"/>
            <p:cNvSpPr/>
            <p:nvPr/>
          </p:nvSpPr>
          <p:spPr>
            <a:xfrm>
              <a:off x="4974082" y="3648504"/>
              <a:ext cx="1057545"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7" name="Rectangle 106"/>
            <p:cNvSpPr/>
            <p:nvPr/>
          </p:nvSpPr>
          <p:spPr>
            <a:xfrm>
              <a:off x="4974082" y="3911521"/>
              <a:ext cx="56582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8" name="Rectangle 107"/>
            <p:cNvSpPr/>
            <p:nvPr/>
          </p:nvSpPr>
          <p:spPr>
            <a:xfrm>
              <a:off x="5400087" y="3911521"/>
              <a:ext cx="1060270"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 retained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9" name="Rectangle 108"/>
            <p:cNvSpPr/>
            <p:nvPr/>
          </p:nvSpPr>
          <p:spPr>
            <a:xfrm>
              <a:off x="4974082" y="4175173"/>
              <a:ext cx="130229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transitional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0" name="Rectangle 109"/>
            <p:cNvSpPr/>
            <p:nvPr/>
          </p:nvSpPr>
          <p:spPr>
            <a:xfrm>
              <a:off x="4974082" y="4437076"/>
              <a:ext cx="1058476"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1" name="Rectangle 110"/>
            <p:cNvSpPr/>
            <p:nvPr/>
          </p:nvSpPr>
          <p:spPr>
            <a:xfrm>
              <a:off x="4974082" y="4700394"/>
              <a:ext cx="565820"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2" name="Rectangle 111"/>
            <p:cNvSpPr/>
            <p:nvPr/>
          </p:nvSpPr>
          <p:spPr>
            <a:xfrm>
              <a:off x="5400082" y="4700394"/>
              <a:ext cx="97286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 Special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3" name="Rectangle 112"/>
            <p:cNvSpPr/>
            <p:nvPr/>
          </p:nvSpPr>
          <p:spPr>
            <a:xfrm>
              <a:off x="4974082" y="4964046"/>
              <a:ext cx="1398866" cy="282260"/>
            </a:xfrm>
            <a:prstGeom prst="rect">
              <a:avLst/>
            </a:prstGeom>
            <a:ln>
              <a:noFill/>
            </a:ln>
          </p:spPr>
          <p:txBody>
            <a:bodyPr lIns="0" tIns="0" rIns="0" bIns="0" rtlCol="0">
              <a:noAutofit/>
            </a:bodyPr>
            <a:lstStyle/>
            <a:p>
              <a:pPr>
                <a:lnSpc>
                  <a:spcPct val="115000"/>
                </a:lnSpc>
                <a:spcAft>
                  <a:spcPts val="0"/>
                </a:spcAft>
              </a:pPr>
              <a:r>
                <a:rPr lang="en-GB" sz="1500" dirty="0">
                  <a:solidFill>
                    <a:srgbClr val="000000"/>
                  </a:solidFill>
                  <a:effectLst/>
                  <a:latin typeface="Arial" panose="020B0604020202020204" pitchFamily="34" charset="0"/>
                  <a:ea typeface="Arial" panose="020B0604020202020204" pitchFamily="34" charset="0"/>
                  <a:cs typeface="Calibri" panose="020F0502020204030204" pitchFamily="34" charset="0"/>
                </a:rPr>
                <a:t>transitional member</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2059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Funding</a:t>
            </a:r>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53468099"/>
              </p:ext>
            </p:extLst>
          </p:nvPr>
        </p:nvGraphicFramePr>
        <p:xfrm>
          <a:off x="1631504" y="2204864"/>
          <a:ext cx="8809990" cy="3793998"/>
        </p:xfrm>
        <a:graphic>
          <a:graphicData uri="http://schemas.openxmlformats.org/drawingml/2006/table">
            <a:tbl>
              <a:tblPr firstRow="1" firstCol="1" bandRow="1">
                <a:tableStyleId>{5C22544A-7EE6-4342-B048-85BDC9FD1C3A}</a:tableStyleId>
              </a:tblPr>
              <a:tblGrid>
                <a:gridCol w="2202180">
                  <a:extLst>
                    <a:ext uri="{9D8B030D-6E8A-4147-A177-3AD203B41FA5}">
                      <a16:colId xmlns:a16="http://schemas.microsoft.com/office/drawing/2014/main" val="20000"/>
                    </a:ext>
                  </a:extLst>
                </a:gridCol>
                <a:gridCol w="2202815">
                  <a:extLst>
                    <a:ext uri="{9D8B030D-6E8A-4147-A177-3AD203B41FA5}">
                      <a16:colId xmlns:a16="http://schemas.microsoft.com/office/drawing/2014/main" val="20001"/>
                    </a:ext>
                  </a:extLst>
                </a:gridCol>
                <a:gridCol w="2202180">
                  <a:extLst>
                    <a:ext uri="{9D8B030D-6E8A-4147-A177-3AD203B41FA5}">
                      <a16:colId xmlns:a16="http://schemas.microsoft.com/office/drawing/2014/main" val="20002"/>
                    </a:ext>
                  </a:extLst>
                </a:gridCol>
                <a:gridCol w="2202815">
                  <a:extLst>
                    <a:ext uri="{9D8B030D-6E8A-4147-A177-3AD203B41FA5}">
                      <a16:colId xmlns:a16="http://schemas.microsoft.com/office/drawing/2014/main" val="20003"/>
                    </a:ext>
                  </a:extLst>
                </a:gridCol>
              </a:tblGrid>
              <a:tr h="708660">
                <a:tc>
                  <a:txBody>
                    <a:bodyPr/>
                    <a:lstStyle/>
                    <a:p>
                      <a:pPr>
                        <a:lnSpc>
                          <a:spcPct val="115000"/>
                        </a:lnSpc>
                        <a:spcAft>
                          <a:spcPts val="0"/>
                        </a:spcAft>
                      </a:pPr>
                      <a:r>
                        <a:rPr lang="en-GB" sz="1100" dirty="0">
                          <a:effectLst/>
                        </a:rPr>
                        <a:t>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algn="ctr">
                        <a:lnSpc>
                          <a:spcPct val="115000"/>
                        </a:lnSpc>
                        <a:spcAft>
                          <a:spcPts val="0"/>
                        </a:spcAft>
                      </a:pPr>
                      <a:r>
                        <a:rPr lang="en-GB" sz="1400">
                          <a:effectLst/>
                        </a:rPr>
                        <a:t>FPS 1992 [LA2]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algn="ctr">
                        <a:lnSpc>
                          <a:spcPct val="115000"/>
                        </a:lnSpc>
                        <a:spcAft>
                          <a:spcPts val="55"/>
                        </a:spcAft>
                      </a:pPr>
                      <a:r>
                        <a:rPr lang="en-GB" sz="1400">
                          <a:effectLst/>
                        </a:rPr>
                        <a:t>FPS 2006</a:t>
                      </a:r>
                      <a:endParaRPr lang="en-GB" sz="1100">
                        <a:effectLst/>
                      </a:endParaRPr>
                    </a:p>
                    <a:p>
                      <a:pPr algn="ctr">
                        <a:lnSpc>
                          <a:spcPct val="115000"/>
                        </a:lnSpc>
                        <a:spcAft>
                          <a:spcPts val="0"/>
                        </a:spcAft>
                      </a:pPr>
                      <a:r>
                        <a:rPr lang="en-GB" sz="1400">
                          <a:effectLst/>
                        </a:rPr>
                        <a:t>Standard and Special Members [Part 13]</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algn="ctr">
                        <a:lnSpc>
                          <a:spcPct val="115000"/>
                        </a:lnSpc>
                        <a:spcAft>
                          <a:spcPts val="0"/>
                        </a:spcAft>
                      </a:pPr>
                      <a:r>
                        <a:rPr lang="en-GB" sz="1400">
                          <a:effectLst/>
                        </a:rPr>
                        <a:t>FPS 2015 [ Part  9]</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extLst>
                  <a:ext uri="{0D108BD9-81ED-4DB2-BD59-A6C34878D82A}">
                    <a16:rowId xmlns:a16="http://schemas.microsoft.com/office/drawing/2014/main" val="10000"/>
                  </a:ext>
                </a:extLst>
              </a:tr>
              <a:tr h="699770">
                <a:tc>
                  <a:txBody>
                    <a:bodyPr/>
                    <a:lstStyle/>
                    <a:p>
                      <a:pPr>
                        <a:lnSpc>
                          <a:spcPct val="115000"/>
                        </a:lnSpc>
                        <a:spcAft>
                          <a:spcPts val="0"/>
                        </a:spcAft>
                      </a:pPr>
                      <a:r>
                        <a:rPr lang="en-GB" sz="1400">
                          <a:effectLst/>
                        </a:rPr>
                        <a:t>Payments into FPF</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marL="635">
                        <a:lnSpc>
                          <a:spcPct val="115000"/>
                        </a:lnSpc>
                        <a:spcAft>
                          <a:spcPts val="0"/>
                        </a:spcAft>
                      </a:pPr>
                      <a:r>
                        <a:rPr lang="en-GB" sz="1400" dirty="0">
                          <a:effectLst/>
                        </a:rPr>
                        <a:t>LA2</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marL="635">
                        <a:lnSpc>
                          <a:spcPct val="115000"/>
                        </a:lnSpc>
                        <a:spcAft>
                          <a:spcPts val="0"/>
                        </a:spcAft>
                      </a:pPr>
                      <a:r>
                        <a:rPr lang="en-GB" sz="1400">
                          <a:effectLst/>
                        </a:rPr>
                        <a:t>Part 13, Para 2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marL="635">
                        <a:lnSpc>
                          <a:spcPct val="115000"/>
                        </a:lnSpc>
                        <a:spcAft>
                          <a:spcPts val="0"/>
                        </a:spcAft>
                      </a:pPr>
                      <a:r>
                        <a:rPr lang="en-GB" sz="1400">
                          <a:effectLst/>
                        </a:rPr>
                        <a:t>Regulation 123</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extLst>
                  <a:ext uri="{0D108BD9-81ED-4DB2-BD59-A6C34878D82A}">
                    <a16:rowId xmlns:a16="http://schemas.microsoft.com/office/drawing/2014/main" val="10001"/>
                  </a:ext>
                </a:extLst>
              </a:tr>
              <a:tr h="708660">
                <a:tc>
                  <a:txBody>
                    <a:bodyPr/>
                    <a:lstStyle/>
                    <a:p>
                      <a:pPr algn="just">
                        <a:lnSpc>
                          <a:spcPct val="115000"/>
                        </a:lnSpc>
                        <a:spcAft>
                          <a:spcPts val="0"/>
                        </a:spcAft>
                      </a:pPr>
                      <a:r>
                        <a:rPr lang="en-GB" sz="1400" dirty="0">
                          <a:effectLst/>
                        </a:rPr>
                        <a:t>Lower Tier Ill-Health charge [2 times pensionable pay]</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marL="635">
                        <a:lnSpc>
                          <a:spcPct val="115000"/>
                        </a:lnSpc>
                        <a:spcAft>
                          <a:spcPts val="0"/>
                        </a:spcAft>
                      </a:pPr>
                      <a:r>
                        <a:rPr lang="en-GB" sz="1400">
                          <a:effectLst/>
                        </a:rPr>
                        <a:t>LA2 (4)</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marL="635">
                        <a:lnSpc>
                          <a:spcPct val="115000"/>
                        </a:lnSpc>
                        <a:spcAft>
                          <a:spcPts val="0"/>
                        </a:spcAft>
                      </a:pPr>
                      <a:r>
                        <a:rPr lang="en-GB" sz="1400">
                          <a:effectLst/>
                        </a:rPr>
                        <a:t>Part 13, Para 2 (5)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marL="635">
                        <a:lnSpc>
                          <a:spcPct val="115000"/>
                        </a:lnSpc>
                        <a:spcAft>
                          <a:spcPts val="0"/>
                        </a:spcAft>
                      </a:pPr>
                      <a:r>
                        <a:rPr lang="en-GB" sz="1400">
                          <a:effectLst/>
                        </a:rPr>
                        <a:t>Regulation 123 (c)</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extLst>
                  <a:ext uri="{0D108BD9-81ED-4DB2-BD59-A6C34878D82A}">
                    <a16:rowId xmlns:a16="http://schemas.microsoft.com/office/drawing/2014/main" val="10002"/>
                  </a:ext>
                </a:extLst>
              </a:tr>
              <a:tr h="708660">
                <a:tc>
                  <a:txBody>
                    <a:bodyPr/>
                    <a:lstStyle/>
                    <a:p>
                      <a:pPr algn="just">
                        <a:lnSpc>
                          <a:spcPct val="115000"/>
                        </a:lnSpc>
                        <a:spcAft>
                          <a:spcPts val="0"/>
                        </a:spcAft>
                      </a:pPr>
                      <a:r>
                        <a:rPr lang="en-GB" sz="1400">
                          <a:effectLst/>
                        </a:rPr>
                        <a:t>Higher Tier Ill-Heath charge [4 times pensionable pay]</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marL="635">
                        <a:lnSpc>
                          <a:spcPct val="115000"/>
                        </a:lnSpc>
                        <a:spcAft>
                          <a:spcPts val="0"/>
                        </a:spcAft>
                      </a:pPr>
                      <a:r>
                        <a:rPr lang="en-GB" sz="1400">
                          <a:effectLst/>
                        </a:rPr>
                        <a:t>LA2 (3)</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marL="635">
                        <a:lnSpc>
                          <a:spcPct val="115000"/>
                        </a:lnSpc>
                        <a:spcAft>
                          <a:spcPts val="0"/>
                        </a:spcAft>
                      </a:pPr>
                      <a:r>
                        <a:rPr lang="en-GB" sz="1400">
                          <a:effectLst/>
                        </a:rPr>
                        <a:t>Part 13, Para 2 (4)</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tc>
                  <a:txBody>
                    <a:bodyPr/>
                    <a:lstStyle/>
                    <a:p>
                      <a:pPr marL="635">
                        <a:lnSpc>
                          <a:spcPct val="115000"/>
                        </a:lnSpc>
                        <a:spcAft>
                          <a:spcPts val="0"/>
                        </a:spcAft>
                      </a:pPr>
                      <a:r>
                        <a:rPr lang="en-GB" sz="1400" dirty="0">
                          <a:effectLst/>
                        </a:rPr>
                        <a:t>Regulation 123 (b)</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504190" marB="0"/>
                </a:tc>
                <a:extLst>
                  <a:ext uri="{0D108BD9-81ED-4DB2-BD59-A6C34878D82A}">
                    <a16:rowId xmlns:a16="http://schemas.microsoft.com/office/drawing/2014/main" val="10003"/>
                  </a:ext>
                </a:extLst>
              </a:tr>
            </a:tbl>
          </a:graphicData>
        </a:graphic>
      </p:graphicFrame>
      <p:sp>
        <p:nvSpPr>
          <p:cNvPr id="3" name="Rectangle 2"/>
          <p:cNvSpPr/>
          <p:nvPr/>
        </p:nvSpPr>
        <p:spPr>
          <a:xfrm>
            <a:off x="609600" y="1168426"/>
            <a:ext cx="10670976" cy="729430"/>
          </a:xfrm>
          <a:prstGeom prst="rect">
            <a:avLst/>
          </a:prstGeom>
        </p:spPr>
        <p:txBody>
          <a:bodyPr wrap="square">
            <a:spAutoFit/>
          </a:bodyPr>
          <a:lstStyle/>
          <a:p>
            <a:pPr indent="-6350">
              <a:lnSpc>
                <a:spcPct val="115000"/>
              </a:lnSpc>
              <a:spcAft>
                <a:spcPts val="0"/>
              </a:spcAft>
            </a:pPr>
            <a:r>
              <a:rPr lang="en-GB" b="1" dirty="0">
                <a:solidFill>
                  <a:srgbClr val="009999"/>
                </a:solidFill>
                <a:latin typeface="Arial" panose="020B0604020202020204" pitchFamily="34" charset="0"/>
                <a:ea typeface="Arial" panose="020B0604020202020204" pitchFamily="34" charset="0"/>
                <a:cs typeface="Calibri" panose="020F0502020204030204" pitchFamily="34" charset="0"/>
                <a:hlinkClick r:id="rId3"/>
              </a:rPr>
              <a:t>Current valuation</a:t>
            </a:r>
            <a:endParaRPr lang="en-GB" sz="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6350">
              <a:lnSpc>
                <a:spcPct val="115000"/>
              </a:lnSpc>
              <a:spcAft>
                <a:spcPts val="0"/>
              </a:spcAft>
            </a:pPr>
            <a:r>
              <a:rPr lang="en-GB" b="1" dirty="0">
                <a:solidFill>
                  <a:srgbClr val="009999"/>
                </a:solidFill>
                <a:latin typeface="Arial" panose="020B0604020202020204" pitchFamily="34" charset="0"/>
                <a:ea typeface="Arial" panose="020B0604020202020204" pitchFamily="34" charset="0"/>
                <a:cs typeface="Calibri" panose="020F0502020204030204" pitchFamily="34" charset="0"/>
                <a:hlinkClick r:id="rId4"/>
              </a:rPr>
              <a:t>Finance Guidance dated August 2006</a:t>
            </a:r>
            <a:endParaRPr lang="en-GB" sz="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949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Ill-Health - Regulations</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51993241"/>
              </p:ext>
            </p:extLst>
          </p:nvPr>
        </p:nvGraphicFramePr>
        <p:xfrm>
          <a:off x="1127448" y="1446238"/>
          <a:ext cx="10081120" cy="4533191"/>
        </p:xfrm>
        <a:graphic>
          <a:graphicData uri="http://schemas.openxmlformats.org/drawingml/2006/table">
            <a:tbl>
              <a:tblPr firstRow="1" firstCol="1" bandRow="1">
                <a:tableStyleId>{5C22544A-7EE6-4342-B048-85BDC9FD1C3A}</a:tableStyleId>
              </a:tblPr>
              <a:tblGrid>
                <a:gridCol w="2519916">
                  <a:extLst>
                    <a:ext uri="{9D8B030D-6E8A-4147-A177-3AD203B41FA5}">
                      <a16:colId xmlns:a16="http://schemas.microsoft.com/office/drawing/2014/main" val="20000"/>
                    </a:ext>
                  </a:extLst>
                </a:gridCol>
                <a:gridCol w="2520644">
                  <a:extLst>
                    <a:ext uri="{9D8B030D-6E8A-4147-A177-3AD203B41FA5}">
                      <a16:colId xmlns:a16="http://schemas.microsoft.com/office/drawing/2014/main" val="20001"/>
                    </a:ext>
                  </a:extLst>
                </a:gridCol>
                <a:gridCol w="2519916">
                  <a:extLst>
                    <a:ext uri="{9D8B030D-6E8A-4147-A177-3AD203B41FA5}">
                      <a16:colId xmlns:a16="http://schemas.microsoft.com/office/drawing/2014/main" val="20002"/>
                    </a:ext>
                  </a:extLst>
                </a:gridCol>
                <a:gridCol w="2520644">
                  <a:extLst>
                    <a:ext uri="{9D8B030D-6E8A-4147-A177-3AD203B41FA5}">
                      <a16:colId xmlns:a16="http://schemas.microsoft.com/office/drawing/2014/main" val="20003"/>
                    </a:ext>
                  </a:extLst>
                </a:gridCol>
              </a:tblGrid>
              <a:tr h="821235">
                <a:tc>
                  <a:txBody>
                    <a:bodyPr/>
                    <a:lstStyle/>
                    <a:p>
                      <a:pPr>
                        <a:lnSpc>
                          <a:spcPct val="115000"/>
                        </a:lnSpc>
                        <a:spcAft>
                          <a:spcPts val="0"/>
                        </a:spcAft>
                      </a:pPr>
                      <a:r>
                        <a:rPr lang="en-GB" sz="900">
                          <a:effectLst/>
                        </a:rPr>
                        <a:t>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algn="ctr">
                        <a:lnSpc>
                          <a:spcPct val="115000"/>
                        </a:lnSpc>
                        <a:spcAft>
                          <a:spcPts val="0"/>
                        </a:spcAft>
                      </a:pPr>
                      <a:r>
                        <a:rPr lang="en-GB" sz="1100">
                          <a:effectLst/>
                        </a:rPr>
                        <a:t>FPS 1992 [Part B]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algn="ctr">
                        <a:lnSpc>
                          <a:spcPct val="115000"/>
                        </a:lnSpc>
                        <a:spcAft>
                          <a:spcPts val="55"/>
                        </a:spcAft>
                      </a:pPr>
                      <a:r>
                        <a:rPr lang="en-GB" sz="1100">
                          <a:effectLst/>
                        </a:rPr>
                        <a:t>FPS 2006</a:t>
                      </a:r>
                      <a:endParaRPr lang="en-GB" sz="900">
                        <a:effectLst/>
                      </a:endParaRPr>
                    </a:p>
                    <a:p>
                      <a:pPr algn="ctr">
                        <a:lnSpc>
                          <a:spcPct val="115000"/>
                        </a:lnSpc>
                        <a:spcAft>
                          <a:spcPts val="55"/>
                        </a:spcAft>
                      </a:pPr>
                      <a:r>
                        <a:rPr lang="en-GB" sz="1100">
                          <a:effectLst/>
                        </a:rPr>
                        <a:t>Standard and Special </a:t>
                      </a:r>
                      <a:endParaRPr lang="en-GB" sz="900">
                        <a:effectLst/>
                      </a:endParaRPr>
                    </a:p>
                    <a:p>
                      <a:pPr marL="20955" algn="ctr">
                        <a:lnSpc>
                          <a:spcPct val="115000"/>
                        </a:lnSpc>
                        <a:spcAft>
                          <a:spcPts val="0"/>
                        </a:spcAft>
                      </a:pPr>
                      <a:r>
                        <a:rPr lang="en-GB" sz="1100">
                          <a:effectLst/>
                        </a:rPr>
                        <a:t>Members [Part 3, Para 2]</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algn="ctr">
                        <a:lnSpc>
                          <a:spcPct val="115000"/>
                        </a:lnSpc>
                        <a:spcAft>
                          <a:spcPts val="0"/>
                        </a:spcAft>
                      </a:pPr>
                      <a:r>
                        <a:rPr lang="en-GB" sz="1100">
                          <a:effectLst/>
                        </a:rPr>
                        <a:t>FPS 2015 [Part 5, Chapter 4]</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extLst>
                  <a:ext uri="{0D108BD9-81ED-4DB2-BD59-A6C34878D82A}">
                    <a16:rowId xmlns:a16="http://schemas.microsoft.com/office/drawing/2014/main" val="10000"/>
                  </a:ext>
                </a:extLst>
              </a:tr>
              <a:tr h="801405">
                <a:tc>
                  <a:txBody>
                    <a:bodyPr/>
                    <a:lstStyle/>
                    <a:p>
                      <a:pPr>
                        <a:lnSpc>
                          <a:spcPct val="115000"/>
                        </a:lnSpc>
                        <a:spcAft>
                          <a:spcPts val="0"/>
                        </a:spcAft>
                      </a:pPr>
                      <a:r>
                        <a:rPr lang="en-GB" sz="1100">
                          <a:effectLst/>
                        </a:rPr>
                        <a:t>Entitlement</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a:lnSpc>
                          <a:spcPct val="115000"/>
                        </a:lnSpc>
                        <a:spcAft>
                          <a:spcPts val="0"/>
                        </a:spcAft>
                      </a:pPr>
                      <a:r>
                        <a:rPr lang="en-GB" sz="1100">
                          <a:effectLst/>
                        </a:rPr>
                        <a:t>Regular firefighter retires by reason of disablement [Rule B3]</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marL="635" marR="52070" algn="just">
                        <a:lnSpc>
                          <a:spcPct val="115000"/>
                        </a:lnSpc>
                        <a:spcAft>
                          <a:spcPts val="0"/>
                        </a:spcAft>
                      </a:pPr>
                      <a:r>
                        <a:rPr lang="en-GB" sz="1100">
                          <a:effectLst/>
                        </a:rPr>
                        <a:t>Firefighter retires by reason of permanent disablement [Sub-Para 1]</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marL="1270">
                        <a:lnSpc>
                          <a:spcPct val="115000"/>
                        </a:lnSpc>
                        <a:spcAft>
                          <a:spcPts val="0"/>
                        </a:spcAft>
                      </a:pPr>
                      <a:r>
                        <a:rPr lang="en-GB" sz="1100">
                          <a:effectLst/>
                        </a:rPr>
                        <a:t>In opinion of IQMP member is incapable of performing duties of the role [65(1a)]</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extLst>
                  <a:ext uri="{0D108BD9-81ED-4DB2-BD59-A6C34878D82A}">
                    <a16:rowId xmlns:a16="http://schemas.microsoft.com/office/drawing/2014/main" val="10001"/>
                  </a:ext>
                </a:extLst>
              </a:tr>
              <a:tr h="1719209">
                <a:tc>
                  <a:txBody>
                    <a:bodyPr/>
                    <a:lstStyle/>
                    <a:p>
                      <a:pPr>
                        <a:lnSpc>
                          <a:spcPct val="115000"/>
                        </a:lnSpc>
                        <a:spcAft>
                          <a:spcPts val="0"/>
                        </a:spcAft>
                      </a:pPr>
                      <a:r>
                        <a:rPr lang="en-GB" sz="1100">
                          <a:effectLst/>
                        </a:rPr>
                        <a:t>Disablement</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marR="14605" algn="just">
                        <a:lnSpc>
                          <a:spcPct val="101000"/>
                        </a:lnSpc>
                        <a:spcAft>
                          <a:spcPts val="55"/>
                        </a:spcAft>
                      </a:pPr>
                      <a:r>
                        <a:rPr lang="en-GB" sz="1100">
                          <a:effectLst/>
                        </a:rPr>
                        <a:t>means incapacity, occasioned by infirmity of mind or body, for the </a:t>
                      </a:r>
                      <a:r>
                        <a:rPr lang="en-GB" sz="1100" u="sng">
                          <a:effectLst/>
                          <a:uFill>
                            <a:solidFill>
                              <a:srgbClr val="000000"/>
                            </a:solidFill>
                          </a:uFill>
                        </a:rPr>
                        <a:t>performance of duty</a:t>
                      </a:r>
                      <a:r>
                        <a:rPr lang="en-GB" sz="1100">
                          <a:effectLst/>
                        </a:rPr>
                        <a:t> </a:t>
                      </a:r>
                      <a:endParaRPr lang="en-GB" sz="900">
                        <a:effectLst/>
                      </a:endParaRPr>
                    </a:p>
                    <a:p>
                      <a:pPr>
                        <a:lnSpc>
                          <a:spcPct val="115000"/>
                        </a:lnSpc>
                        <a:spcAft>
                          <a:spcPts val="0"/>
                        </a:spcAft>
                      </a:pPr>
                      <a:r>
                        <a:rPr lang="en-GB" sz="1100">
                          <a:effectLst/>
                        </a:rPr>
                        <a:t>[A10 (2)]</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marL="635">
                        <a:lnSpc>
                          <a:spcPct val="115000"/>
                        </a:lnSpc>
                        <a:spcAft>
                          <a:spcPts val="55"/>
                        </a:spcAft>
                      </a:pPr>
                      <a:r>
                        <a:rPr lang="en-GB" sz="1100">
                          <a:effectLst/>
                        </a:rPr>
                        <a:t>in relation to a firefighter </a:t>
                      </a:r>
                      <a:endParaRPr lang="en-GB" sz="900">
                        <a:effectLst/>
                      </a:endParaRPr>
                    </a:p>
                    <a:p>
                      <a:pPr marL="635">
                        <a:lnSpc>
                          <a:spcPct val="101000"/>
                        </a:lnSpc>
                        <a:spcAft>
                          <a:spcPts val="55"/>
                        </a:spcAft>
                      </a:pPr>
                      <a:r>
                        <a:rPr lang="en-GB" sz="1100">
                          <a:effectLst/>
                        </a:rPr>
                        <a:t>member, means such incapacity, occasioned by infirmity of mind or body, as makes him unable to perform any duties of the </a:t>
                      </a:r>
                      <a:endParaRPr lang="en-GB" sz="900">
                        <a:effectLst/>
                      </a:endParaRPr>
                    </a:p>
                    <a:p>
                      <a:pPr marL="635">
                        <a:lnSpc>
                          <a:spcPct val="115000"/>
                        </a:lnSpc>
                        <a:spcAft>
                          <a:spcPts val="55"/>
                        </a:spcAft>
                      </a:pPr>
                      <a:r>
                        <a:rPr lang="en-GB" sz="1100">
                          <a:effectLst/>
                        </a:rPr>
                        <a:t>role in which he was last </a:t>
                      </a:r>
                      <a:endParaRPr lang="en-GB" sz="900">
                        <a:effectLst/>
                      </a:endParaRPr>
                    </a:p>
                    <a:p>
                      <a:pPr marL="635">
                        <a:lnSpc>
                          <a:spcPct val="115000"/>
                        </a:lnSpc>
                        <a:spcAft>
                          <a:spcPts val="50"/>
                        </a:spcAft>
                      </a:pPr>
                      <a:r>
                        <a:rPr lang="en-GB" sz="1100">
                          <a:effectLst/>
                        </a:rPr>
                        <a:t>employed;</a:t>
                      </a:r>
                      <a:endParaRPr lang="en-GB" sz="900">
                        <a:effectLst/>
                      </a:endParaRPr>
                    </a:p>
                    <a:p>
                      <a:pPr marL="635">
                        <a:lnSpc>
                          <a:spcPct val="115000"/>
                        </a:lnSpc>
                        <a:spcAft>
                          <a:spcPts val="0"/>
                        </a:spcAft>
                      </a:pPr>
                      <a:r>
                        <a:rPr lang="en-GB" sz="1100">
                          <a:effectLst/>
                        </a:rPr>
                        <a:t>[ Part 1, para  3 (2)]</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marL="1270">
                        <a:lnSpc>
                          <a:spcPct val="101000"/>
                        </a:lnSpc>
                        <a:spcAft>
                          <a:spcPts val="1735"/>
                        </a:spcAft>
                      </a:pPr>
                      <a:r>
                        <a:rPr lang="en-GB" sz="1100">
                          <a:effectLst/>
                        </a:rPr>
                        <a:t>incapable of performing any of the duties of the role in which the member was last employed because of incapacity of mind or body;</a:t>
                      </a:r>
                      <a:endParaRPr lang="en-GB" sz="900">
                        <a:effectLst/>
                      </a:endParaRPr>
                    </a:p>
                    <a:p>
                      <a:pPr marL="1270">
                        <a:lnSpc>
                          <a:spcPct val="115000"/>
                        </a:lnSpc>
                        <a:spcAft>
                          <a:spcPts val="0"/>
                        </a:spcAft>
                      </a:pPr>
                      <a:r>
                        <a:rPr lang="en-GB" sz="1100">
                          <a:effectLst/>
                        </a:rPr>
                        <a:t>[65 (1 a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extLst>
                  <a:ext uri="{0D108BD9-81ED-4DB2-BD59-A6C34878D82A}">
                    <a16:rowId xmlns:a16="http://schemas.microsoft.com/office/drawing/2014/main" val="10002"/>
                  </a:ext>
                </a:extLst>
              </a:tr>
              <a:tr h="998411">
                <a:tc>
                  <a:txBody>
                    <a:bodyPr/>
                    <a:lstStyle/>
                    <a:p>
                      <a:pPr>
                        <a:lnSpc>
                          <a:spcPct val="115000"/>
                        </a:lnSpc>
                        <a:spcAft>
                          <a:spcPts val="0"/>
                        </a:spcAft>
                      </a:pPr>
                      <a:r>
                        <a:rPr lang="en-GB" sz="1100">
                          <a:effectLst/>
                        </a:rPr>
                        <a:t>Permanency</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a:lnSpc>
                          <a:spcPct val="101000"/>
                        </a:lnSpc>
                        <a:spcAft>
                          <a:spcPts val="55"/>
                        </a:spcAft>
                      </a:pPr>
                      <a:r>
                        <a:rPr lang="en-GB" sz="1100">
                          <a:effectLst/>
                        </a:rPr>
                        <a:t>Whether the disablement will continue to normal retirement age / normal benefit age (if deferred) </a:t>
                      </a:r>
                      <a:endParaRPr lang="en-GB" sz="900">
                        <a:effectLst/>
                      </a:endParaRPr>
                    </a:p>
                    <a:p>
                      <a:pPr>
                        <a:lnSpc>
                          <a:spcPct val="115000"/>
                        </a:lnSpc>
                        <a:spcAft>
                          <a:spcPts val="0"/>
                        </a:spcAft>
                      </a:pPr>
                      <a:r>
                        <a:rPr lang="en-GB" sz="1100">
                          <a:effectLst/>
                        </a:rPr>
                        <a:t>[A10 (1A)]</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marL="635">
                        <a:lnSpc>
                          <a:spcPct val="101000"/>
                        </a:lnSpc>
                        <a:spcAft>
                          <a:spcPts val="55"/>
                        </a:spcAft>
                      </a:pPr>
                      <a:r>
                        <a:rPr lang="en-GB" sz="1100">
                          <a:effectLst/>
                        </a:rPr>
                        <a:t>Whether the disablement will continue to normal retirement age / normal benefit age (if deferred)</a:t>
                      </a:r>
                      <a:endParaRPr lang="en-GB" sz="900">
                        <a:effectLst/>
                      </a:endParaRPr>
                    </a:p>
                    <a:p>
                      <a:pPr marL="635">
                        <a:lnSpc>
                          <a:spcPct val="115000"/>
                        </a:lnSpc>
                        <a:spcAft>
                          <a:spcPts val="0"/>
                        </a:spcAft>
                      </a:pPr>
                      <a:r>
                        <a:rPr lang="en-GB" sz="1100">
                          <a:effectLst/>
                        </a:rPr>
                        <a:t>[ Part 1, para  3 (3)]</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marL="1270" algn="just">
                        <a:lnSpc>
                          <a:spcPct val="101000"/>
                        </a:lnSpc>
                        <a:spcAft>
                          <a:spcPts val="1735"/>
                        </a:spcAft>
                      </a:pPr>
                      <a:r>
                        <a:rPr lang="en-GB" sz="1100">
                          <a:effectLst/>
                        </a:rPr>
                        <a:t>Incapacity will continue until normal pension age</a:t>
                      </a:r>
                      <a:endParaRPr lang="en-GB" sz="900">
                        <a:effectLst/>
                      </a:endParaRPr>
                    </a:p>
                    <a:p>
                      <a:pPr marL="1270">
                        <a:lnSpc>
                          <a:spcPct val="115000"/>
                        </a:lnSpc>
                        <a:spcAft>
                          <a:spcPts val="0"/>
                        </a:spcAft>
                      </a:pPr>
                      <a:r>
                        <a:rPr lang="en-GB" sz="1100">
                          <a:effectLst/>
                        </a:rPr>
                        <a:t>[65 (1 a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extLst>
                  <a:ext uri="{0D108BD9-81ED-4DB2-BD59-A6C34878D82A}">
                    <a16:rowId xmlns:a16="http://schemas.microsoft.com/office/drawing/2014/main" val="10003"/>
                  </a:ext>
                </a:extLst>
              </a:tr>
              <a:tr h="185702">
                <a:tc>
                  <a:txBody>
                    <a:bodyPr/>
                    <a:lstStyle/>
                    <a:p>
                      <a:pPr>
                        <a:lnSpc>
                          <a:spcPct val="115000"/>
                        </a:lnSpc>
                        <a:spcAft>
                          <a:spcPts val="0"/>
                        </a:spcAft>
                      </a:pPr>
                      <a:r>
                        <a:rPr lang="en-GB" sz="900">
                          <a:effectLst/>
                        </a:rPr>
                        <a:t>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a:lnSpc>
                          <a:spcPct val="115000"/>
                        </a:lnSpc>
                        <a:spcAft>
                          <a:spcPts val="0"/>
                        </a:spcAft>
                      </a:pPr>
                      <a:r>
                        <a:rPr lang="en-GB" sz="900">
                          <a:effectLst/>
                        </a:rPr>
                        <a:t>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a:lnSpc>
                          <a:spcPct val="115000"/>
                        </a:lnSpc>
                        <a:spcAft>
                          <a:spcPts val="0"/>
                        </a:spcAft>
                      </a:pPr>
                      <a:r>
                        <a:rPr lang="en-GB" sz="900">
                          <a:effectLst/>
                        </a:rPr>
                        <a:t>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tc>
                  <a:txBody>
                    <a:bodyPr/>
                    <a:lstStyle/>
                    <a:p>
                      <a:pPr>
                        <a:lnSpc>
                          <a:spcPct val="115000"/>
                        </a:lnSpc>
                        <a:spcAft>
                          <a:spcPts val="0"/>
                        </a:spcAft>
                      </a:pPr>
                      <a:r>
                        <a:rPr lang="en-GB" sz="900" dirty="0">
                          <a:effectLst/>
                        </a:rPr>
                        <a:t> </a:t>
                      </a:r>
                      <a:endPar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3539" marR="61471" marT="35197"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36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Ill-Health - Regulations</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77135149"/>
              </p:ext>
            </p:extLst>
          </p:nvPr>
        </p:nvGraphicFramePr>
        <p:xfrm>
          <a:off x="263352" y="1196752"/>
          <a:ext cx="11593288" cy="4913813"/>
        </p:xfrm>
        <a:graphic>
          <a:graphicData uri="http://schemas.openxmlformats.org/drawingml/2006/table">
            <a:tbl>
              <a:tblPr firstRow="1" firstCol="1" bandRow="1">
                <a:tableStyleId>{5C22544A-7EE6-4342-B048-85BDC9FD1C3A}</a:tableStyleId>
              </a:tblPr>
              <a:tblGrid>
                <a:gridCol w="2897904">
                  <a:extLst>
                    <a:ext uri="{9D8B030D-6E8A-4147-A177-3AD203B41FA5}">
                      <a16:colId xmlns:a16="http://schemas.microsoft.com/office/drawing/2014/main" val="20000"/>
                    </a:ext>
                  </a:extLst>
                </a:gridCol>
                <a:gridCol w="2898740">
                  <a:extLst>
                    <a:ext uri="{9D8B030D-6E8A-4147-A177-3AD203B41FA5}">
                      <a16:colId xmlns:a16="http://schemas.microsoft.com/office/drawing/2014/main" val="20001"/>
                    </a:ext>
                  </a:extLst>
                </a:gridCol>
                <a:gridCol w="2898740">
                  <a:extLst>
                    <a:ext uri="{9D8B030D-6E8A-4147-A177-3AD203B41FA5}">
                      <a16:colId xmlns:a16="http://schemas.microsoft.com/office/drawing/2014/main" val="20002"/>
                    </a:ext>
                  </a:extLst>
                </a:gridCol>
                <a:gridCol w="2897904">
                  <a:extLst>
                    <a:ext uri="{9D8B030D-6E8A-4147-A177-3AD203B41FA5}">
                      <a16:colId xmlns:a16="http://schemas.microsoft.com/office/drawing/2014/main" val="20003"/>
                    </a:ext>
                  </a:extLst>
                </a:gridCol>
              </a:tblGrid>
              <a:tr h="1051446">
                <a:tc>
                  <a:txBody>
                    <a:bodyPr/>
                    <a:lstStyle/>
                    <a:p>
                      <a:pPr>
                        <a:lnSpc>
                          <a:spcPct val="115000"/>
                        </a:lnSpc>
                        <a:spcAft>
                          <a:spcPts val="0"/>
                        </a:spcAft>
                      </a:pPr>
                      <a:r>
                        <a:rPr lang="en-GB" sz="1000">
                          <a:effectLst/>
                        </a:rPr>
                        <a:t>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algn="ctr">
                        <a:lnSpc>
                          <a:spcPct val="115000"/>
                        </a:lnSpc>
                        <a:spcAft>
                          <a:spcPts val="0"/>
                        </a:spcAft>
                      </a:pPr>
                      <a:r>
                        <a:rPr lang="en-GB" sz="1300">
                          <a:effectLst/>
                        </a:rPr>
                        <a:t>FPS 1992 [Part B]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algn="ctr">
                        <a:lnSpc>
                          <a:spcPct val="115000"/>
                        </a:lnSpc>
                        <a:spcAft>
                          <a:spcPts val="55"/>
                        </a:spcAft>
                      </a:pPr>
                      <a:r>
                        <a:rPr lang="en-GB" sz="1300">
                          <a:effectLst/>
                        </a:rPr>
                        <a:t>FPS 2006</a:t>
                      </a:r>
                      <a:endParaRPr lang="en-GB" sz="1000">
                        <a:effectLst/>
                      </a:endParaRPr>
                    </a:p>
                    <a:p>
                      <a:pPr algn="ctr">
                        <a:lnSpc>
                          <a:spcPct val="115000"/>
                        </a:lnSpc>
                        <a:spcAft>
                          <a:spcPts val="60"/>
                        </a:spcAft>
                      </a:pPr>
                      <a:r>
                        <a:rPr lang="en-GB" sz="1300">
                          <a:effectLst/>
                        </a:rPr>
                        <a:t>Standard and Special </a:t>
                      </a:r>
                      <a:endParaRPr lang="en-GB" sz="1000">
                        <a:effectLst/>
                      </a:endParaRPr>
                    </a:p>
                    <a:p>
                      <a:pPr marL="20955" algn="ctr">
                        <a:lnSpc>
                          <a:spcPct val="115000"/>
                        </a:lnSpc>
                        <a:spcAft>
                          <a:spcPts val="0"/>
                        </a:spcAft>
                      </a:pPr>
                      <a:r>
                        <a:rPr lang="en-GB" sz="1300">
                          <a:effectLst/>
                        </a:rPr>
                        <a:t>Members [Part 3, Para 2]</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algn="ctr">
                        <a:lnSpc>
                          <a:spcPct val="115000"/>
                        </a:lnSpc>
                        <a:spcAft>
                          <a:spcPts val="0"/>
                        </a:spcAft>
                      </a:pPr>
                      <a:r>
                        <a:rPr lang="en-GB" sz="1300">
                          <a:effectLst/>
                        </a:rPr>
                        <a:t>FPS 2015 [ Part  6]</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extLst>
                  <a:ext uri="{0D108BD9-81ED-4DB2-BD59-A6C34878D82A}">
                    <a16:rowId xmlns:a16="http://schemas.microsoft.com/office/drawing/2014/main" val="10000"/>
                  </a:ext>
                </a:extLst>
              </a:tr>
              <a:tr h="1026074">
                <a:tc>
                  <a:txBody>
                    <a:bodyPr/>
                    <a:lstStyle/>
                    <a:p>
                      <a:pPr>
                        <a:lnSpc>
                          <a:spcPct val="115000"/>
                        </a:lnSpc>
                        <a:spcAft>
                          <a:spcPts val="0"/>
                        </a:spcAft>
                      </a:pPr>
                      <a:r>
                        <a:rPr lang="en-GB" sz="1300">
                          <a:effectLst/>
                        </a:rPr>
                        <a:t>Lower Tier</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marL="635" marR="67945" algn="just">
                        <a:lnSpc>
                          <a:spcPct val="115000"/>
                        </a:lnSpc>
                        <a:spcAft>
                          <a:spcPts val="0"/>
                        </a:spcAft>
                      </a:pPr>
                      <a:r>
                        <a:rPr lang="en-GB" sz="1300">
                          <a:effectLst/>
                        </a:rPr>
                        <a:t>Where the firefighter is </a:t>
                      </a:r>
                      <a:r>
                        <a:rPr lang="en-GB" sz="1300" u="sng">
                          <a:effectLst/>
                          <a:uFill>
                            <a:solidFill>
                              <a:srgbClr val="000000"/>
                            </a:solidFill>
                          </a:uFill>
                        </a:rPr>
                        <a:t>capable </a:t>
                      </a:r>
                      <a:r>
                        <a:rPr lang="en-GB" sz="1300">
                          <a:effectLst/>
                        </a:rPr>
                        <a:t>of undertaking regular employment [B3, para 3]</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marL="635" marR="156210" algn="just">
                        <a:lnSpc>
                          <a:spcPct val="115000"/>
                        </a:lnSpc>
                        <a:spcAft>
                          <a:spcPts val="0"/>
                        </a:spcAft>
                      </a:pPr>
                      <a:r>
                        <a:rPr lang="en-GB" sz="1300">
                          <a:effectLst/>
                        </a:rPr>
                        <a:t>Leaves employment by reason of permanent disablement [Para 2 (1)]</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marL="1270">
                        <a:lnSpc>
                          <a:spcPct val="115000"/>
                        </a:lnSpc>
                        <a:spcAft>
                          <a:spcPts val="0"/>
                        </a:spcAft>
                      </a:pPr>
                      <a:r>
                        <a:rPr lang="en-GB" sz="1300" dirty="0">
                          <a:effectLst/>
                        </a:rPr>
                        <a:t>In opinion of IQMP member is incapable of performing duties of the role [65(1a)]</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extLst>
                  <a:ext uri="{0D108BD9-81ED-4DB2-BD59-A6C34878D82A}">
                    <a16:rowId xmlns:a16="http://schemas.microsoft.com/office/drawing/2014/main" val="10001"/>
                  </a:ext>
                </a:extLst>
              </a:tr>
              <a:tr h="1320017">
                <a:tc>
                  <a:txBody>
                    <a:bodyPr/>
                    <a:lstStyle/>
                    <a:p>
                      <a:pPr>
                        <a:lnSpc>
                          <a:spcPct val="115000"/>
                        </a:lnSpc>
                        <a:spcAft>
                          <a:spcPts val="0"/>
                        </a:spcAft>
                      </a:pPr>
                      <a:r>
                        <a:rPr lang="en-GB" sz="1300" dirty="0">
                          <a:effectLst/>
                        </a:rPr>
                        <a:t>Higher Tier</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marL="635" marR="64135" algn="just">
                        <a:lnSpc>
                          <a:spcPct val="115000"/>
                        </a:lnSpc>
                        <a:spcAft>
                          <a:spcPts val="0"/>
                        </a:spcAft>
                      </a:pPr>
                      <a:r>
                        <a:rPr lang="en-GB" sz="1300" dirty="0">
                          <a:effectLst/>
                        </a:rPr>
                        <a:t>Where the firefighter is </a:t>
                      </a:r>
                      <a:r>
                        <a:rPr lang="en-GB" sz="1300" u="sng" dirty="0">
                          <a:effectLst/>
                          <a:uFill>
                            <a:solidFill>
                              <a:srgbClr val="000000"/>
                            </a:solidFill>
                          </a:uFill>
                        </a:rPr>
                        <a:t>incapable </a:t>
                      </a:r>
                      <a:r>
                        <a:rPr lang="en-GB" sz="1300" dirty="0">
                          <a:effectLst/>
                        </a:rPr>
                        <a:t>of undertaking regular employment [B3, para 4]</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marL="635" marR="63500" algn="just">
                        <a:lnSpc>
                          <a:spcPct val="101000"/>
                        </a:lnSpc>
                        <a:spcAft>
                          <a:spcPts val="55"/>
                        </a:spcAft>
                      </a:pPr>
                      <a:r>
                        <a:rPr lang="en-GB" sz="1300">
                          <a:effectLst/>
                        </a:rPr>
                        <a:t>Where the firefighter is </a:t>
                      </a:r>
                      <a:r>
                        <a:rPr lang="en-GB" sz="1300" u="sng">
                          <a:effectLst/>
                          <a:uFill>
                            <a:solidFill>
                              <a:srgbClr val="000000"/>
                            </a:solidFill>
                          </a:uFill>
                        </a:rPr>
                        <a:t>incapable </a:t>
                      </a:r>
                      <a:r>
                        <a:rPr lang="en-GB" sz="1300">
                          <a:effectLst/>
                        </a:rPr>
                        <a:t>of undertaking regular employment </a:t>
                      </a:r>
                      <a:endParaRPr lang="en-GB" sz="1000">
                        <a:effectLst/>
                      </a:endParaRPr>
                    </a:p>
                    <a:p>
                      <a:pPr marL="635">
                        <a:lnSpc>
                          <a:spcPct val="115000"/>
                        </a:lnSpc>
                        <a:spcAft>
                          <a:spcPts val="0"/>
                        </a:spcAft>
                      </a:pPr>
                      <a:r>
                        <a:rPr lang="en-GB" sz="1300">
                          <a:effectLst/>
                        </a:rPr>
                        <a:t>[Part 3, para 2 (3c)]</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marL="1270">
                        <a:lnSpc>
                          <a:spcPct val="101000"/>
                        </a:lnSpc>
                        <a:spcAft>
                          <a:spcPts val="55"/>
                        </a:spcAft>
                      </a:pPr>
                      <a:r>
                        <a:rPr lang="en-GB" sz="1300">
                          <a:effectLst/>
                        </a:rPr>
                        <a:t>in the opinion of an IQMP the member is incapable </a:t>
                      </a:r>
                      <a:endParaRPr lang="en-GB" sz="1000">
                        <a:effectLst/>
                      </a:endParaRPr>
                    </a:p>
                    <a:p>
                      <a:pPr marL="1270">
                        <a:lnSpc>
                          <a:spcPct val="115000"/>
                        </a:lnSpc>
                        <a:spcAft>
                          <a:spcPts val="55"/>
                        </a:spcAft>
                      </a:pPr>
                      <a:r>
                        <a:rPr lang="en-GB" sz="1300">
                          <a:effectLst/>
                        </a:rPr>
                        <a:t>of undertaking regular </a:t>
                      </a:r>
                      <a:endParaRPr lang="en-GB" sz="1000">
                        <a:effectLst/>
                      </a:endParaRPr>
                    </a:p>
                    <a:p>
                      <a:pPr marL="1270">
                        <a:lnSpc>
                          <a:spcPct val="115000"/>
                        </a:lnSpc>
                        <a:spcAft>
                          <a:spcPts val="55"/>
                        </a:spcAft>
                      </a:pPr>
                      <a:r>
                        <a:rPr lang="en-GB" sz="1300">
                          <a:effectLst/>
                        </a:rPr>
                        <a:t>employment</a:t>
                      </a:r>
                      <a:endParaRPr lang="en-GB" sz="1000">
                        <a:effectLst/>
                      </a:endParaRPr>
                    </a:p>
                    <a:p>
                      <a:pPr marL="1270">
                        <a:lnSpc>
                          <a:spcPct val="115000"/>
                        </a:lnSpc>
                        <a:spcAft>
                          <a:spcPts val="0"/>
                        </a:spcAft>
                      </a:pPr>
                      <a:r>
                        <a:rPr lang="en-GB" sz="1300">
                          <a:effectLst/>
                        </a:rPr>
                        <a:t>[65(2a)]</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extLst>
                  <a:ext uri="{0D108BD9-81ED-4DB2-BD59-A6C34878D82A}">
                    <a16:rowId xmlns:a16="http://schemas.microsoft.com/office/drawing/2014/main" val="10002"/>
                  </a:ext>
                </a:extLst>
              </a:tr>
              <a:tr h="1516276">
                <a:tc>
                  <a:txBody>
                    <a:bodyPr/>
                    <a:lstStyle/>
                    <a:p>
                      <a:pPr>
                        <a:lnSpc>
                          <a:spcPct val="115000"/>
                        </a:lnSpc>
                        <a:spcAft>
                          <a:spcPts val="0"/>
                        </a:spcAft>
                      </a:pPr>
                      <a:r>
                        <a:rPr lang="en-GB" sz="1300" dirty="0">
                          <a:effectLst/>
                        </a:rPr>
                        <a:t>Deferred Pension</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marL="635">
                        <a:lnSpc>
                          <a:spcPct val="115000"/>
                        </a:lnSpc>
                        <a:spcAft>
                          <a:spcPts val="0"/>
                        </a:spcAft>
                      </a:pPr>
                      <a:r>
                        <a:rPr lang="en-GB" sz="1300" dirty="0">
                          <a:effectLst/>
                        </a:rPr>
                        <a:t>Where permanently disabled for engaging in </a:t>
                      </a:r>
                      <a:r>
                        <a:rPr lang="en-GB" sz="1300" dirty="0" err="1">
                          <a:effectLst/>
                        </a:rPr>
                        <a:t>firefighting</a:t>
                      </a:r>
                      <a:r>
                        <a:rPr lang="en-GB" sz="1300" dirty="0">
                          <a:effectLst/>
                        </a:rPr>
                        <a:t> or performing any other duties appropriate to former role as a firefighter [B5(4)]</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marL="635" marR="236855" algn="just">
                        <a:lnSpc>
                          <a:spcPct val="101000"/>
                        </a:lnSpc>
                        <a:spcAft>
                          <a:spcPts val="55"/>
                        </a:spcAft>
                      </a:pPr>
                      <a:r>
                        <a:rPr lang="en-GB" sz="1300" dirty="0">
                          <a:effectLst/>
                        </a:rPr>
                        <a:t>In opinion of IQMP the person is permanently disabled from  </a:t>
                      </a:r>
                      <a:endParaRPr lang="en-GB" sz="1000" dirty="0">
                        <a:effectLst/>
                      </a:endParaRPr>
                    </a:p>
                    <a:p>
                      <a:pPr marL="635" algn="just">
                        <a:lnSpc>
                          <a:spcPct val="115000"/>
                        </a:lnSpc>
                        <a:spcAft>
                          <a:spcPts val="0"/>
                        </a:spcAft>
                      </a:pPr>
                      <a:r>
                        <a:rPr lang="en-GB" sz="1300" dirty="0">
                          <a:effectLst/>
                        </a:rPr>
                        <a:t>undertaking </a:t>
                      </a:r>
                      <a:r>
                        <a:rPr lang="en-GB" sz="1300" u="sng" dirty="0">
                          <a:effectLst/>
                          <a:uFill>
                            <a:solidFill>
                              <a:srgbClr val="000000"/>
                            </a:solidFill>
                          </a:uFill>
                        </a:rPr>
                        <a:t>regular</a:t>
                      </a:r>
                      <a:r>
                        <a:rPr lang="en-GB" sz="1300" dirty="0">
                          <a:effectLst/>
                        </a:rPr>
                        <a:t> </a:t>
                      </a:r>
                      <a:r>
                        <a:rPr lang="en-GB" sz="1300" u="sng" dirty="0">
                          <a:effectLst/>
                          <a:uFill>
                            <a:solidFill>
                              <a:srgbClr val="000000"/>
                            </a:solidFill>
                          </a:uFill>
                        </a:rPr>
                        <a:t>employment </a:t>
                      </a:r>
                      <a:r>
                        <a:rPr lang="en-GB" sz="1300" dirty="0">
                          <a:effectLst/>
                        </a:rPr>
                        <a:t>[Para 3 (4b]</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tc>
                  <a:txBody>
                    <a:bodyPr/>
                    <a:lstStyle/>
                    <a:p>
                      <a:pPr marL="1270" algn="just">
                        <a:lnSpc>
                          <a:spcPct val="101000"/>
                        </a:lnSpc>
                        <a:spcAft>
                          <a:spcPts val="55"/>
                        </a:spcAft>
                      </a:pPr>
                      <a:r>
                        <a:rPr lang="en-GB" sz="1300" dirty="0">
                          <a:effectLst/>
                        </a:rPr>
                        <a:t>In opinion of IQMP the member is incapable of </a:t>
                      </a:r>
                      <a:endParaRPr lang="en-GB" sz="1000" dirty="0">
                        <a:effectLst/>
                      </a:endParaRPr>
                    </a:p>
                    <a:p>
                      <a:pPr marL="1270" marR="132715" algn="just">
                        <a:lnSpc>
                          <a:spcPct val="115000"/>
                        </a:lnSpc>
                        <a:spcAft>
                          <a:spcPts val="0"/>
                        </a:spcAft>
                      </a:pPr>
                      <a:r>
                        <a:rPr lang="en-GB" sz="1300" dirty="0">
                          <a:effectLst/>
                        </a:rPr>
                        <a:t>undertaking </a:t>
                      </a:r>
                      <a:r>
                        <a:rPr lang="en-GB" sz="1300" u="sng" dirty="0">
                          <a:effectLst/>
                          <a:uFill>
                            <a:solidFill>
                              <a:srgbClr val="000000"/>
                            </a:solidFill>
                          </a:uFill>
                        </a:rPr>
                        <a:t>regular</a:t>
                      </a:r>
                      <a:r>
                        <a:rPr lang="en-GB" sz="1300" dirty="0">
                          <a:effectLst/>
                        </a:rPr>
                        <a:t> </a:t>
                      </a:r>
                      <a:r>
                        <a:rPr lang="en-GB" sz="1300" u="sng" dirty="0">
                          <a:effectLst/>
                          <a:uFill>
                            <a:solidFill>
                              <a:srgbClr val="000000"/>
                            </a:solidFill>
                          </a:uFill>
                        </a:rPr>
                        <a:t>employment </a:t>
                      </a:r>
                      <a:r>
                        <a:rPr lang="en-GB" sz="1300" dirty="0">
                          <a:effectLst/>
                        </a:rPr>
                        <a:t>…continue until deferred pension age; [67 (b)]</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099" marR="77121" marT="42066"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747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Ill-Health - Regulations</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44710700"/>
              </p:ext>
            </p:extLst>
          </p:nvPr>
        </p:nvGraphicFramePr>
        <p:xfrm>
          <a:off x="407367" y="1333581"/>
          <a:ext cx="11449273" cy="4606069"/>
        </p:xfrm>
        <a:graphic>
          <a:graphicData uri="http://schemas.openxmlformats.org/drawingml/2006/table">
            <a:tbl>
              <a:tblPr firstRow="1" firstCol="1" bandRow="1">
                <a:tableStyleId>{5C22544A-7EE6-4342-B048-85BDC9FD1C3A}</a:tableStyleId>
              </a:tblPr>
              <a:tblGrid>
                <a:gridCol w="2861906">
                  <a:extLst>
                    <a:ext uri="{9D8B030D-6E8A-4147-A177-3AD203B41FA5}">
                      <a16:colId xmlns:a16="http://schemas.microsoft.com/office/drawing/2014/main" val="20000"/>
                    </a:ext>
                  </a:extLst>
                </a:gridCol>
                <a:gridCol w="2777732">
                  <a:extLst>
                    <a:ext uri="{9D8B030D-6E8A-4147-A177-3AD203B41FA5}">
                      <a16:colId xmlns:a16="http://schemas.microsoft.com/office/drawing/2014/main" val="20001"/>
                    </a:ext>
                  </a:extLst>
                </a:gridCol>
                <a:gridCol w="2947729">
                  <a:extLst>
                    <a:ext uri="{9D8B030D-6E8A-4147-A177-3AD203B41FA5}">
                      <a16:colId xmlns:a16="http://schemas.microsoft.com/office/drawing/2014/main" val="20002"/>
                    </a:ext>
                  </a:extLst>
                </a:gridCol>
                <a:gridCol w="2861906">
                  <a:extLst>
                    <a:ext uri="{9D8B030D-6E8A-4147-A177-3AD203B41FA5}">
                      <a16:colId xmlns:a16="http://schemas.microsoft.com/office/drawing/2014/main" val="20003"/>
                    </a:ext>
                  </a:extLst>
                </a:gridCol>
              </a:tblGrid>
              <a:tr h="674712">
                <a:tc>
                  <a:txBody>
                    <a:bodyPr/>
                    <a:lstStyle/>
                    <a:p>
                      <a:pPr>
                        <a:lnSpc>
                          <a:spcPct val="115000"/>
                        </a:lnSpc>
                        <a:spcAft>
                          <a:spcPts val="0"/>
                        </a:spcAft>
                      </a:pPr>
                      <a:r>
                        <a:rPr lang="en-GB" sz="900" dirty="0">
                          <a:effectLst/>
                        </a:rPr>
                        <a:t> </a:t>
                      </a:r>
                      <a:endPar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algn="ctr">
                        <a:lnSpc>
                          <a:spcPct val="115000"/>
                        </a:lnSpc>
                        <a:spcAft>
                          <a:spcPts val="0"/>
                        </a:spcAft>
                      </a:pPr>
                      <a:r>
                        <a:rPr lang="en-GB" sz="1200">
                          <a:effectLst/>
                        </a:rPr>
                        <a:t>FPS 1992 [Part B]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algn="ctr">
                        <a:lnSpc>
                          <a:spcPct val="115000"/>
                        </a:lnSpc>
                        <a:spcAft>
                          <a:spcPts val="55"/>
                        </a:spcAft>
                      </a:pPr>
                      <a:r>
                        <a:rPr lang="en-GB" sz="1200">
                          <a:effectLst/>
                        </a:rPr>
                        <a:t>FPS 2006</a:t>
                      </a:r>
                      <a:endParaRPr lang="en-GB" sz="900">
                        <a:effectLst/>
                      </a:endParaRPr>
                    </a:p>
                    <a:p>
                      <a:pPr algn="ctr">
                        <a:lnSpc>
                          <a:spcPct val="115000"/>
                        </a:lnSpc>
                        <a:spcAft>
                          <a:spcPts val="55"/>
                        </a:spcAft>
                      </a:pPr>
                      <a:r>
                        <a:rPr lang="en-GB" sz="1200">
                          <a:effectLst/>
                        </a:rPr>
                        <a:t>Standard and Special </a:t>
                      </a:r>
                      <a:endParaRPr lang="en-GB" sz="900">
                        <a:effectLst/>
                      </a:endParaRPr>
                    </a:p>
                    <a:p>
                      <a:pPr marL="29845">
                        <a:lnSpc>
                          <a:spcPct val="115000"/>
                        </a:lnSpc>
                        <a:spcAft>
                          <a:spcPts val="0"/>
                        </a:spcAft>
                      </a:pPr>
                      <a:r>
                        <a:rPr lang="en-GB" sz="1200">
                          <a:effectLst/>
                        </a:rPr>
                        <a:t>Members [Part 3, Para 2]</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algn="ctr">
                        <a:lnSpc>
                          <a:spcPct val="115000"/>
                        </a:lnSpc>
                        <a:spcAft>
                          <a:spcPts val="0"/>
                        </a:spcAft>
                      </a:pPr>
                      <a:r>
                        <a:rPr lang="en-GB" sz="1200">
                          <a:effectLst/>
                        </a:rPr>
                        <a:t>FPS 2015 [ Part  6]</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extLst>
                  <a:ext uri="{0D108BD9-81ED-4DB2-BD59-A6C34878D82A}">
                    <a16:rowId xmlns:a16="http://schemas.microsoft.com/office/drawing/2014/main" val="10000"/>
                  </a:ext>
                </a:extLst>
              </a:tr>
              <a:tr h="784050">
                <a:tc>
                  <a:txBody>
                    <a:bodyPr/>
                    <a:lstStyle/>
                    <a:p>
                      <a:pPr>
                        <a:lnSpc>
                          <a:spcPct val="115000"/>
                        </a:lnSpc>
                        <a:spcAft>
                          <a:spcPts val="0"/>
                        </a:spcAft>
                      </a:pPr>
                      <a:r>
                        <a:rPr lang="en-GB" sz="1200">
                          <a:effectLst/>
                        </a:rPr>
                        <a:t>Lower Tier</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marL="635" marR="340995" algn="just">
                        <a:lnSpc>
                          <a:spcPct val="115000"/>
                        </a:lnSpc>
                        <a:spcAft>
                          <a:spcPts val="0"/>
                        </a:spcAft>
                      </a:pPr>
                      <a:r>
                        <a:rPr lang="en-GB" sz="1200">
                          <a:effectLst/>
                        </a:rPr>
                        <a:t>Pension immediately payable at ill-health retirement date</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marL="635" marR="471805" algn="just">
                        <a:lnSpc>
                          <a:spcPct val="115000"/>
                        </a:lnSpc>
                        <a:spcAft>
                          <a:spcPts val="0"/>
                        </a:spcAft>
                      </a:pPr>
                      <a:r>
                        <a:rPr lang="en-GB" sz="1200">
                          <a:effectLst/>
                        </a:rPr>
                        <a:t>Pension immediately payable at ill-health retirement date</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marL="1270">
                        <a:lnSpc>
                          <a:spcPct val="101000"/>
                        </a:lnSpc>
                        <a:spcAft>
                          <a:spcPts val="1735"/>
                        </a:spcAft>
                      </a:pPr>
                      <a:r>
                        <a:rPr lang="en-GB" sz="1200">
                          <a:effectLst/>
                        </a:rPr>
                        <a:t>2015 pension plus any equivalent amount </a:t>
                      </a:r>
                      <a:endParaRPr lang="en-GB" sz="900">
                        <a:effectLst/>
                      </a:endParaRPr>
                    </a:p>
                    <a:p>
                      <a:pPr marL="1270">
                        <a:lnSpc>
                          <a:spcPct val="115000"/>
                        </a:lnSpc>
                        <a:spcAft>
                          <a:spcPts val="0"/>
                        </a:spcAft>
                      </a:pPr>
                      <a:r>
                        <a:rPr lang="en-GB" sz="1200">
                          <a:effectLst/>
                        </a:rPr>
                        <a:t>[66 (2  &amp; 3A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extLst>
                  <a:ext uri="{0D108BD9-81ED-4DB2-BD59-A6C34878D82A}">
                    <a16:rowId xmlns:a16="http://schemas.microsoft.com/office/drawing/2014/main" val="10001"/>
                  </a:ext>
                </a:extLst>
              </a:tr>
              <a:tr h="2375717">
                <a:tc>
                  <a:txBody>
                    <a:bodyPr/>
                    <a:lstStyle/>
                    <a:p>
                      <a:pPr>
                        <a:lnSpc>
                          <a:spcPct val="115000"/>
                        </a:lnSpc>
                        <a:spcAft>
                          <a:spcPts val="0"/>
                        </a:spcAft>
                      </a:pPr>
                      <a:r>
                        <a:rPr lang="en-GB" sz="1200" dirty="0">
                          <a:effectLst/>
                        </a:rPr>
                        <a:t>Higher Tier</a:t>
                      </a:r>
                      <a:endPar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marL="635" marR="124460" algn="just">
                        <a:lnSpc>
                          <a:spcPct val="101000"/>
                        </a:lnSpc>
                        <a:spcAft>
                          <a:spcPts val="55"/>
                        </a:spcAft>
                      </a:pPr>
                      <a:r>
                        <a:rPr lang="en-GB" sz="1200">
                          <a:effectLst/>
                        </a:rPr>
                        <a:t>Enhanced pension paid instead of lower tier. &lt;10 years – doubled </a:t>
                      </a:r>
                      <a:endParaRPr lang="en-GB" sz="900">
                        <a:effectLst/>
                      </a:endParaRPr>
                    </a:p>
                    <a:p>
                      <a:pPr marL="635" marR="633095">
                        <a:lnSpc>
                          <a:spcPct val="101000"/>
                        </a:lnSpc>
                        <a:spcAft>
                          <a:spcPts val="50"/>
                        </a:spcAft>
                      </a:pPr>
                      <a:r>
                        <a:rPr lang="en-GB" sz="1200">
                          <a:effectLst/>
                        </a:rPr>
                        <a:t>service &gt;10 years </a:t>
                      </a:r>
                      <a:endParaRPr lang="en-GB" sz="900">
                        <a:effectLst/>
                      </a:endParaRPr>
                    </a:p>
                    <a:p>
                      <a:pPr marL="635" marR="297180">
                        <a:lnSpc>
                          <a:spcPct val="101000"/>
                        </a:lnSpc>
                        <a:spcAft>
                          <a:spcPts val="1735"/>
                        </a:spcAft>
                      </a:pPr>
                      <a:r>
                        <a:rPr lang="en-GB" sz="1200">
                          <a:effectLst/>
                        </a:rPr>
                        <a:t>Greater of 20 years Or service over 20 yrs plus 7 years</a:t>
                      </a:r>
                      <a:endParaRPr lang="en-GB" sz="900">
                        <a:effectLst/>
                      </a:endParaRPr>
                    </a:p>
                    <a:p>
                      <a:pPr marL="635" marR="8255" algn="just">
                        <a:lnSpc>
                          <a:spcPct val="115000"/>
                        </a:lnSpc>
                        <a:spcAft>
                          <a:spcPts val="0"/>
                        </a:spcAft>
                      </a:pPr>
                      <a:r>
                        <a:rPr lang="en-GB" sz="1200">
                          <a:effectLst/>
                        </a:rPr>
                        <a:t>Plus underpin of notional deferred pension if greater [Schedule 2, Part 3]</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marL="635" algn="just">
                        <a:lnSpc>
                          <a:spcPct val="101000"/>
                        </a:lnSpc>
                        <a:spcAft>
                          <a:spcPts val="1735"/>
                        </a:spcAft>
                      </a:pPr>
                      <a:r>
                        <a:rPr lang="en-GB" sz="1200">
                          <a:effectLst/>
                        </a:rPr>
                        <a:t>Enhancement paid in addition to lower tier.</a:t>
                      </a:r>
                      <a:endParaRPr lang="en-GB" sz="900">
                        <a:effectLst/>
                      </a:endParaRPr>
                    </a:p>
                    <a:p>
                      <a:pPr marL="635">
                        <a:lnSpc>
                          <a:spcPct val="101000"/>
                        </a:lnSpc>
                        <a:spcAft>
                          <a:spcPts val="55"/>
                        </a:spcAft>
                      </a:pPr>
                      <a:r>
                        <a:rPr lang="en-GB" sz="1200">
                          <a:effectLst/>
                        </a:rPr>
                        <a:t>[(2%  x  pensionable service)    x    prospective pensionable service to age </a:t>
                      </a:r>
                      <a:endParaRPr lang="en-GB" sz="900">
                        <a:effectLst/>
                      </a:endParaRPr>
                    </a:p>
                    <a:p>
                      <a:pPr marL="635" algn="just">
                        <a:lnSpc>
                          <a:spcPct val="102000"/>
                        </a:lnSpc>
                        <a:spcAft>
                          <a:spcPts val="1730"/>
                        </a:spcAft>
                      </a:pPr>
                      <a:r>
                        <a:rPr lang="en-GB" sz="1200">
                          <a:effectLst/>
                        </a:rPr>
                        <a:t>60    x (final pensionable pay ÷ 60]</a:t>
                      </a:r>
                      <a:endParaRPr lang="en-GB" sz="900">
                        <a:effectLst/>
                      </a:endParaRPr>
                    </a:p>
                    <a:p>
                      <a:pPr marL="635">
                        <a:lnSpc>
                          <a:spcPct val="115000"/>
                        </a:lnSpc>
                        <a:spcAft>
                          <a:spcPts val="0"/>
                        </a:spcAft>
                      </a:pPr>
                      <a:r>
                        <a:rPr lang="en-GB" sz="1200">
                          <a:effectLst/>
                        </a:rPr>
                        <a:t>[Annex 1, 2]</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marL="1270" algn="just">
                        <a:lnSpc>
                          <a:spcPct val="101000"/>
                        </a:lnSpc>
                        <a:spcAft>
                          <a:spcPts val="1735"/>
                        </a:spcAft>
                      </a:pPr>
                      <a:r>
                        <a:rPr lang="en-GB" sz="1200">
                          <a:effectLst/>
                        </a:rPr>
                        <a:t>Enhancement paid in addition to lower tier</a:t>
                      </a:r>
                      <a:endParaRPr lang="en-GB" sz="900">
                        <a:effectLst/>
                      </a:endParaRPr>
                    </a:p>
                    <a:p>
                      <a:pPr marL="1270" marR="5715">
                        <a:lnSpc>
                          <a:spcPct val="101000"/>
                        </a:lnSpc>
                        <a:spcAft>
                          <a:spcPts val="1735"/>
                        </a:spcAft>
                      </a:pPr>
                      <a:r>
                        <a:rPr lang="en-GB" sz="1200">
                          <a:effectLst/>
                        </a:rPr>
                        <a:t>calculated by multiplying the annual amount of the adjusted lower tier illhealth pension by the member's assumed period of pensionable service and by 2%.</a:t>
                      </a:r>
                      <a:endParaRPr lang="en-GB" sz="900">
                        <a:effectLst/>
                      </a:endParaRPr>
                    </a:p>
                    <a:p>
                      <a:pPr marL="1270">
                        <a:lnSpc>
                          <a:spcPct val="115000"/>
                        </a:lnSpc>
                        <a:spcAft>
                          <a:spcPts val="0"/>
                        </a:spcAft>
                      </a:pPr>
                      <a:r>
                        <a:rPr lang="en-GB" sz="1200">
                          <a:effectLst/>
                        </a:rPr>
                        <a:t>[66 (3)]</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extLst>
                  <a:ext uri="{0D108BD9-81ED-4DB2-BD59-A6C34878D82A}">
                    <a16:rowId xmlns:a16="http://schemas.microsoft.com/office/drawing/2014/main" val="10002"/>
                  </a:ext>
                </a:extLst>
              </a:tr>
              <a:tr h="448393">
                <a:tc>
                  <a:txBody>
                    <a:bodyPr/>
                    <a:lstStyle/>
                    <a:p>
                      <a:pPr>
                        <a:lnSpc>
                          <a:spcPct val="115000"/>
                        </a:lnSpc>
                        <a:spcAft>
                          <a:spcPts val="0"/>
                        </a:spcAft>
                      </a:pPr>
                      <a:r>
                        <a:rPr lang="en-GB" sz="1200">
                          <a:effectLst/>
                        </a:rPr>
                        <a:t>Commutation</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marL="635">
                        <a:lnSpc>
                          <a:spcPct val="115000"/>
                        </a:lnSpc>
                        <a:spcAft>
                          <a:spcPts val="0"/>
                        </a:spcAft>
                      </a:pPr>
                      <a:r>
                        <a:rPr lang="en-GB" sz="1200">
                          <a:effectLst/>
                        </a:rPr>
                        <a:t>Commute lower tier only [B7(2A)]</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marL="635">
                        <a:lnSpc>
                          <a:spcPct val="115000"/>
                        </a:lnSpc>
                        <a:spcAft>
                          <a:spcPts val="0"/>
                        </a:spcAft>
                      </a:pPr>
                      <a:r>
                        <a:rPr lang="en-GB" sz="1200">
                          <a:effectLst/>
                        </a:rPr>
                        <a:t>Commute lower tier only [Part 3, Para 9 (3)]</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marL="1270">
                        <a:lnSpc>
                          <a:spcPct val="115000"/>
                        </a:lnSpc>
                        <a:spcAft>
                          <a:spcPts val="0"/>
                        </a:spcAft>
                      </a:pPr>
                      <a:r>
                        <a:rPr lang="en-GB" sz="1200">
                          <a:effectLst/>
                        </a:rPr>
                        <a:t>Commute lower tier only [71 (6)]</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extLst>
                  <a:ext uri="{0D108BD9-81ED-4DB2-BD59-A6C34878D82A}">
                    <a16:rowId xmlns:a16="http://schemas.microsoft.com/office/drawing/2014/main" val="10003"/>
                  </a:ext>
                </a:extLst>
              </a:tr>
              <a:tr h="243092">
                <a:tc>
                  <a:txBody>
                    <a:bodyPr/>
                    <a:lstStyle/>
                    <a:p>
                      <a:pPr>
                        <a:lnSpc>
                          <a:spcPct val="115000"/>
                        </a:lnSpc>
                        <a:spcAft>
                          <a:spcPts val="0"/>
                        </a:spcAft>
                      </a:pPr>
                      <a:r>
                        <a:rPr lang="en-GB" sz="900">
                          <a:effectLst/>
                        </a:rPr>
                        <a:t>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a:lnSpc>
                          <a:spcPct val="115000"/>
                        </a:lnSpc>
                        <a:spcAft>
                          <a:spcPts val="0"/>
                        </a:spcAft>
                      </a:pPr>
                      <a:r>
                        <a:rPr lang="en-GB" sz="900">
                          <a:effectLst/>
                        </a:rPr>
                        <a:t>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a:lnSpc>
                          <a:spcPct val="115000"/>
                        </a:lnSpc>
                        <a:spcAft>
                          <a:spcPts val="0"/>
                        </a:spcAft>
                      </a:pPr>
                      <a:r>
                        <a:rPr lang="en-GB" sz="900">
                          <a:effectLst/>
                        </a:rPr>
                        <a:t>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tc>
                  <a:txBody>
                    <a:bodyPr/>
                    <a:lstStyle/>
                    <a:p>
                      <a:pPr>
                        <a:lnSpc>
                          <a:spcPct val="115000"/>
                        </a:lnSpc>
                        <a:spcAft>
                          <a:spcPts val="0"/>
                        </a:spcAft>
                      </a:pPr>
                      <a:r>
                        <a:rPr lang="en-GB" sz="900" dirty="0">
                          <a:effectLst/>
                        </a:rPr>
                        <a:t> </a:t>
                      </a:r>
                      <a:endPar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7323" marR="32377" marT="38215"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166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endParaRPr lang="en-GB" sz="4000" b="1" dirty="0"/>
          </a:p>
        </p:txBody>
      </p:sp>
      <p:sp>
        <p:nvSpPr>
          <p:cNvPr id="9219" name="Rectangle 3"/>
          <p:cNvSpPr>
            <a:spLocks noGrp="1" noChangeArrowheads="1"/>
          </p:cNvSpPr>
          <p:nvPr>
            <p:ph type="body" idx="4294967295"/>
          </p:nvPr>
        </p:nvSpPr>
        <p:spPr>
          <a:xfrm>
            <a:off x="1415480" y="980728"/>
            <a:ext cx="8795320" cy="5145435"/>
          </a:xfrm>
        </p:spPr>
        <p:txBody>
          <a:bodyPr/>
          <a:lstStyle/>
          <a:p>
            <a:pPr marL="0" indent="0" eaLnBrk="1" hangingPunct="1">
              <a:buClr>
                <a:srgbClr val="FF6600"/>
              </a:buClr>
              <a:buNone/>
            </a:pPr>
            <a:endParaRPr lang="en-GB" sz="2000" dirty="0"/>
          </a:p>
          <a:p>
            <a:pPr lvl="0"/>
            <a:r>
              <a:rPr lang="en-GB" dirty="0"/>
              <a:t>These slides are developed to provide a short overview of the benefits provided by the Firefighter Pension Schemes and are not intended to replace regulations.</a:t>
            </a:r>
          </a:p>
          <a:p>
            <a:pPr lvl="0"/>
            <a:r>
              <a:rPr lang="en-GB" dirty="0"/>
              <a:t>The relevant regulations should always be checked when calculating any benefit payable.</a:t>
            </a:r>
          </a:p>
          <a:p>
            <a:pPr eaLnBrk="1" hangingPunct="1"/>
            <a:endParaRPr lang="en-GB" sz="2000" dirty="0"/>
          </a:p>
          <a:p>
            <a:pPr eaLnBrk="1" hangingPunct="1"/>
            <a:endParaRPr lang="en-GB" sz="2400" dirty="0"/>
          </a:p>
        </p:txBody>
      </p:sp>
    </p:spTree>
    <p:extLst>
      <p:ext uri="{BB962C8B-B14F-4D97-AF65-F5344CB8AC3E}">
        <p14:creationId xmlns:p14="http://schemas.microsoft.com/office/powerpoint/2010/main" val="36910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What does one pot mean?</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609600" y="1309478"/>
            <a:ext cx="6096000" cy="1170705"/>
          </a:xfrm>
          <a:prstGeom prst="rect">
            <a:avLst/>
          </a:prstGeom>
        </p:spPr>
        <p:txBody>
          <a:bodyPr>
            <a:spAutoFit/>
          </a:bodyPr>
          <a:lstStyle/>
          <a:p>
            <a:pPr marL="342900" lvl="0" indent="-342900" fontAlgn="base">
              <a:lnSpc>
                <a:spcPct val="102000"/>
              </a:lnSpc>
              <a:spcAft>
                <a:spcPts val="930"/>
              </a:spcAft>
              <a:buClr>
                <a:srgbClr val="000000"/>
              </a:buClr>
              <a:buSzPts val="295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Benefits all </a:t>
            </a:r>
            <a:r>
              <a:rPr lang="en-GB" u="sng"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accessed </a:t>
            </a: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from the 2015 scheme.</a:t>
            </a:r>
            <a:endParaRPr lang="en-GB" sz="8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2000"/>
              </a:lnSpc>
              <a:spcAft>
                <a:spcPts val="930"/>
              </a:spcAft>
              <a:buClr>
                <a:srgbClr val="000000"/>
              </a:buClr>
              <a:buSzPts val="295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Death benefits - </a:t>
            </a:r>
            <a:r>
              <a:rPr lang="en-GB" dirty="0">
                <a:solidFill>
                  <a:srgbClr val="009999"/>
                </a:solidFill>
                <a:uFill>
                  <a:solidFill>
                    <a:srgbClr val="000000"/>
                  </a:solidFill>
                </a:uFill>
                <a:latin typeface="Arial" panose="020B0604020202020204" pitchFamily="34" charset="0"/>
                <a:ea typeface="Arial" panose="020B0604020202020204" pitchFamily="34" charset="0"/>
                <a:cs typeface="Arial" panose="020B0604020202020204" pitchFamily="34" charset="0"/>
                <a:hlinkClick r:id="rId3"/>
              </a:rPr>
              <a:t>Rule 78</a:t>
            </a:r>
            <a:r>
              <a:rPr lang="en-GB" dirty="0">
                <a:solidFill>
                  <a:srgbClr val="009999"/>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GB" sz="8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2000"/>
              </a:lnSpc>
              <a:spcAft>
                <a:spcPts val="4175"/>
              </a:spcAft>
              <a:buClr>
                <a:srgbClr val="000000"/>
              </a:buClr>
              <a:buSzPts val="295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Ill Health </a:t>
            </a:r>
            <a:r>
              <a:rPr lang="en-GB" u="sng" dirty="0">
                <a:solidFill>
                  <a:srgbClr val="009999"/>
                </a:solidFill>
                <a:uFill>
                  <a:solidFill>
                    <a:srgbClr val="009999"/>
                  </a:solidFill>
                </a:uFill>
                <a:latin typeface="Arial" panose="020B0604020202020204" pitchFamily="34" charset="0"/>
                <a:ea typeface="Arial" panose="020B0604020202020204" pitchFamily="34" charset="0"/>
                <a:cs typeface="Arial" panose="020B0604020202020204" pitchFamily="34" charset="0"/>
              </a:rPr>
              <a:t>– </a:t>
            </a:r>
            <a:r>
              <a:rPr lang="en-GB" dirty="0">
                <a:solidFill>
                  <a:srgbClr val="009999"/>
                </a:solidFill>
                <a:uFill>
                  <a:solidFill>
                    <a:srgbClr val="000000"/>
                  </a:solidFill>
                </a:uFill>
                <a:latin typeface="Arial" panose="020B0604020202020204" pitchFamily="34" charset="0"/>
                <a:ea typeface="Arial" panose="020B0604020202020204" pitchFamily="34" charset="0"/>
                <a:cs typeface="Arial" panose="020B0604020202020204" pitchFamily="34" charset="0"/>
                <a:hlinkClick r:id="rId4"/>
              </a:rPr>
              <a:t>Rule 65</a:t>
            </a:r>
            <a:endParaRPr lang="en-GB" sz="8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grpSp>
        <p:nvGrpSpPr>
          <p:cNvPr id="6" name="Group 5"/>
          <p:cNvGrpSpPr/>
          <p:nvPr/>
        </p:nvGrpSpPr>
        <p:grpSpPr>
          <a:xfrm>
            <a:off x="2135560" y="2780928"/>
            <a:ext cx="8712968" cy="2902333"/>
            <a:chOff x="0" y="0"/>
            <a:chExt cx="7767828" cy="2241804"/>
          </a:xfrm>
        </p:grpSpPr>
        <p:pic>
          <p:nvPicPr>
            <p:cNvPr id="8" name="Picture 7"/>
            <p:cNvPicPr/>
            <p:nvPr/>
          </p:nvPicPr>
          <p:blipFill>
            <a:blip r:embed="rId5"/>
            <a:stretch>
              <a:fillRect/>
            </a:stretch>
          </p:blipFill>
          <p:spPr>
            <a:xfrm>
              <a:off x="0" y="0"/>
              <a:ext cx="7684008" cy="245364"/>
            </a:xfrm>
            <a:prstGeom prst="rect">
              <a:avLst/>
            </a:prstGeom>
          </p:spPr>
        </p:pic>
        <p:pic>
          <p:nvPicPr>
            <p:cNvPr id="9" name="Picture 8"/>
            <p:cNvPicPr/>
            <p:nvPr/>
          </p:nvPicPr>
          <p:blipFill>
            <a:blip r:embed="rId6"/>
            <a:stretch>
              <a:fillRect/>
            </a:stretch>
          </p:blipFill>
          <p:spPr>
            <a:xfrm>
              <a:off x="65532" y="245364"/>
              <a:ext cx="7702296" cy="1996440"/>
            </a:xfrm>
            <a:prstGeom prst="rect">
              <a:avLst/>
            </a:prstGeom>
          </p:spPr>
        </p:pic>
      </p:grpSp>
    </p:spTree>
    <p:extLst>
      <p:ext uri="{BB962C8B-B14F-4D97-AF65-F5344CB8AC3E}">
        <p14:creationId xmlns:p14="http://schemas.microsoft.com/office/powerpoint/2010/main" val="372928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Ill- Health Reviews</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pSp>
        <p:nvGrpSpPr>
          <p:cNvPr id="5" name="Group 4"/>
          <p:cNvGrpSpPr/>
          <p:nvPr/>
        </p:nvGrpSpPr>
        <p:grpSpPr>
          <a:xfrm>
            <a:off x="407368" y="1196752"/>
            <a:ext cx="11593288" cy="5127216"/>
            <a:chOff x="0" y="-37"/>
            <a:chExt cx="8653983" cy="5790600"/>
          </a:xfrm>
        </p:grpSpPr>
        <p:sp>
          <p:nvSpPr>
            <p:cNvPr id="6" name="Shape 11995"/>
            <p:cNvSpPr/>
            <p:nvPr/>
          </p:nvSpPr>
          <p:spPr>
            <a:xfrm>
              <a:off x="6350" y="6350"/>
              <a:ext cx="1858772" cy="708660"/>
            </a:xfrm>
            <a:custGeom>
              <a:avLst/>
              <a:gdLst/>
              <a:ahLst/>
              <a:cxnLst/>
              <a:rect l="0" t="0" r="0" b="0"/>
              <a:pathLst>
                <a:path w="1858772" h="708660">
                  <a:moveTo>
                    <a:pt x="0" y="0"/>
                  </a:moveTo>
                  <a:lnTo>
                    <a:pt x="1858772" y="0"/>
                  </a:lnTo>
                  <a:lnTo>
                    <a:pt x="1858772" y="708660"/>
                  </a:lnTo>
                  <a:lnTo>
                    <a:pt x="0" y="70866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8" name="Shape 11996"/>
            <p:cNvSpPr/>
            <p:nvPr/>
          </p:nvSpPr>
          <p:spPr>
            <a:xfrm>
              <a:off x="1865071" y="6350"/>
              <a:ext cx="1702181" cy="708660"/>
            </a:xfrm>
            <a:custGeom>
              <a:avLst/>
              <a:gdLst/>
              <a:ahLst/>
              <a:cxnLst/>
              <a:rect l="0" t="0" r="0" b="0"/>
              <a:pathLst>
                <a:path w="1702181" h="708660">
                  <a:moveTo>
                    <a:pt x="0" y="0"/>
                  </a:moveTo>
                  <a:lnTo>
                    <a:pt x="1702181" y="0"/>
                  </a:lnTo>
                  <a:lnTo>
                    <a:pt x="1702181" y="708660"/>
                  </a:lnTo>
                  <a:lnTo>
                    <a:pt x="0" y="708660"/>
                  </a:lnTo>
                  <a:lnTo>
                    <a:pt x="0" y="0"/>
                  </a:lnTo>
                </a:path>
              </a:pathLst>
            </a:custGeom>
            <a:ln w="0" cap="flat">
              <a:round/>
            </a:ln>
          </p:spPr>
          <p:style>
            <a:lnRef idx="0">
              <a:srgbClr val="000000"/>
            </a:lnRef>
            <a:fillRef idx="1">
              <a:srgbClr val="9900CC"/>
            </a:fillRef>
            <a:effectRef idx="0">
              <a:scrgbClr r="0" g="0" b="0"/>
            </a:effectRef>
            <a:fontRef idx="none"/>
          </p:style>
          <p:txBody>
            <a:bodyPr/>
            <a:lstStyle/>
            <a:p>
              <a:r>
                <a:rPr lang="en-GB" dirty="0">
                  <a:solidFill>
                    <a:schemeClr val="bg1"/>
                  </a:solidFill>
                </a:rPr>
                <a:t> FPS 1992 (Part K)</a:t>
              </a:r>
            </a:p>
          </p:txBody>
        </p:sp>
        <p:sp>
          <p:nvSpPr>
            <p:cNvPr id="9" name="Shape 11997"/>
            <p:cNvSpPr/>
            <p:nvPr/>
          </p:nvSpPr>
          <p:spPr>
            <a:xfrm>
              <a:off x="3579184" y="-37"/>
              <a:ext cx="2919984" cy="708660"/>
            </a:xfrm>
            <a:custGeom>
              <a:avLst/>
              <a:gdLst/>
              <a:ahLst/>
              <a:cxnLst/>
              <a:rect l="0" t="0" r="0" b="0"/>
              <a:pathLst>
                <a:path w="2919984" h="708660">
                  <a:moveTo>
                    <a:pt x="0" y="0"/>
                  </a:moveTo>
                  <a:lnTo>
                    <a:pt x="2919984" y="0"/>
                  </a:lnTo>
                  <a:lnTo>
                    <a:pt x="2919984" y="708660"/>
                  </a:lnTo>
                  <a:lnTo>
                    <a:pt x="0" y="708660"/>
                  </a:lnTo>
                  <a:lnTo>
                    <a:pt x="0" y="0"/>
                  </a:lnTo>
                </a:path>
              </a:pathLst>
            </a:custGeom>
            <a:ln w="0" cap="flat">
              <a:round/>
            </a:ln>
          </p:spPr>
          <p:style>
            <a:lnRef idx="0">
              <a:srgbClr val="000000"/>
            </a:lnRef>
            <a:fillRef idx="1">
              <a:srgbClr val="9900CC"/>
            </a:fillRef>
            <a:effectRef idx="0">
              <a:scrgbClr r="0" g="0" b="0"/>
            </a:effectRef>
            <a:fontRef idx="none"/>
          </p:style>
          <p:txBody>
            <a:bodyPr/>
            <a:lstStyle/>
            <a:p>
              <a:r>
                <a:rPr lang="en-GB" dirty="0"/>
                <a:t>  </a:t>
              </a:r>
              <a:r>
                <a:rPr lang="en-GB" dirty="0">
                  <a:solidFill>
                    <a:schemeClr val="bg1"/>
                  </a:solidFill>
                </a:rPr>
                <a:t>FPS 2006 – Standard and Special </a:t>
              </a:r>
            </a:p>
            <a:p>
              <a:r>
                <a:rPr lang="en-GB" dirty="0">
                  <a:solidFill>
                    <a:schemeClr val="bg1"/>
                  </a:solidFill>
                </a:rPr>
                <a:t>  Members (Part 9)</a:t>
              </a:r>
            </a:p>
            <a:p>
              <a:r>
                <a:rPr lang="en-GB" dirty="0"/>
                <a:t> 		</a:t>
              </a:r>
            </a:p>
          </p:txBody>
        </p:sp>
        <p:sp>
          <p:nvSpPr>
            <p:cNvPr id="10" name="Shape 11998"/>
            <p:cNvSpPr/>
            <p:nvPr/>
          </p:nvSpPr>
          <p:spPr>
            <a:xfrm>
              <a:off x="6487236" y="6350"/>
              <a:ext cx="2160270" cy="708660"/>
            </a:xfrm>
            <a:custGeom>
              <a:avLst/>
              <a:gdLst/>
              <a:ahLst/>
              <a:cxnLst/>
              <a:rect l="0" t="0" r="0" b="0"/>
              <a:pathLst>
                <a:path w="2160270" h="708660">
                  <a:moveTo>
                    <a:pt x="0" y="0"/>
                  </a:moveTo>
                  <a:lnTo>
                    <a:pt x="2160270" y="0"/>
                  </a:lnTo>
                  <a:lnTo>
                    <a:pt x="2160270" y="708660"/>
                  </a:lnTo>
                  <a:lnTo>
                    <a:pt x="0" y="708660"/>
                  </a:lnTo>
                  <a:lnTo>
                    <a:pt x="0" y="0"/>
                  </a:lnTo>
                </a:path>
              </a:pathLst>
            </a:custGeom>
            <a:ln w="0" cap="flat">
              <a:round/>
            </a:ln>
          </p:spPr>
          <p:style>
            <a:lnRef idx="0">
              <a:srgbClr val="000000"/>
            </a:lnRef>
            <a:fillRef idx="1">
              <a:srgbClr val="9900CC"/>
            </a:fillRef>
            <a:effectRef idx="0">
              <a:scrgbClr r="0" g="0" b="0"/>
            </a:effectRef>
            <a:fontRef idx="none"/>
          </p:style>
          <p:txBody>
            <a:bodyPr/>
            <a:lstStyle/>
            <a:p>
              <a:r>
                <a:rPr lang="en-GB" dirty="0">
                  <a:solidFill>
                    <a:srgbClr val="FEFEFE"/>
                  </a:solidFill>
                </a:rPr>
                <a:t> FPS 2015</a:t>
              </a:r>
            </a:p>
            <a:p>
              <a:r>
                <a:rPr lang="en-GB" dirty="0">
                  <a:solidFill>
                    <a:srgbClr val="FEFEFE"/>
                  </a:solidFill>
                </a:rPr>
                <a:t>(Part 5, Chapter 4)</a:t>
              </a:r>
            </a:p>
          </p:txBody>
        </p:sp>
        <p:sp>
          <p:nvSpPr>
            <p:cNvPr id="11" name="Shape 11999"/>
            <p:cNvSpPr/>
            <p:nvPr/>
          </p:nvSpPr>
          <p:spPr>
            <a:xfrm>
              <a:off x="6350" y="715010"/>
              <a:ext cx="1858772" cy="1775460"/>
            </a:xfrm>
            <a:custGeom>
              <a:avLst/>
              <a:gdLst/>
              <a:ahLst/>
              <a:cxnLst/>
              <a:rect l="0" t="0" r="0" b="0"/>
              <a:pathLst>
                <a:path w="1858772" h="1775460">
                  <a:moveTo>
                    <a:pt x="0" y="0"/>
                  </a:moveTo>
                  <a:lnTo>
                    <a:pt x="1858772" y="0"/>
                  </a:lnTo>
                  <a:lnTo>
                    <a:pt x="1858772" y="1775460"/>
                  </a:lnTo>
                  <a:lnTo>
                    <a:pt x="0" y="177546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endParaRPr lang="en-GB" dirty="0"/>
            </a:p>
            <a:p>
              <a:r>
                <a:rPr lang="en-GB" dirty="0"/>
                <a:t>  Ill Health review	</a:t>
              </a:r>
            </a:p>
          </p:txBody>
        </p:sp>
        <p:sp>
          <p:nvSpPr>
            <p:cNvPr id="12" name="Shape 12000"/>
            <p:cNvSpPr/>
            <p:nvPr/>
          </p:nvSpPr>
          <p:spPr>
            <a:xfrm>
              <a:off x="1865071" y="715010"/>
              <a:ext cx="1702181" cy="1848539"/>
            </a:xfrm>
            <a:custGeom>
              <a:avLst/>
              <a:gdLst/>
              <a:ahLst/>
              <a:cxnLst/>
              <a:rect l="0" t="0" r="0" b="0"/>
              <a:pathLst>
                <a:path w="1702181" h="1775460">
                  <a:moveTo>
                    <a:pt x="0" y="0"/>
                  </a:moveTo>
                  <a:lnTo>
                    <a:pt x="1702181" y="0"/>
                  </a:lnTo>
                  <a:lnTo>
                    <a:pt x="1702181" y="1775460"/>
                  </a:lnTo>
                  <a:lnTo>
                    <a:pt x="0" y="177546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r>
                <a:rPr lang="en-GB" dirty="0"/>
                <a:t> </a:t>
              </a:r>
              <a:r>
                <a:rPr lang="en-GB" sz="1200" dirty="0"/>
                <a:t>In payment for less </a:t>
              </a:r>
            </a:p>
            <a:p>
              <a:r>
                <a:rPr lang="en-GB" sz="1200" dirty="0"/>
                <a:t>than 10 years and</a:t>
              </a:r>
            </a:p>
            <a:p>
              <a:r>
                <a:rPr lang="en-GB" sz="1200" dirty="0"/>
                <a:t>under age 60.</a:t>
              </a:r>
            </a:p>
            <a:p>
              <a:endParaRPr lang="en-GB" sz="1200" dirty="0"/>
            </a:p>
            <a:p>
              <a:r>
                <a:rPr lang="en-GB" sz="1200" dirty="0"/>
                <a:t> Authority has discretion to </a:t>
              </a:r>
            </a:p>
            <a:p>
              <a:r>
                <a:rPr lang="en-GB" sz="1200" dirty="0"/>
                <a:t> review at intervals as </a:t>
              </a:r>
            </a:p>
            <a:p>
              <a:r>
                <a:rPr lang="en-GB" sz="1200" dirty="0"/>
                <a:t> appropriate (K1)</a:t>
              </a:r>
            </a:p>
          </p:txBody>
        </p:sp>
        <p:sp>
          <p:nvSpPr>
            <p:cNvPr id="13" name="Shape 12001"/>
            <p:cNvSpPr/>
            <p:nvPr/>
          </p:nvSpPr>
          <p:spPr>
            <a:xfrm>
              <a:off x="3567252" y="715010"/>
              <a:ext cx="2919984" cy="1775460"/>
            </a:xfrm>
            <a:custGeom>
              <a:avLst/>
              <a:gdLst/>
              <a:ahLst/>
              <a:cxnLst/>
              <a:rect l="0" t="0" r="0" b="0"/>
              <a:pathLst>
                <a:path w="2919984" h="1775460">
                  <a:moveTo>
                    <a:pt x="0" y="0"/>
                  </a:moveTo>
                  <a:lnTo>
                    <a:pt x="2919984" y="0"/>
                  </a:lnTo>
                  <a:lnTo>
                    <a:pt x="2919984" y="1775460"/>
                  </a:lnTo>
                  <a:lnTo>
                    <a:pt x="0" y="177546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r>
                <a:rPr lang="en-GB" dirty="0"/>
                <a:t> </a:t>
              </a:r>
              <a:r>
                <a:rPr lang="en-GB" sz="1200" dirty="0"/>
                <a:t>In payment for less than 10 years, and under</a:t>
              </a:r>
            </a:p>
            <a:p>
              <a:r>
                <a:rPr lang="en-GB" sz="1200" dirty="0"/>
                <a:t>  State Pension Age</a:t>
              </a:r>
            </a:p>
            <a:p>
              <a:endParaRPr lang="en-GB" sz="1200" dirty="0"/>
            </a:p>
            <a:p>
              <a:r>
                <a:rPr lang="en-GB" sz="1200" dirty="0"/>
                <a:t>  Authority has discretion to  review at intervals as </a:t>
              </a:r>
            </a:p>
            <a:p>
              <a:r>
                <a:rPr lang="en-GB" sz="1200" dirty="0"/>
                <a:t> appropriate (Part 9, Para 1)</a:t>
              </a:r>
            </a:p>
            <a:p>
              <a:endParaRPr lang="en-GB" sz="1200" dirty="0"/>
            </a:p>
            <a:p>
              <a:endParaRPr lang="en-GB" dirty="0"/>
            </a:p>
          </p:txBody>
        </p:sp>
        <p:sp>
          <p:nvSpPr>
            <p:cNvPr id="14" name="Shape 12002"/>
            <p:cNvSpPr/>
            <p:nvPr/>
          </p:nvSpPr>
          <p:spPr>
            <a:xfrm>
              <a:off x="6487236" y="715010"/>
              <a:ext cx="2160270" cy="1775460"/>
            </a:xfrm>
            <a:custGeom>
              <a:avLst/>
              <a:gdLst/>
              <a:ahLst/>
              <a:cxnLst/>
              <a:rect l="0" t="0" r="0" b="0"/>
              <a:pathLst>
                <a:path w="2160270" h="1775460">
                  <a:moveTo>
                    <a:pt x="0" y="0"/>
                  </a:moveTo>
                  <a:lnTo>
                    <a:pt x="2160270" y="0"/>
                  </a:lnTo>
                  <a:lnTo>
                    <a:pt x="2160270" y="1775460"/>
                  </a:lnTo>
                  <a:lnTo>
                    <a:pt x="0" y="1775460"/>
                  </a:lnTo>
                  <a:lnTo>
                    <a:pt x="0" y="0"/>
                  </a:lnTo>
                </a:path>
              </a:pathLst>
            </a:custGeom>
            <a:ln w="0" cap="flat">
              <a:round/>
            </a:ln>
          </p:spPr>
          <p:style>
            <a:lnRef idx="0">
              <a:srgbClr val="000000"/>
            </a:lnRef>
            <a:fillRef idx="1">
              <a:srgbClr val="9900CC">
                <a:alpha val="10196"/>
              </a:srgbClr>
            </a:fillRef>
            <a:effectRef idx="0">
              <a:scrgbClr r="0" g="0" b="0"/>
            </a:effectRef>
            <a:fontRef idx="none"/>
          </p:style>
          <p:txBody>
            <a:bodyPr/>
            <a:lstStyle/>
            <a:p>
              <a:r>
                <a:rPr lang="en-GB" dirty="0"/>
                <a:t>  </a:t>
              </a:r>
              <a:r>
                <a:rPr lang="en-GB" sz="1200" dirty="0"/>
                <a:t>In payment for less than 10 years, and</a:t>
              </a:r>
            </a:p>
            <a:p>
              <a:r>
                <a:rPr lang="en-GB" sz="1200" dirty="0"/>
                <a:t>   under State Pension Age</a:t>
              </a:r>
            </a:p>
            <a:p>
              <a:endParaRPr lang="en-GB" sz="1200" dirty="0"/>
            </a:p>
            <a:p>
              <a:r>
                <a:rPr lang="en-GB" sz="1200" dirty="0"/>
                <a:t>   Authority has discretion to  review at </a:t>
              </a:r>
            </a:p>
            <a:p>
              <a:r>
                <a:rPr lang="en-GB" sz="1200" dirty="0"/>
                <a:t>   intervals as  appropriate (68(1))</a:t>
              </a:r>
            </a:p>
            <a:p>
              <a:endParaRPr lang="en-GB" dirty="0"/>
            </a:p>
          </p:txBody>
        </p:sp>
        <p:sp>
          <p:nvSpPr>
            <p:cNvPr id="15" name="Shape 12003"/>
            <p:cNvSpPr/>
            <p:nvPr/>
          </p:nvSpPr>
          <p:spPr>
            <a:xfrm>
              <a:off x="6350" y="2490470"/>
              <a:ext cx="1858772" cy="1135380"/>
            </a:xfrm>
            <a:custGeom>
              <a:avLst/>
              <a:gdLst/>
              <a:ahLst/>
              <a:cxnLst/>
              <a:rect l="0" t="0" r="0" b="0"/>
              <a:pathLst>
                <a:path w="1858772" h="1135380">
                  <a:moveTo>
                    <a:pt x="0" y="0"/>
                  </a:moveTo>
                  <a:lnTo>
                    <a:pt x="1858772" y="0"/>
                  </a:lnTo>
                  <a:lnTo>
                    <a:pt x="1858772" y="1135380"/>
                  </a:lnTo>
                  <a:lnTo>
                    <a:pt x="0" y="11353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  Cessation of higher</a:t>
              </a:r>
            </a:p>
            <a:p>
              <a:r>
                <a:rPr lang="en-GB" dirty="0"/>
                <a:t>  Tier</a:t>
              </a:r>
            </a:p>
          </p:txBody>
        </p:sp>
        <p:sp>
          <p:nvSpPr>
            <p:cNvPr id="16" name="Shape 12004"/>
            <p:cNvSpPr/>
            <p:nvPr/>
          </p:nvSpPr>
          <p:spPr>
            <a:xfrm>
              <a:off x="1871473" y="2496858"/>
              <a:ext cx="1707711" cy="1142369"/>
            </a:xfrm>
            <a:custGeom>
              <a:avLst/>
              <a:gdLst/>
              <a:ahLst/>
              <a:cxnLst/>
              <a:rect l="0" t="0" r="0" b="0"/>
              <a:pathLst>
                <a:path w="1702181" h="1135380">
                  <a:moveTo>
                    <a:pt x="0" y="0"/>
                  </a:moveTo>
                  <a:lnTo>
                    <a:pt x="1702181" y="0"/>
                  </a:lnTo>
                  <a:lnTo>
                    <a:pt x="1702181" y="1135380"/>
                  </a:lnTo>
                  <a:lnTo>
                    <a:pt x="0" y="11353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 </a:t>
              </a:r>
              <a:r>
                <a:rPr lang="en-GB" sz="1200" dirty="0"/>
                <a:t>Where firefighter found to be</a:t>
              </a:r>
            </a:p>
            <a:p>
              <a:r>
                <a:rPr lang="en-GB" sz="1200" dirty="0"/>
                <a:t>  capable of regular employment</a:t>
              </a:r>
            </a:p>
            <a:p>
              <a:r>
                <a:rPr lang="en-GB" sz="1200" dirty="0"/>
                <a:t>  (K1A (1)</a:t>
              </a:r>
              <a:endParaRPr lang="en-GB" dirty="0"/>
            </a:p>
          </p:txBody>
        </p:sp>
        <p:sp>
          <p:nvSpPr>
            <p:cNvPr id="17" name="Shape 12005"/>
            <p:cNvSpPr/>
            <p:nvPr/>
          </p:nvSpPr>
          <p:spPr>
            <a:xfrm>
              <a:off x="3567252" y="2490470"/>
              <a:ext cx="2919984" cy="1135380"/>
            </a:xfrm>
            <a:custGeom>
              <a:avLst/>
              <a:gdLst/>
              <a:ahLst/>
              <a:cxnLst/>
              <a:rect l="0" t="0" r="0" b="0"/>
              <a:pathLst>
                <a:path w="2919984" h="1135380">
                  <a:moveTo>
                    <a:pt x="0" y="0"/>
                  </a:moveTo>
                  <a:lnTo>
                    <a:pt x="2919984" y="0"/>
                  </a:lnTo>
                  <a:lnTo>
                    <a:pt x="2919984" y="1135380"/>
                  </a:lnTo>
                  <a:lnTo>
                    <a:pt x="0" y="11353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 </a:t>
              </a:r>
              <a:r>
                <a:rPr lang="en-GB" sz="1200" dirty="0"/>
                <a:t>Where firefighter found to be capable of regular </a:t>
              </a:r>
            </a:p>
            <a:p>
              <a:r>
                <a:rPr lang="en-GB" sz="1200" dirty="0"/>
                <a:t>  employment (Part 9, Para 2 (3))</a:t>
              </a:r>
              <a:endParaRPr lang="en-GB" dirty="0"/>
            </a:p>
          </p:txBody>
        </p:sp>
        <p:sp>
          <p:nvSpPr>
            <p:cNvPr id="18" name="Shape 12006"/>
            <p:cNvSpPr/>
            <p:nvPr/>
          </p:nvSpPr>
          <p:spPr>
            <a:xfrm>
              <a:off x="6487236" y="2490470"/>
              <a:ext cx="2160270" cy="1135380"/>
            </a:xfrm>
            <a:custGeom>
              <a:avLst/>
              <a:gdLst/>
              <a:ahLst/>
              <a:cxnLst/>
              <a:rect l="0" t="0" r="0" b="0"/>
              <a:pathLst>
                <a:path w="2160270" h="1135380">
                  <a:moveTo>
                    <a:pt x="0" y="0"/>
                  </a:moveTo>
                  <a:lnTo>
                    <a:pt x="2160270" y="0"/>
                  </a:lnTo>
                  <a:lnTo>
                    <a:pt x="2160270" y="1135380"/>
                  </a:lnTo>
                  <a:lnTo>
                    <a:pt x="0" y="11353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 </a:t>
              </a:r>
              <a:r>
                <a:rPr lang="en-GB" sz="1200" dirty="0"/>
                <a:t>Where firefighter found to be capable</a:t>
              </a:r>
            </a:p>
            <a:p>
              <a:r>
                <a:rPr lang="en-GB" sz="1200" dirty="0"/>
                <a:t>  of regular employment (69 (1))</a:t>
              </a:r>
              <a:endParaRPr lang="en-GB" dirty="0"/>
            </a:p>
          </p:txBody>
        </p:sp>
        <p:sp>
          <p:nvSpPr>
            <p:cNvPr id="19" name="Shape 12007"/>
            <p:cNvSpPr/>
            <p:nvPr/>
          </p:nvSpPr>
          <p:spPr>
            <a:xfrm>
              <a:off x="6350" y="3625888"/>
              <a:ext cx="1858772" cy="1348740"/>
            </a:xfrm>
            <a:custGeom>
              <a:avLst/>
              <a:gdLst/>
              <a:ahLst/>
              <a:cxnLst/>
              <a:rect l="0" t="0" r="0" b="0"/>
              <a:pathLst>
                <a:path w="1858772" h="1348740">
                  <a:moveTo>
                    <a:pt x="0" y="0"/>
                  </a:moveTo>
                  <a:lnTo>
                    <a:pt x="1858772" y="0"/>
                  </a:lnTo>
                  <a:lnTo>
                    <a:pt x="1858772" y="1348740"/>
                  </a:lnTo>
                  <a:lnTo>
                    <a:pt x="0" y="1348740"/>
                  </a:lnTo>
                  <a:lnTo>
                    <a:pt x="0" y="0"/>
                  </a:lnTo>
                </a:path>
              </a:pathLst>
            </a:custGeom>
            <a:ln w="0" cap="flat">
              <a:round/>
            </a:ln>
          </p:spPr>
          <p:style>
            <a:lnRef idx="0">
              <a:srgbClr val="000000"/>
            </a:lnRef>
            <a:fillRef idx="1">
              <a:srgbClr val="660066">
                <a:alpha val="10196"/>
              </a:srgbClr>
            </a:fillRef>
            <a:effectRef idx="0">
              <a:scrgbClr r="0" g="0" b="0"/>
            </a:effectRef>
            <a:fontRef idx="none"/>
          </p:style>
          <p:txBody>
            <a:bodyPr/>
            <a:lstStyle/>
            <a:p>
              <a:r>
                <a:rPr lang="en-GB" dirty="0"/>
                <a:t>  Cessation of lower </a:t>
              </a:r>
            </a:p>
            <a:p>
              <a:r>
                <a:rPr lang="en-GB" dirty="0"/>
                <a:t>  tier</a:t>
              </a:r>
            </a:p>
          </p:txBody>
        </p:sp>
        <p:sp>
          <p:nvSpPr>
            <p:cNvPr id="20" name="Shape 12008"/>
            <p:cNvSpPr/>
            <p:nvPr/>
          </p:nvSpPr>
          <p:spPr>
            <a:xfrm>
              <a:off x="1865071" y="3625888"/>
              <a:ext cx="1702181" cy="1348740"/>
            </a:xfrm>
            <a:custGeom>
              <a:avLst/>
              <a:gdLst/>
              <a:ahLst/>
              <a:cxnLst/>
              <a:rect l="0" t="0" r="0" b="0"/>
              <a:pathLst>
                <a:path w="1702181" h="1348740">
                  <a:moveTo>
                    <a:pt x="0" y="0"/>
                  </a:moveTo>
                  <a:lnTo>
                    <a:pt x="1702181" y="0"/>
                  </a:lnTo>
                  <a:lnTo>
                    <a:pt x="1702181" y="1348740"/>
                  </a:lnTo>
                  <a:lnTo>
                    <a:pt x="0" y="1348740"/>
                  </a:lnTo>
                  <a:lnTo>
                    <a:pt x="0" y="0"/>
                  </a:lnTo>
                </a:path>
              </a:pathLst>
            </a:custGeom>
            <a:ln w="0" cap="flat">
              <a:round/>
            </a:ln>
          </p:spPr>
          <p:style>
            <a:lnRef idx="0">
              <a:srgbClr val="000000"/>
            </a:lnRef>
            <a:fillRef idx="1">
              <a:srgbClr val="660066">
                <a:alpha val="10196"/>
              </a:srgbClr>
            </a:fillRef>
            <a:effectRef idx="0">
              <a:scrgbClr r="0" g="0" b="0"/>
            </a:effectRef>
            <a:fontRef idx="none"/>
          </p:style>
          <p:txBody>
            <a:bodyPr/>
            <a:lstStyle/>
            <a:p>
              <a:r>
                <a:rPr lang="en-GB" dirty="0"/>
                <a:t> </a:t>
              </a:r>
              <a:r>
                <a:rPr lang="en-GB" sz="1200" dirty="0"/>
                <a:t>Where firefighter found to be </a:t>
              </a:r>
            </a:p>
            <a:p>
              <a:r>
                <a:rPr lang="en-GB" sz="1200" dirty="0"/>
                <a:t>  capable of performing duties of</a:t>
              </a:r>
            </a:p>
            <a:p>
              <a:r>
                <a:rPr lang="en-GB" sz="1200" dirty="0"/>
                <a:t>  role from which retired</a:t>
              </a:r>
            </a:p>
            <a:p>
              <a:r>
                <a:rPr lang="en-GB" sz="1200" dirty="0"/>
                <a:t>  (K1A (2))</a:t>
              </a:r>
              <a:endParaRPr lang="en-GB" dirty="0"/>
            </a:p>
          </p:txBody>
        </p:sp>
        <p:sp>
          <p:nvSpPr>
            <p:cNvPr id="21" name="Shape 12009"/>
            <p:cNvSpPr/>
            <p:nvPr/>
          </p:nvSpPr>
          <p:spPr>
            <a:xfrm>
              <a:off x="3567252" y="3625888"/>
              <a:ext cx="2919984" cy="1348740"/>
            </a:xfrm>
            <a:custGeom>
              <a:avLst/>
              <a:gdLst/>
              <a:ahLst/>
              <a:cxnLst/>
              <a:rect l="0" t="0" r="0" b="0"/>
              <a:pathLst>
                <a:path w="2919984" h="1348740">
                  <a:moveTo>
                    <a:pt x="0" y="0"/>
                  </a:moveTo>
                  <a:lnTo>
                    <a:pt x="2919984" y="0"/>
                  </a:lnTo>
                  <a:lnTo>
                    <a:pt x="2919984" y="1348740"/>
                  </a:lnTo>
                  <a:lnTo>
                    <a:pt x="0" y="1348740"/>
                  </a:lnTo>
                  <a:lnTo>
                    <a:pt x="0" y="0"/>
                  </a:lnTo>
                </a:path>
              </a:pathLst>
            </a:custGeom>
            <a:ln w="0" cap="flat">
              <a:round/>
            </a:ln>
          </p:spPr>
          <p:style>
            <a:lnRef idx="0">
              <a:srgbClr val="000000"/>
            </a:lnRef>
            <a:fillRef idx="1">
              <a:srgbClr val="660066">
                <a:alpha val="10196"/>
              </a:srgbClr>
            </a:fillRef>
            <a:effectRef idx="0">
              <a:scrgbClr r="0" g="0" b="0"/>
            </a:effectRef>
            <a:fontRef idx="none"/>
          </p:style>
          <p:txBody>
            <a:bodyPr/>
            <a:lstStyle/>
            <a:p>
              <a:r>
                <a:rPr lang="en-GB" dirty="0"/>
                <a:t> </a:t>
              </a:r>
              <a:r>
                <a:rPr lang="en-GB" sz="1200" dirty="0"/>
                <a:t>Where firefighter found to be capable of performing</a:t>
              </a:r>
            </a:p>
            <a:p>
              <a:r>
                <a:rPr lang="en-GB" sz="1200" dirty="0"/>
                <a:t>  duties of role from which retired (Part 9, Para 2 (3)) </a:t>
              </a:r>
              <a:endParaRPr lang="en-GB" dirty="0"/>
            </a:p>
          </p:txBody>
        </p:sp>
        <p:sp>
          <p:nvSpPr>
            <p:cNvPr id="22" name="Shape 12010"/>
            <p:cNvSpPr/>
            <p:nvPr/>
          </p:nvSpPr>
          <p:spPr>
            <a:xfrm>
              <a:off x="6487236" y="3625888"/>
              <a:ext cx="2160270" cy="1348740"/>
            </a:xfrm>
            <a:custGeom>
              <a:avLst/>
              <a:gdLst/>
              <a:ahLst/>
              <a:cxnLst/>
              <a:rect l="0" t="0" r="0" b="0"/>
              <a:pathLst>
                <a:path w="2160270" h="1348740">
                  <a:moveTo>
                    <a:pt x="0" y="0"/>
                  </a:moveTo>
                  <a:lnTo>
                    <a:pt x="2160270" y="0"/>
                  </a:lnTo>
                  <a:lnTo>
                    <a:pt x="2160270" y="1348740"/>
                  </a:lnTo>
                  <a:lnTo>
                    <a:pt x="0" y="1348740"/>
                  </a:lnTo>
                  <a:lnTo>
                    <a:pt x="0" y="0"/>
                  </a:lnTo>
                </a:path>
              </a:pathLst>
            </a:custGeom>
            <a:ln w="0" cap="flat">
              <a:round/>
            </a:ln>
          </p:spPr>
          <p:style>
            <a:lnRef idx="0">
              <a:srgbClr val="000000"/>
            </a:lnRef>
            <a:fillRef idx="1">
              <a:srgbClr val="660066">
                <a:alpha val="10196"/>
              </a:srgbClr>
            </a:fillRef>
            <a:effectRef idx="0">
              <a:scrgbClr r="0" g="0" b="0"/>
            </a:effectRef>
            <a:fontRef idx="none"/>
          </p:style>
          <p:txBody>
            <a:bodyPr/>
            <a:lstStyle/>
            <a:p>
              <a:r>
                <a:rPr lang="en-GB" dirty="0"/>
                <a:t> </a:t>
              </a:r>
              <a:r>
                <a:rPr lang="en-GB" sz="1200" dirty="0"/>
                <a:t>Where firefighter found to be capable</a:t>
              </a:r>
            </a:p>
            <a:p>
              <a:r>
                <a:rPr lang="en-GB" sz="1200" dirty="0"/>
                <a:t>  of performing duties of role from which</a:t>
              </a:r>
            </a:p>
            <a:p>
              <a:r>
                <a:rPr lang="en-GB" sz="1200" dirty="0"/>
                <a:t>  retired (69 (3))</a:t>
              </a:r>
              <a:endParaRPr lang="en-GB" dirty="0"/>
            </a:p>
          </p:txBody>
        </p:sp>
        <p:sp>
          <p:nvSpPr>
            <p:cNvPr id="23" name="Shape 12011"/>
            <p:cNvSpPr/>
            <p:nvPr/>
          </p:nvSpPr>
          <p:spPr>
            <a:xfrm>
              <a:off x="6350" y="4974625"/>
              <a:ext cx="1858772" cy="815938"/>
            </a:xfrm>
            <a:custGeom>
              <a:avLst/>
              <a:gdLst/>
              <a:ahLst/>
              <a:cxnLst/>
              <a:rect l="0" t="0" r="0" b="0"/>
              <a:pathLst>
                <a:path w="1858772" h="815938">
                  <a:moveTo>
                    <a:pt x="0" y="0"/>
                  </a:moveTo>
                  <a:lnTo>
                    <a:pt x="1858772" y="0"/>
                  </a:lnTo>
                  <a:lnTo>
                    <a:pt x="1858772" y="815938"/>
                  </a:lnTo>
                  <a:lnTo>
                    <a:pt x="0" y="815938"/>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Cessation of Deferred </a:t>
              </a:r>
            </a:p>
            <a:p>
              <a:r>
                <a:rPr lang="en-GB" dirty="0"/>
                <a:t>Ill Health</a:t>
              </a:r>
            </a:p>
          </p:txBody>
        </p:sp>
        <p:sp>
          <p:nvSpPr>
            <p:cNvPr id="24" name="Shape 12012"/>
            <p:cNvSpPr/>
            <p:nvPr/>
          </p:nvSpPr>
          <p:spPr>
            <a:xfrm>
              <a:off x="1865071" y="4974625"/>
              <a:ext cx="1702181" cy="815938"/>
            </a:xfrm>
            <a:custGeom>
              <a:avLst/>
              <a:gdLst/>
              <a:ahLst/>
              <a:cxnLst/>
              <a:rect l="0" t="0" r="0" b="0"/>
              <a:pathLst>
                <a:path w="1702181" h="815938">
                  <a:moveTo>
                    <a:pt x="0" y="0"/>
                  </a:moveTo>
                  <a:lnTo>
                    <a:pt x="1702181" y="0"/>
                  </a:lnTo>
                  <a:lnTo>
                    <a:pt x="1702181" y="815938"/>
                  </a:lnTo>
                  <a:lnTo>
                    <a:pt x="0" y="815938"/>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 </a:t>
              </a:r>
              <a:r>
                <a:rPr lang="en-GB" sz="1200" dirty="0"/>
                <a:t>Where capable of regular </a:t>
              </a:r>
            </a:p>
            <a:p>
              <a:r>
                <a:rPr lang="en-GB" sz="1200" dirty="0"/>
                <a:t>  employment (K1A (5))</a:t>
              </a:r>
              <a:endParaRPr lang="en-GB" dirty="0"/>
            </a:p>
          </p:txBody>
        </p:sp>
        <p:sp>
          <p:nvSpPr>
            <p:cNvPr id="25" name="Shape 12013"/>
            <p:cNvSpPr/>
            <p:nvPr/>
          </p:nvSpPr>
          <p:spPr>
            <a:xfrm>
              <a:off x="3567252" y="4974625"/>
              <a:ext cx="2919984" cy="636745"/>
            </a:xfrm>
            <a:custGeom>
              <a:avLst/>
              <a:gdLst/>
              <a:ahLst/>
              <a:cxnLst/>
              <a:rect l="0" t="0" r="0" b="0"/>
              <a:pathLst>
                <a:path w="2919984" h="815938">
                  <a:moveTo>
                    <a:pt x="0" y="0"/>
                  </a:moveTo>
                  <a:lnTo>
                    <a:pt x="2919984" y="0"/>
                  </a:lnTo>
                  <a:lnTo>
                    <a:pt x="2919984" y="815938"/>
                  </a:lnTo>
                  <a:lnTo>
                    <a:pt x="0" y="815938"/>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 </a:t>
              </a:r>
              <a:r>
                <a:rPr lang="en-GB" sz="1200" dirty="0"/>
                <a:t>Where capable of regular employment (Part 9, Para 2 </a:t>
              </a:r>
            </a:p>
            <a:p>
              <a:r>
                <a:rPr lang="en-GB" sz="1200" dirty="0"/>
                <a:t>  (5))</a:t>
              </a:r>
              <a:endParaRPr lang="en-GB" dirty="0"/>
            </a:p>
          </p:txBody>
        </p:sp>
        <p:sp>
          <p:nvSpPr>
            <p:cNvPr id="26" name="Shape 12014"/>
            <p:cNvSpPr/>
            <p:nvPr/>
          </p:nvSpPr>
          <p:spPr>
            <a:xfrm>
              <a:off x="6487236" y="4974625"/>
              <a:ext cx="2160270" cy="815938"/>
            </a:xfrm>
            <a:custGeom>
              <a:avLst/>
              <a:gdLst/>
              <a:ahLst/>
              <a:cxnLst/>
              <a:rect l="0" t="0" r="0" b="0"/>
              <a:pathLst>
                <a:path w="2160270" h="815938">
                  <a:moveTo>
                    <a:pt x="0" y="0"/>
                  </a:moveTo>
                  <a:lnTo>
                    <a:pt x="2160270" y="0"/>
                  </a:lnTo>
                  <a:lnTo>
                    <a:pt x="2160270" y="815938"/>
                  </a:lnTo>
                  <a:lnTo>
                    <a:pt x="0" y="815938"/>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 </a:t>
              </a:r>
              <a:r>
                <a:rPr lang="en-GB" sz="1200" dirty="0"/>
                <a:t>Where capable of regular employment</a:t>
              </a:r>
            </a:p>
            <a:p>
              <a:r>
                <a:rPr lang="en-GB" sz="1200" dirty="0"/>
                <a:t>  (69 (7))</a:t>
              </a:r>
              <a:endParaRPr lang="en-GB" dirty="0"/>
            </a:p>
          </p:txBody>
        </p:sp>
        <p:sp>
          <p:nvSpPr>
            <p:cNvPr id="27" name="Shape 647"/>
            <p:cNvSpPr/>
            <p:nvPr/>
          </p:nvSpPr>
          <p:spPr>
            <a:xfrm>
              <a:off x="1865071" y="0"/>
              <a:ext cx="0" cy="5790562"/>
            </a:xfrm>
            <a:custGeom>
              <a:avLst/>
              <a:gdLst/>
              <a:ahLst/>
              <a:cxnLst/>
              <a:rect l="0" t="0" r="0" b="0"/>
              <a:pathLst>
                <a:path h="5790562">
                  <a:moveTo>
                    <a:pt x="0" y="5790562"/>
                  </a:moveTo>
                  <a:lnTo>
                    <a:pt x="0"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28" name="Shape 648"/>
            <p:cNvSpPr/>
            <p:nvPr/>
          </p:nvSpPr>
          <p:spPr>
            <a:xfrm>
              <a:off x="3567252" y="0"/>
              <a:ext cx="0" cy="5790562"/>
            </a:xfrm>
            <a:custGeom>
              <a:avLst/>
              <a:gdLst/>
              <a:ahLst/>
              <a:cxnLst/>
              <a:rect l="0" t="0" r="0" b="0"/>
              <a:pathLst>
                <a:path h="5790562">
                  <a:moveTo>
                    <a:pt x="0" y="5790562"/>
                  </a:moveTo>
                  <a:lnTo>
                    <a:pt x="0"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29" name="Shape 649"/>
            <p:cNvSpPr/>
            <p:nvPr/>
          </p:nvSpPr>
          <p:spPr>
            <a:xfrm>
              <a:off x="6487236" y="0"/>
              <a:ext cx="0" cy="5790562"/>
            </a:xfrm>
            <a:custGeom>
              <a:avLst/>
              <a:gdLst/>
              <a:ahLst/>
              <a:cxnLst/>
              <a:rect l="0" t="0" r="0" b="0"/>
              <a:pathLst>
                <a:path h="5790562">
                  <a:moveTo>
                    <a:pt x="0" y="5790562"/>
                  </a:moveTo>
                  <a:lnTo>
                    <a:pt x="0"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0" name="Shape 650"/>
            <p:cNvSpPr/>
            <p:nvPr/>
          </p:nvSpPr>
          <p:spPr>
            <a:xfrm>
              <a:off x="0" y="715010"/>
              <a:ext cx="8653983" cy="0"/>
            </a:xfrm>
            <a:custGeom>
              <a:avLst/>
              <a:gdLst/>
              <a:ahLst/>
              <a:cxnLst/>
              <a:rect l="0" t="0" r="0" b="0"/>
              <a:pathLst>
                <a:path w="8653983">
                  <a:moveTo>
                    <a:pt x="0" y="0"/>
                  </a:moveTo>
                  <a:lnTo>
                    <a:pt x="8653983" y="0"/>
                  </a:lnTo>
                </a:path>
              </a:pathLst>
            </a:custGeom>
            <a:ln w="381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1" name="Shape 651"/>
            <p:cNvSpPr/>
            <p:nvPr/>
          </p:nvSpPr>
          <p:spPr>
            <a:xfrm>
              <a:off x="0" y="2490470"/>
              <a:ext cx="8653983" cy="0"/>
            </a:xfrm>
            <a:custGeom>
              <a:avLst/>
              <a:gdLst/>
              <a:ahLst/>
              <a:cxnLst/>
              <a:rect l="0" t="0" r="0" b="0"/>
              <a:pathLst>
                <a:path w="8653983">
                  <a:moveTo>
                    <a:pt x="0" y="0"/>
                  </a:moveTo>
                  <a:lnTo>
                    <a:pt x="8653983"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2" name="Shape 652"/>
            <p:cNvSpPr/>
            <p:nvPr/>
          </p:nvSpPr>
          <p:spPr>
            <a:xfrm>
              <a:off x="0" y="3625850"/>
              <a:ext cx="8653983" cy="0"/>
            </a:xfrm>
            <a:custGeom>
              <a:avLst/>
              <a:gdLst/>
              <a:ahLst/>
              <a:cxnLst/>
              <a:rect l="0" t="0" r="0" b="0"/>
              <a:pathLst>
                <a:path w="8653983">
                  <a:moveTo>
                    <a:pt x="0" y="0"/>
                  </a:moveTo>
                  <a:lnTo>
                    <a:pt x="8653983"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3" name="Shape 653"/>
            <p:cNvSpPr/>
            <p:nvPr/>
          </p:nvSpPr>
          <p:spPr>
            <a:xfrm>
              <a:off x="0" y="4974628"/>
              <a:ext cx="8653983" cy="0"/>
            </a:xfrm>
            <a:custGeom>
              <a:avLst/>
              <a:gdLst/>
              <a:ahLst/>
              <a:cxnLst/>
              <a:rect l="0" t="0" r="0" b="0"/>
              <a:pathLst>
                <a:path w="8653983">
                  <a:moveTo>
                    <a:pt x="0" y="0"/>
                  </a:moveTo>
                  <a:lnTo>
                    <a:pt x="8653983"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4" name="Shape 654"/>
            <p:cNvSpPr/>
            <p:nvPr/>
          </p:nvSpPr>
          <p:spPr>
            <a:xfrm>
              <a:off x="6350" y="0"/>
              <a:ext cx="0" cy="5790562"/>
            </a:xfrm>
            <a:custGeom>
              <a:avLst/>
              <a:gdLst/>
              <a:ahLst/>
              <a:cxnLst/>
              <a:rect l="0" t="0" r="0" b="0"/>
              <a:pathLst>
                <a:path h="5790562">
                  <a:moveTo>
                    <a:pt x="0" y="5790562"/>
                  </a:moveTo>
                  <a:lnTo>
                    <a:pt x="0"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85544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Medical Appeals</a:t>
            </a:r>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38293102"/>
              </p:ext>
            </p:extLst>
          </p:nvPr>
        </p:nvGraphicFramePr>
        <p:xfrm>
          <a:off x="335360" y="1568622"/>
          <a:ext cx="11521279" cy="4351322"/>
        </p:xfrm>
        <a:graphic>
          <a:graphicData uri="http://schemas.openxmlformats.org/drawingml/2006/table">
            <a:tbl>
              <a:tblPr firstRow="1" firstCol="1" bandRow="1">
                <a:tableStyleId>{5C22544A-7EE6-4342-B048-85BDC9FD1C3A}</a:tableStyleId>
              </a:tblPr>
              <a:tblGrid>
                <a:gridCol w="5811438">
                  <a:extLst>
                    <a:ext uri="{9D8B030D-6E8A-4147-A177-3AD203B41FA5}">
                      <a16:colId xmlns:a16="http://schemas.microsoft.com/office/drawing/2014/main" val="20000"/>
                    </a:ext>
                  </a:extLst>
                </a:gridCol>
                <a:gridCol w="1579011">
                  <a:extLst>
                    <a:ext uri="{9D8B030D-6E8A-4147-A177-3AD203B41FA5}">
                      <a16:colId xmlns:a16="http://schemas.microsoft.com/office/drawing/2014/main" val="20001"/>
                    </a:ext>
                  </a:extLst>
                </a:gridCol>
                <a:gridCol w="2318141">
                  <a:extLst>
                    <a:ext uri="{9D8B030D-6E8A-4147-A177-3AD203B41FA5}">
                      <a16:colId xmlns:a16="http://schemas.microsoft.com/office/drawing/2014/main" val="20002"/>
                    </a:ext>
                  </a:extLst>
                </a:gridCol>
                <a:gridCol w="1812689">
                  <a:extLst>
                    <a:ext uri="{9D8B030D-6E8A-4147-A177-3AD203B41FA5}">
                      <a16:colId xmlns:a16="http://schemas.microsoft.com/office/drawing/2014/main" val="20003"/>
                    </a:ext>
                  </a:extLst>
                </a:gridCol>
              </a:tblGrid>
              <a:tr h="881675">
                <a:tc>
                  <a:txBody>
                    <a:bodyPr/>
                    <a:lstStyle/>
                    <a:p>
                      <a:pPr>
                        <a:lnSpc>
                          <a:spcPct val="115000"/>
                        </a:lnSpc>
                        <a:spcAft>
                          <a:spcPts val="0"/>
                        </a:spcAft>
                      </a:pPr>
                      <a:r>
                        <a:rPr lang="en-GB" sz="900" dirty="0">
                          <a:effectLst/>
                        </a:rPr>
                        <a:t> </a:t>
                      </a:r>
                      <a:endPar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algn="ctr">
                        <a:lnSpc>
                          <a:spcPct val="115000"/>
                        </a:lnSpc>
                        <a:spcAft>
                          <a:spcPts val="55"/>
                        </a:spcAft>
                      </a:pPr>
                      <a:r>
                        <a:rPr lang="en-GB" sz="1200">
                          <a:effectLst/>
                        </a:rPr>
                        <a:t>FPS 1992 </a:t>
                      </a:r>
                      <a:endParaRPr lang="en-GB" sz="900">
                        <a:effectLst/>
                      </a:endParaRPr>
                    </a:p>
                    <a:p>
                      <a:pPr algn="ctr">
                        <a:lnSpc>
                          <a:spcPct val="115000"/>
                        </a:lnSpc>
                        <a:spcAft>
                          <a:spcPts val="55"/>
                        </a:spcAft>
                      </a:pPr>
                      <a:r>
                        <a:rPr lang="en-GB" sz="1200">
                          <a:effectLst/>
                        </a:rPr>
                        <a:t>[Part H &amp; </a:t>
                      </a:r>
                      <a:endParaRPr lang="en-GB" sz="900">
                        <a:effectLst/>
                      </a:endParaRPr>
                    </a:p>
                    <a:p>
                      <a:pPr marL="26035">
                        <a:lnSpc>
                          <a:spcPct val="115000"/>
                        </a:lnSpc>
                        <a:spcAft>
                          <a:spcPts val="0"/>
                        </a:spcAft>
                      </a:pPr>
                      <a:r>
                        <a:rPr lang="en-GB" sz="1200">
                          <a:effectLst/>
                        </a:rPr>
                        <a:t>Schedule 9]</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algn="ctr">
                        <a:lnSpc>
                          <a:spcPct val="115000"/>
                        </a:lnSpc>
                        <a:spcAft>
                          <a:spcPts val="55"/>
                        </a:spcAft>
                      </a:pPr>
                      <a:r>
                        <a:rPr lang="en-GB" sz="1200">
                          <a:effectLst/>
                        </a:rPr>
                        <a:t>FPS 2006</a:t>
                      </a:r>
                      <a:endParaRPr lang="en-GB" sz="900">
                        <a:effectLst/>
                      </a:endParaRPr>
                    </a:p>
                    <a:p>
                      <a:pPr algn="ctr">
                        <a:lnSpc>
                          <a:spcPct val="115000"/>
                        </a:lnSpc>
                        <a:spcAft>
                          <a:spcPts val="55"/>
                        </a:spcAft>
                      </a:pPr>
                      <a:r>
                        <a:rPr lang="en-GB" sz="1200">
                          <a:effectLst/>
                        </a:rPr>
                        <a:t>Standard and </a:t>
                      </a:r>
                      <a:endParaRPr lang="en-GB" sz="900">
                        <a:effectLst/>
                      </a:endParaRPr>
                    </a:p>
                    <a:p>
                      <a:pPr marL="74930">
                        <a:lnSpc>
                          <a:spcPct val="115000"/>
                        </a:lnSpc>
                        <a:spcAft>
                          <a:spcPts val="50"/>
                        </a:spcAft>
                      </a:pPr>
                      <a:r>
                        <a:rPr lang="en-GB" sz="1200">
                          <a:effectLst/>
                        </a:rPr>
                        <a:t>Special Members </a:t>
                      </a:r>
                      <a:endParaRPr lang="en-GB" sz="900">
                        <a:effectLst/>
                      </a:endParaRPr>
                    </a:p>
                    <a:p>
                      <a:pPr marL="15240">
                        <a:lnSpc>
                          <a:spcPct val="115000"/>
                        </a:lnSpc>
                        <a:spcAft>
                          <a:spcPts val="0"/>
                        </a:spcAft>
                      </a:pPr>
                      <a:r>
                        <a:rPr lang="en-GB" sz="1200">
                          <a:effectLst/>
                        </a:rPr>
                        <a:t>[Part 8, &amp; Annex 2]</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algn="ctr">
                        <a:lnSpc>
                          <a:spcPct val="115000"/>
                        </a:lnSpc>
                        <a:spcAft>
                          <a:spcPts val="55"/>
                        </a:spcAft>
                      </a:pPr>
                      <a:r>
                        <a:rPr lang="en-GB" sz="1200">
                          <a:effectLst/>
                        </a:rPr>
                        <a:t>FPS 2015</a:t>
                      </a:r>
                      <a:endParaRPr lang="en-GB" sz="900">
                        <a:effectLst/>
                      </a:endParaRPr>
                    </a:p>
                    <a:p>
                      <a:pPr algn="ctr">
                        <a:lnSpc>
                          <a:spcPct val="115000"/>
                        </a:lnSpc>
                        <a:spcAft>
                          <a:spcPts val="55"/>
                        </a:spcAft>
                      </a:pPr>
                      <a:r>
                        <a:rPr lang="en-GB" sz="1200">
                          <a:effectLst/>
                        </a:rPr>
                        <a:t>[Part 12, </a:t>
                      </a:r>
                      <a:endParaRPr lang="en-GB" sz="900">
                        <a:effectLst/>
                      </a:endParaRPr>
                    </a:p>
                    <a:p>
                      <a:pPr algn="ctr">
                        <a:lnSpc>
                          <a:spcPct val="115000"/>
                        </a:lnSpc>
                        <a:spcAft>
                          <a:spcPts val="0"/>
                        </a:spcAft>
                      </a:pPr>
                      <a:r>
                        <a:rPr lang="en-GB" sz="1200">
                          <a:effectLst/>
                        </a:rPr>
                        <a:t>Chapter 2]</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extLst>
                  <a:ext uri="{0D108BD9-81ED-4DB2-BD59-A6C34878D82A}">
                    <a16:rowId xmlns:a16="http://schemas.microsoft.com/office/drawing/2014/main" val="10000"/>
                  </a:ext>
                </a:extLst>
              </a:tr>
              <a:tr h="1105369">
                <a:tc>
                  <a:txBody>
                    <a:bodyPr/>
                    <a:lstStyle/>
                    <a:p>
                      <a:pPr>
                        <a:lnSpc>
                          <a:spcPct val="101000"/>
                        </a:lnSpc>
                        <a:spcAft>
                          <a:spcPts val="55"/>
                        </a:spcAft>
                      </a:pPr>
                      <a:r>
                        <a:rPr lang="en-GB" sz="1200" dirty="0">
                          <a:effectLst/>
                        </a:rPr>
                        <a:t>Review: IQMP can review a previous decision where new medical evidence is presented [Within 28 days of new evidence].  </a:t>
                      </a:r>
                      <a:endParaRPr lang="en-GB" sz="900" dirty="0">
                        <a:effectLst/>
                      </a:endParaRPr>
                    </a:p>
                    <a:p>
                      <a:pPr>
                        <a:lnSpc>
                          <a:spcPct val="115000"/>
                        </a:lnSpc>
                        <a:spcAft>
                          <a:spcPts val="0"/>
                        </a:spcAft>
                      </a:pPr>
                      <a:r>
                        <a:rPr lang="en-GB" sz="1200" dirty="0">
                          <a:effectLst/>
                        </a:rPr>
                        <a:t>Must provide details in writing within 14 days of decision</a:t>
                      </a:r>
                      <a:endPar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635">
                        <a:lnSpc>
                          <a:spcPct val="115000"/>
                        </a:lnSpc>
                        <a:spcAft>
                          <a:spcPts val="55"/>
                        </a:spcAft>
                      </a:pPr>
                      <a:r>
                        <a:rPr lang="en-GB" sz="1200">
                          <a:effectLst/>
                        </a:rPr>
                        <a:t>H1A &amp; </a:t>
                      </a:r>
                      <a:endParaRPr lang="en-GB" sz="900">
                        <a:effectLst/>
                      </a:endParaRPr>
                    </a:p>
                    <a:p>
                      <a:pPr marL="635">
                        <a:lnSpc>
                          <a:spcPct val="115000"/>
                        </a:lnSpc>
                        <a:spcAft>
                          <a:spcPts val="0"/>
                        </a:spcAft>
                      </a:pPr>
                      <a:r>
                        <a:rPr lang="en-GB" sz="1200">
                          <a:effectLst/>
                        </a:rPr>
                        <a:t>Schedule 9</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gn="just">
                        <a:lnSpc>
                          <a:spcPct val="115000"/>
                        </a:lnSpc>
                        <a:spcAft>
                          <a:spcPts val="0"/>
                        </a:spcAft>
                      </a:pPr>
                      <a:r>
                        <a:rPr lang="en-GB" sz="1200">
                          <a:effectLst/>
                        </a:rPr>
                        <a:t>Part 8, Para 3 &amp; Annex 2</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nSpc>
                          <a:spcPct val="115000"/>
                        </a:lnSpc>
                        <a:spcAft>
                          <a:spcPts val="0"/>
                        </a:spcAft>
                      </a:pPr>
                      <a:r>
                        <a:rPr lang="en-GB" sz="1200">
                          <a:effectLst/>
                        </a:rPr>
                        <a:t>Regulation 153</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extLst>
                  <a:ext uri="{0D108BD9-81ED-4DB2-BD59-A6C34878D82A}">
                    <a16:rowId xmlns:a16="http://schemas.microsoft.com/office/drawing/2014/main" val="10001"/>
                  </a:ext>
                </a:extLst>
              </a:tr>
              <a:tr h="453476">
                <a:tc>
                  <a:txBody>
                    <a:bodyPr/>
                    <a:lstStyle/>
                    <a:p>
                      <a:pPr algn="just">
                        <a:lnSpc>
                          <a:spcPct val="115000"/>
                        </a:lnSpc>
                        <a:spcAft>
                          <a:spcPts val="0"/>
                        </a:spcAft>
                      </a:pPr>
                      <a:r>
                        <a:rPr lang="en-GB" sz="1200" dirty="0">
                          <a:effectLst/>
                        </a:rPr>
                        <a:t>Appeal by member: Within 28 days of decision (some discretion)</a:t>
                      </a:r>
                      <a:endPar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635">
                        <a:lnSpc>
                          <a:spcPct val="115000"/>
                        </a:lnSpc>
                        <a:spcAft>
                          <a:spcPts val="55"/>
                        </a:spcAft>
                      </a:pPr>
                      <a:r>
                        <a:rPr lang="en-GB" sz="1200">
                          <a:effectLst/>
                        </a:rPr>
                        <a:t>H2 &amp; </a:t>
                      </a:r>
                      <a:endParaRPr lang="en-GB" sz="900">
                        <a:effectLst/>
                      </a:endParaRPr>
                    </a:p>
                    <a:p>
                      <a:pPr marL="635">
                        <a:lnSpc>
                          <a:spcPct val="115000"/>
                        </a:lnSpc>
                        <a:spcAft>
                          <a:spcPts val="0"/>
                        </a:spcAft>
                      </a:pPr>
                      <a:r>
                        <a:rPr lang="en-GB" sz="1200">
                          <a:effectLst/>
                        </a:rPr>
                        <a:t>Schedule 9</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nSpc>
                          <a:spcPct val="115000"/>
                        </a:lnSpc>
                        <a:spcAft>
                          <a:spcPts val="55"/>
                        </a:spcAft>
                      </a:pPr>
                      <a:r>
                        <a:rPr lang="en-GB" sz="1200">
                          <a:effectLst/>
                        </a:rPr>
                        <a:t>Part 8, Para 4 &amp; </a:t>
                      </a:r>
                      <a:endParaRPr lang="en-GB" sz="900">
                        <a:effectLst/>
                      </a:endParaRPr>
                    </a:p>
                    <a:p>
                      <a:pPr marL="1270">
                        <a:lnSpc>
                          <a:spcPct val="115000"/>
                        </a:lnSpc>
                        <a:spcAft>
                          <a:spcPts val="0"/>
                        </a:spcAft>
                      </a:pPr>
                      <a:r>
                        <a:rPr lang="en-GB" sz="1200">
                          <a:effectLst/>
                        </a:rPr>
                        <a:t>Annex 2</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nSpc>
                          <a:spcPct val="115000"/>
                        </a:lnSpc>
                        <a:spcAft>
                          <a:spcPts val="0"/>
                        </a:spcAft>
                      </a:pPr>
                      <a:r>
                        <a:rPr lang="en-GB" sz="1200">
                          <a:effectLst/>
                        </a:rPr>
                        <a:t>Regulation 154</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extLst>
                  <a:ext uri="{0D108BD9-81ED-4DB2-BD59-A6C34878D82A}">
                    <a16:rowId xmlns:a16="http://schemas.microsoft.com/office/drawing/2014/main" val="10002"/>
                  </a:ext>
                </a:extLst>
              </a:tr>
              <a:tr h="441284">
                <a:tc>
                  <a:txBody>
                    <a:bodyPr/>
                    <a:lstStyle/>
                    <a:p>
                      <a:pPr>
                        <a:lnSpc>
                          <a:spcPct val="115000"/>
                        </a:lnSpc>
                        <a:spcAft>
                          <a:spcPts val="0"/>
                        </a:spcAft>
                      </a:pPr>
                      <a:r>
                        <a:rPr lang="en-GB" sz="1200">
                          <a:effectLst/>
                        </a:rPr>
                        <a:t>Reviewing member:</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635">
                        <a:lnSpc>
                          <a:spcPct val="115000"/>
                        </a:lnSpc>
                        <a:spcAft>
                          <a:spcPts val="0"/>
                        </a:spcAft>
                      </a:pPr>
                      <a:r>
                        <a:rPr lang="en-GB" sz="1200">
                          <a:effectLst/>
                        </a:rPr>
                        <a:t>Schedule 9 2B</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nSpc>
                          <a:spcPct val="115000"/>
                        </a:lnSpc>
                        <a:spcAft>
                          <a:spcPts val="0"/>
                        </a:spcAft>
                      </a:pPr>
                      <a:r>
                        <a:rPr lang="en-GB" sz="1200">
                          <a:effectLst/>
                        </a:rPr>
                        <a:t>Annex 2 (4)</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gn="just">
                        <a:lnSpc>
                          <a:spcPct val="115000"/>
                        </a:lnSpc>
                        <a:spcAft>
                          <a:spcPts val="0"/>
                        </a:spcAft>
                      </a:pPr>
                      <a:r>
                        <a:rPr lang="en-GB" sz="1200">
                          <a:effectLst/>
                        </a:rPr>
                        <a:t>Regulation 156 (8  to  11)</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extLst>
                  <a:ext uri="{0D108BD9-81ED-4DB2-BD59-A6C34878D82A}">
                    <a16:rowId xmlns:a16="http://schemas.microsoft.com/office/drawing/2014/main" val="10003"/>
                  </a:ext>
                </a:extLst>
              </a:tr>
              <a:tr h="439650">
                <a:tc>
                  <a:txBody>
                    <a:bodyPr/>
                    <a:lstStyle/>
                    <a:p>
                      <a:pPr>
                        <a:lnSpc>
                          <a:spcPct val="115000"/>
                        </a:lnSpc>
                        <a:spcAft>
                          <a:spcPts val="0"/>
                        </a:spcAft>
                      </a:pPr>
                      <a:r>
                        <a:rPr lang="en-GB" sz="1200">
                          <a:effectLst/>
                        </a:rPr>
                        <a:t>Error of fact: Can be referred back to board </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635">
                        <a:lnSpc>
                          <a:spcPct val="115000"/>
                        </a:lnSpc>
                        <a:spcAft>
                          <a:spcPts val="0"/>
                        </a:spcAft>
                      </a:pPr>
                      <a:r>
                        <a:rPr lang="en-GB" sz="1200">
                          <a:effectLst/>
                        </a:rPr>
                        <a:t>Schedule 9 6 A</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nSpc>
                          <a:spcPct val="115000"/>
                        </a:lnSpc>
                        <a:spcAft>
                          <a:spcPts val="0"/>
                        </a:spcAft>
                      </a:pPr>
                      <a:r>
                        <a:rPr lang="en-GB" sz="1200">
                          <a:effectLst/>
                        </a:rPr>
                        <a:t>Annex 2 (8A)</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nSpc>
                          <a:spcPct val="115000"/>
                        </a:lnSpc>
                        <a:spcAft>
                          <a:spcPts val="0"/>
                        </a:spcAft>
                      </a:pPr>
                      <a:r>
                        <a:rPr lang="en-GB" sz="1200">
                          <a:effectLst/>
                        </a:rPr>
                        <a:t>Regulation 159</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extLst>
                  <a:ext uri="{0D108BD9-81ED-4DB2-BD59-A6C34878D82A}">
                    <a16:rowId xmlns:a16="http://schemas.microsoft.com/office/drawing/2014/main" val="10004"/>
                  </a:ext>
                </a:extLst>
              </a:tr>
              <a:tr h="955917">
                <a:tc>
                  <a:txBody>
                    <a:bodyPr/>
                    <a:lstStyle/>
                    <a:p>
                      <a:pPr>
                        <a:lnSpc>
                          <a:spcPct val="115000"/>
                        </a:lnSpc>
                        <a:spcAft>
                          <a:spcPts val="0"/>
                        </a:spcAft>
                      </a:pPr>
                      <a:r>
                        <a:rPr lang="en-GB" sz="1200">
                          <a:effectLst/>
                        </a:rPr>
                        <a:t>Costs: Costs may be recovered if the opinion is that the appeal was “frivolous, vexatious or manifestly ill founded, or that the appeal is  withdrawn less than 21 days of hearing date</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nchor="b"/>
                </a:tc>
                <a:tc>
                  <a:txBody>
                    <a:bodyPr/>
                    <a:lstStyle/>
                    <a:p>
                      <a:pPr marL="635">
                        <a:lnSpc>
                          <a:spcPct val="115000"/>
                        </a:lnSpc>
                        <a:spcAft>
                          <a:spcPts val="55"/>
                        </a:spcAft>
                      </a:pPr>
                      <a:r>
                        <a:rPr lang="en-GB" sz="1200">
                          <a:effectLst/>
                        </a:rPr>
                        <a:t>Schedule 9 </a:t>
                      </a:r>
                      <a:endParaRPr lang="en-GB" sz="900">
                        <a:effectLst/>
                      </a:endParaRPr>
                    </a:p>
                    <a:p>
                      <a:pPr marL="635">
                        <a:lnSpc>
                          <a:spcPct val="115000"/>
                        </a:lnSpc>
                        <a:spcAft>
                          <a:spcPts val="0"/>
                        </a:spcAft>
                      </a:pPr>
                      <a:r>
                        <a:rPr lang="en-GB" sz="1200">
                          <a:effectLst/>
                        </a:rPr>
                        <a:t>(8)</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nSpc>
                          <a:spcPct val="115000"/>
                        </a:lnSpc>
                        <a:spcAft>
                          <a:spcPts val="0"/>
                        </a:spcAft>
                      </a:pPr>
                      <a:r>
                        <a:rPr lang="en-GB" sz="1200">
                          <a:effectLst/>
                        </a:rPr>
                        <a:t>Annex 2 (10)</a:t>
                      </a:r>
                      <a:endParaRPr lang="en-GB"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tc>
                  <a:txBody>
                    <a:bodyPr/>
                    <a:lstStyle/>
                    <a:p>
                      <a:pPr marL="1270">
                        <a:lnSpc>
                          <a:spcPct val="115000"/>
                        </a:lnSpc>
                        <a:spcAft>
                          <a:spcPts val="0"/>
                        </a:spcAft>
                      </a:pPr>
                      <a:r>
                        <a:rPr lang="en-GB" sz="1200" dirty="0">
                          <a:effectLst/>
                        </a:rPr>
                        <a:t>Regulation 161</a:t>
                      </a:r>
                      <a:endPar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545" marR="38488" marT="3903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579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Compensation Scheme</a:t>
            </a:r>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pic>
        <p:nvPicPr>
          <p:cNvPr id="5" name="Picture 4"/>
          <p:cNvPicPr/>
          <p:nvPr/>
        </p:nvPicPr>
        <p:blipFill>
          <a:blip r:embed="rId3"/>
          <a:stretch>
            <a:fillRect/>
          </a:stretch>
        </p:blipFill>
        <p:spPr>
          <a:xfrm>
            <a:off x="4219257" y="1559877"/>
            <a:ext cx="3753485" cy="3738245"/>
          </a:xfrm>
          <a:prstGeom prst="rect">
            <a:avLst/>
          </a:prstGeom>
        </p:spPr>
      </p:pic>
    </p:spTree>
    <p:extLst>
      <p:ext uri="{BB962C8B-B14F-4D97-AF65-F5344CB8AC3E}">
        <p14:creationId xmlns:p14="http://schemas.microsoft.com/office/powerpoint/2010/main" val="173164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Funding</a:t>
            </a:r>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767408" y="1713190"/>
            <a:ext cx="4112088" cy="369332"/>
          </a:xfrm>
          <a:prstGeom prst="rect">
            <a:avLst/>
          </a:prstGeom>
        </p:spPr>
        <p:txBody>
          <a:bodyPr wrap="none">
            <a:spAutoFit/>
          </a:bodyPr>
          <a:lstStyle/>
          <a:p>
            <a:r>
              <a:rPr lang="en-GB" dirty="0">
                <a:solidFill>
                  <a:srgbClr val="000000"/>
                </a:solidFill>
                <a:latin typeface="Arial" panose="020B0604020202020204" pitchFamily="34" charset="0"/>
                <a:ea typeface="Arial" panose="020B0604020202020204" pitchFamily="34" charset="0"/>
              </a:rPr>
              <a:t>• Costs borne entirely by Fire Authority</a:t>
            </a:r>
            <a:endParaRPr lang="en-GB" dirty="0"/>
          </a:p>
        </p:txBody>
      </p:sp>
    </p:spTree>
    <p:extLst>
      <p:ext uri="{BB962C8B-B14F-4D97-AF65-F5344CB8AC3E}">
        <p14:creationId xmlns:p14="http://schemas.microsoft.com/office/powerpoint/2010/main" val="237485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Compensation Scheme - Statute</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36510579"/>
              </p:ext>
            </p:extLst>
          </p:nvPr>
        </p:nvGraphicFramePr>
        <p:xfrm>
          <a:off x="412354" y="1268760"/>
          <a:ext cx="11175032" cy="4525962"/>
        </p:xfrm>
        <a:graphic>
          <a:graphicData uri="http://schemas.openxmlformats.org/drawingml/2006/table">
            <a:tbl>
              <a:tblPr firstRow="1" firstCol="1" bandRow="1">
                <a:tableStyleId>{5C22544A-7EE6-4342-B048-85BDC9FD1C3A}</a:tableStyleId>
              </a:tblPr>
              <a:tblGrid>
                <a:gridCol w="2166869">
                  <a:extLst>
                    <a:ext uri="{9D8B030D-6E8A-4147-A177-3AD203B41FA5}">
                      <a16:colId xmlns:a16="http://schemas.microsoft.com/office/drawing/2014/main" val="20000"/>
                    </a:ext>
                  </a:extLst>
                </a:gridCol>
                <a:gridCol w="9008163">
                  <a:extLst>
                    <a:ext uri="{9D8B030D-6E8A-4147-A177-3AD203B41FA5}">
                      <a16:colId xmlns:a16="http://schemas.microsoft.com/office/drawing/2014/main" val="20001"/>
                    </a:ext>
                  </a:extLst>
                </a:gridCol>
              </a:tblGrid>
              <a:tr h="228701">
                <a:tc>
                  <a:txBody>
                    <a:bodyPr/>
                    <a:lstStyle/>
                    <a:p>
                      <a:pPr>
                        <a:lnSpc>
                          <a:spcPct val="115000"/>
                        </a:lnSpc>
                        <a:spcAft>
                          <a:spcPts val="0"/>
                        </a:spcAft>
                      </a:pPr>
                      <a:r>
                        <a:rPr lang="en-GB" sz="1000">
                          <a:effectLst/>
                        </a:rPr>
                        <a:t>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tc>
                  <a:txBody>
                    <a:bodyPr/>
                    <a:lstStyle/>
                    <a:p>
                      <a:pPr>
                        <a:lnSpc>
                          <a:spcPct val="115000"/>
                        </a:lnSpc>
                        <a:spcAft>
                          <a:spcPts val="0"/>
                        </a:spcAft>
                      </a:pPr>
                      <a:r>
                        <a:rPr lang="en-GB" sz="1000">
                          <a:effectLst/>
                        </a:rPr>
                        <a:t> </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extLst>
                  <a:ext uri="{0D108BD9-81ED-4DB2-BD59-A6C34878D82A}">
                    <a16:rowId xmlns:a16="http://schemas.microsoft.com/office/drawing/2014/main" val="10000"/>
                  </a:ext>
                </a:extLst>
              </a:tr>
              <a:tr h="651553">
                <a:tc>
                  <a:txBody>
                    <a:bodyPr/>
                    <a:lstStyle/>
                    <a:p>
                      <a:pPr>
                        <a:lnSpc>
                          <a:spcPct val="115000"/>
                        </a:lnSpc>
                        <a:spcAft>
                          <a:spcPts val="0"/>
                        </a:spcAft>
                      </a:pPr>
                      <a:r>
                        <a:rPr lang="en-GB" sz="1700">
                          <a:effectLst/>
                        </a:rPr>
                        <a:t>Statutory Instrument</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tc>
                  <a:txBody>
                    <a:bodyPr/>
                    <a:lstStyle/>
                    <a:p>
                      <a:pPr algn="ctr">
                        <a:lnSpc>
                          <a:spcPct val="115000"/>
                        </a:lnSpc>
                        <a:spcAft>
                          <a:spcPts val="0"/>
                        </a:spcAft>
                      </a:pPr>
                      <a:r>
                        <a:rPr lang="en-GB" sz="1900">
                          <a:effectLst/>
                        </a:rPr>
                        <a:t>Brief description of amendment</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extLst>
                  <a:ext uri="{0D108BD9-81ED-4DB2-BD59-A6C34878D82A}">
                    <a16:rowId xmlns:a16="http://schemas.microsoft.com/office/drawing/2014/main" val="10001"/>
                  </a:ext>
                </a:extLst>
              </a:tr>
              <a:tr h="793221">
                <a:tc>
                  <a:txBody>
                    <a:bodyPr/>
                    <a:lstStyle/>
                    <a:p>
                      <a:pPr>
                        <a:lnSpc>
                          <a:spcPct val="115000"/>
                        </a:lnSpc>
                        <a:spcAft>
                          <a:spcPts val="0"/>
                        </a:spcAft>
                      </a:pPr>
                      <a:r>
                        <a:rPr lang="en-GB" sz="1900" u="sng">
                          <a:effectLst/>
                          <a:hlinkClick r:id="rId3"/>
                        </a:rPr>
                        <a:t>2006/1811</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tc>
                  <a:txBody>
                    <a:bodyPr/>
                    <a:lstStyle/>
                    <a:p>
                      <a:pPr>
                        <a:lnSpc>
                          <a:spcPct val="115000"/>
                        </a:lnSpc>
                        <a:spcAft>
                          <a:spcPts val="0"/>
                        </a:spcAft>
                      </a:pPr>
                      <a:r>
                        <a:rPr lang="en-GB" sz="1900">
                          <a:effectLst/>
                        </a:rPr>
                        <a:t>Established the compensation scheme by statute in 2006</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extLst>
                  <a:ext uri="{0D108BD9-81ED-4DB2-BD59-A6C34878D82A}">
                    <a16:rowId xmlns:a16="http://schemas.microsoft.com/office/drawing/2014/main" val="10002"/>
                  </a:ext>
                </a:extLst>
              </a:tr>
              <a:tr h="592973">
                <a:tc>
                  <a:txBody>
                    <a:bodyPr/>
                    <a:lstStyle/>
                    <a:p>
                      <a:pPr>
                        <a:lnSpc>
                          <a:spcPct val="115000"/>
                        </a:lnSpc>
                        <a:spcAft>
                          <a:spcPts val="0"/>
                        </a:spcAft>
                      </a:pPr>
                      <a:r>
                        <a:rPr lang="en-GB" sz="1900" u="sng">
                          <a:effectLst/>
                          <a:hlinkClick r:id="rId4"/>
                        </a:rPr>
                        <a:t>2006/3434</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tc>
                  <a:txBody>
                    <a:bodyPr/>
                    <a:lstStyle/>
                    <a:p>
                      <a:pPr>
                        <a:lnSpc>
                          <a:spcPct val="115000"/>
                        </a:lnSpc>
                        <a:spcAft>
                          <a:spcPts val="0"/>
                        </a:spcAft>
                      </a:pPr>
                      <a:r>
                        <a:rPr lang="en-GB" sz="1900">
                          <a:effectLst/>
                        </a:rPr>
                        <a:t>Minor amendments</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extLst>
                  <a:ext uri="{0D108BD9-81ED-4DB2-BD59-A6C34878D82A}">
                    <a16:rowId xmlns:a16="http://schemas.microsoft.com/office/drawing/2014/main" val="10003"/>
                  </a:ext>
                </a:extLst>
              </a:tr>
              <a:tr h="707144">
                <a:tc>
                  <a:txBody>
                    <a:bodyPr/>
                    <a:lstStyle/>
                    <a:p>
                      <a:pPr>
                        <a:lnSpc>
                          <a:spcPct val="115000"/>
                        </a:lnSpc>
                        <a:spcAft>
                          <a:spcPts val="0"/>
                        </a:spcAft>
                      </a:pPr>
                      <a:r>
                        <a:rPr lang="en-GB" sz="1900" u="sng">
                          <a:effectLst/>
                          <a:hlinkClick r:id="rId5"/>
                        </a:rPr>
                        <a:t>2014/447</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tc>
                  <a:txBody>
                    <a:bodyPr/>
                    <a:lstStyle/>
                    <a:p>
                      <a:pPr>
                        <a:lnSpc>
                          <a:spcPct val="115000"/>
                        </a:lnSpc>
                        <a:spcAft>
                          <a:spcPts val="0"/>
                        </a:spcAft>
                      </a:pPr>
                      <a:r>
                        <a:rPr lang="en-GB" sz="1900">
                          <a:effectLst/>
                        </a:rPr>
                        <a:t>Amendments to reflect introduction of special members</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extLst>
                  <a:ext uri="{0D108BD9-81ED-4DB2-BD59-A6C34878D82A}">
                    <a16:rowId xmlns:a16="http://schemas.microsoft.com/office/drawing/2014/main" val="10004"/>
                  </a:ext>
                </a:extLst>
              </a:tr>
              <a:tr h="804578">
                <a:tc>
                  <a:txBody>
                    <a:bodyPr/>
                    <a:lstStyle/>
                    <a:p>
                      <a:pPr>
                        <a:lnSpc>
                          <a:spcPct val="115000"/>
                        </a:lnSpc>
                        <a:spcAft>
                          <a:spcPts val="0"/>
                        </a:spcAft>
                      </a:pPr>
                      <a:r>
                        <a:rPr lang="en-GB" sz="1900" u="sng">
                          <a:effectLst/>
                          <a:hlinkClick r:id="rId6"/>
                        </a:rPr>
                        <a:t>2015/590</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tc>
                  <a:txBody>
                    <a:bodyPr/>
                    <a:lstStyle/>
                    <a:p>
                      <a:pPr>
                        <a:lnSpc>
                          <a:spcPct val="115000"/>
                        </a:lnSpc>
                        <a:spcAft>
                          <a:spcPts val="0"/>
                        </a:spcAft>
                      </a:pPr>
                      <a:r>
                        <a:rPr lang="en-GB" sz="1900">
                          <a:effectLst/>
                        </a:rPr>
                        <a:t>Amendments to ensure the compensation scheme applies to members of the 2015 scheme</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extLst>
                  <a:ext uri="{0D108BD9-81ED-4DB2-BD59-A6C34878D82A}">
                    <a16:rowId xmlns:a16="http://schemas.microsoft.com/office/drawing/2014/main" val="10005"/>
                  </a:ext>
                </a:extLst>
              </a:tr>
              <a:tr h="747792">
                <a:tc>
                  <a:txBody>
                    <a:bodyPr/>
                    <a:lstStyle/>
                    <a:p>
                      <a:pPr>
                        <a:lnSpc>
                          <a:spcPct val="115000"/>
                        </a:lnSpc>
                        <a:spcAft>
                          <a:spcPts val="0"/>
                        </a:spcAft>
                      </a:pPr>
                      <a:r>
                        <a:rPr lang="en-GB" sz="1900" u="sng">
                          <a:effectLst/>
                          <a:hlinkClick r:id="rId7"/>
                        </a:rPr>
                        <a:t>2017/892</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tc>
                  <a:txBody>
                    <a:bodyPr/>
                    <a:lstStyle/>
                    <a:p>
                      <a:pPr>
                        <a:lnSpc>
                          <a:spcPct val="115000"/>
                        </a:lnSpc>
                        <a:spcAft>
                          <a:spcPts val="0"/>
                        </a:spcAft>
                      </a:pPr>
                      <a:r>
                        <a:rPr lang="en-GB" sz="1900" dirty="0">
                          <a:effectLst/>
                        </a:rPr>
                        <a:t>Amendments so that survivor benefits do not cease on new relationship</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558" marR="68742" marT="47223"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047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Injury Pensions- Regulations</a:t>
            </a:r>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pSp>
        <p:nvGrpSpPr>
          <p:cNvPr id="5" name="Group 4"/>
          <p:cNvGrpSpPr/>
          <p:nvPr/>
        </p:nvGrpSpPr>
        <p:grpSpPr>
          <a:xfrm>
            <a:off x="695400" y="1331595"/>
            <a:ext cx="10441160" cy="4194810"/>
            <a:chOff x="0" y="0"/>
            <a:chExt cx="7922387" cy="4195064"/>
          </a:xfrm>
        </p:grpSpPr>
        <p:sp>
          <p:nvSpPr>
            <p:cNvPr id="6" name="Shape 12015"/>
            <p:cNvSpPr/>
            <p:nvPr/>
          </p:nvSpPr>
          <p:spPr>
            <a:xfrm>
              <a:off x="46021" y="46225"/>
              <a:ext cx="2919349" cy="692353"/>
            </a:xfrm>
            <a:custGeom>
              <a:avLst/>
              <a:gdLst/>
              <a:ahLst/>
              <a:cxnLst/>
              <a:rect l="0" t="0" r="0" b="0"/>
              <a:pathLst>
                <a:path w="2919349" h="692353">
                  <a:moveTo>
                    <a:pt x="0" y="0"/>
                  </a:moveTo>
                  <a:lnTo>
                    <a:pt x="2919349" y="0"/>
                  </a:lnTo>
                  <a:lnTo>
                    <a:pt x="2919349" y="692353"/>
                  </a:lnTo>
                  <a:lnTo>
                    <a:pt x="0" y="692353"/>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8" name="Shape 12016"/>
            <p:cNvSpPr/>
            <p:nvPr/>
          </p:nvSpPr>
          <p:spPr>
            <a:xfrm>
              <a:off x="2925699" y="6401"/>
              <a:ext cx="4990339" cy="692353"/>
            </a:xfrm>
            <a:custGeom>
              <a:avLst/>
              <a:gdLst/>
              <a:ahLst/>
              <a:cxnLst/>
              <a:rect l="0" t="0" r="0" b="0"/>
              <a:pathLst>
                <a:path w="4990339" h="692353">
                  <a:moveTo>
                    <a:pt x="0" y="0"/>
                  </a:moveTo>
                  <a:lnTo>
                    <a:pt x="4990339" y="0"/>
                  </a:lnTo>
                  <a:lnTo>
                    <a:pt x="4990339" y="692353"/>
                  </a:lnTo>
                  <a:lnTo>
                    <a:pt x="0" y="692353"/>
                  </a:lnTo>
                  <a:lnTo>
                    <a:pt x="0" y="0"/>
                  </a:lnTo>
                </a:path>
              </a:pathLst>
            </a:custGeom>
            <a:ln w="0" cap="flat">
              <a:round/>
            </a:ln>
          </p:spPr>
          <p:style>
            <a:lnRef idx="0">
              <a:srgbClr val="000000"/>
            </a:lnRef>
            <a:fillRef idx="1">
              <a:srgbClr val="9900CC"/>
            </a:fillRef>
            <a:effectRef idx="0">
              <a:scrgbClr r="0" g="0" b="0"/>
            </a:effectRef>
            <a:fontRef idx="none"/>
          </p:style>
          <p:txBody>
            <a:bodyPr/>
            <a:lstStyle/>
            <a:p>
              <a:r>
                <a:rPr lang="en-GB" dirty="0"/>
                <a:t>   </a:t>
              </a:r>
              <a:r>
                <a:rPr lang="en-GB" sz="2800" dirty="0">
                  <a:solidFill>
                    <a:srgbClr val="FEFEFE"/>
                  </a:solidFill>
                </a:rPr>
                <a:t>Compensation Scheme (Part 2)</a:t>
              </a:r>
              <a:endParaRPr lang="en-GB" sz="2800" dirty="0"/>
            </a:p>
          </p:txBody>
        </p:sp>
        <p:sp>
          <p:nvSpPr>
            <p:cNvPr id="9" name="Shape 12017"/>
            <p:cNvSpPr/>
            <p:nvPr/>
          </p:nvSpPr>
          <p:spPr>
            <a:xfrm>
              <a:off x="6350" y="698754"/>
              <a:ext cx="2998693" cy="1287780"/>
            </a:xfrm>
            <a:custGeom>
              <a:avLst/>
              <a:gdLst/>
              <a:ahLst/>
              <a:cxnLst/>
              <a:rect l="0" t="0" r="0" b="0"/>
              <a:pathLst>
                <a:path w="2919349" h="1287780">
                  <a:moveTo>
                    <a:pt x="0" y="0"/>
                  </a:moveTo>
                  <a:lnTo>
                    <a:pt x="2919349" y="0"/>
                  </a:lnTo>
                  <a:lnTo>
                    <a:pt x="2919349" y="1287780"/>
                  </a:lnTo>
                  <a:lnTo>
                    <a:pt x="0" y="12877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  </a:t>
              </a:r>
              <a:r>
                <a:rPr lang="en-GB" sz="2000" dirty="0"/>
                <a:t>Injury awards</a:t>
              </a:r>
            </a:p>
            <a:p>
              <a:r>
                <a:rPr lang="en-GB" sz="2000" dirty="0"/>
                <a:t>  </a:t>
              </a:r>
              <a:r>
                <a:rPr lang="en-GB" sz="2000" b="1" dirty="0"/>
                <a:t>Payment of pension and </a:t>
              </a:r>
            </a:p>
            <a:p>
              <a:r>
                <a:rPr lang="en-GB" sz="2000" b="1" dirty="0"/>
                <a:t>  gratuity </a:t>
              </a:r>
              <a:r>
                <a:rPr lang="en-GB" sz="2000" dirty="0"/>
                <a:t>(Para 1</a:t>
              </a:r>
              <a:r>
                <a:rPr lang="en-GB" dirty="0"/>
                <a:t>)</a:t>
              </a:r>
            </a:p>
          </p:txBody>
        </p:sp>
        <p:sp>
          <p:nvSpPr>
            <p:cNvPr id="10" name="Shape 12018"/>
            <p:cNvSpPr/>
            <p:nvPr/>
          </p:nvSpPr>
          <p:spPr>
            <a:xfrm>
              <a:off x="2925699" y="698754"/>
              <a:ext cx="4990339" cy="1287780"/>
            </a:xfrm>
            <a:custGeom>
              <a:avLst/>
              <a:gdLst/>
              <a:ahLst/>
              <a:cxnLst/>
              <a:rect l="0" t="0" r="0" b="0"/>
              <a:pathLst>
                <a:path w="4990339" h="1287780">
                  <a:moveTo>
                    <a:pt x="0" y="0"/>
                  </a:moveTo>
                  <a:lnTo>
                    <a:pt x="4990339" y="0"/>
                  </a:lnTo>
                  <a:lnTo>
                    <a:pt x="4990339" y="1287780"/>
                  </a:lnTo>
                  <a:lnTo>
                    <a:pt x="0" y="1287780"/>
                  </a:lnTo>
                  <a:lnTo>
                    <a:pt x="0" y="0"/>
                  </a:lnTo>
                </a:path>
              </a:pathLst>
            </a:custGeom>
            <a:ln w="0" cap="flat">
              <a:round/>
            </a:ln>
          </p:spPr>
          <p:style>
            <a:lnRef idx="0">
              <a:srgbClr val="000000"/>
            </a:lnRef>
            <a:fillRef idx="1">
              <a:srgbClr val="CC99FF">
                <a:alpha val="10196"/>
              </a:srgbClr>
            </a:fillRef>
            <a:effectRef idx="0">
              <a:scrgbClr r="0" g="0" b="0"/>
            </a:effectRef>
            <a:fontRef idx="none"/>
          </p:style>
          <p:txBody>
            <a:bodyPr/>
            <a:lstStyle/>
            <a:p>
              <a:r>
                <a:rPr lang="en-GB" dirty="0"/>
                <a:t>  </a:t>
              </a:r>
              <a:r>
                <a:rPr lang="en-GB" sz="2000" dirty="0"/>
                <a:t>A firefighter who has retired and is </a:t>
              </a:r>
              <a:r>
                <a:rPr lang="en-GB" sz="2000" u="sng" dirty="0"/>
                <a:t>permanently disabled</a:t>
              </a:r>
            </a:p>
            <a:p>
              <a:r>
                <a:rPr lang="en-GB" sz="2000" u="sng" dirty="0"/>
                <a:t>  </a:t>
              </a:r>
              <a:r>
                <a:rPr lang="en-GB" sz="2000" dirty="0"/>
                <a:t>if the infirmity was occasioned by a qualifying injury. </a:t>
              </a:r>
            </a:p>
            <a:p>
              <a:r>
                <a:rPr lang="en-GB" sz="2000" dirty="0"/>
                <a:t>  (Part 2, Para 1 (1))</a:t>
              </a:r>
            </a:p>
          </p:txBody>
        </p:sp>
        <p:sp>
          <p:nvSpPr>
            <p:cNvPr id="11" name="Shape 12019"/>
            <p:cNvSpPr/>
            <p:nvPr/>
          </p:nvSpPr>
          <p:spPr>
            <a:xfrm>
              <a:off x="6350" y="1986534"/>
              <a:ext cx="2919349" cy="2202180"/>
            </a:xfrm>
            <a:custGeom>
              <a:avLst/>
              <a:gdLst/>
              <a:ahLst/>
              <a:cxnLst/>
              <a:rect l="0" t="0" r="0" b="0"/>
              <a:pathLst>
                <a:path w="2919349" h="2202180">
                  <a:moveTo>
                    <a:pt x="0" y="0"/>
                  </a:moveTo>
                  <a:lnTo>
                    <a:pt x="2919349" y="0"/>
                  </a:lnTo>
                  <a:lnTo>
                    <a:pt x="2919349" y="2202180"/>
                  </a:lnTo>
                  <a:lnTo>
                    <a:pt x="0" y="2202180"/>
                  </a:lnTo>
                  <a:lnTo>
                    <a:pt x="0" y="0"/>
                  </a:lnTo>
                </a:path>
              </a:pathLst>
            </a:custGeom>
            <a:ln w="0" cap="flat">
              <a:round/>
            </a:ln>
          </p:spPr>
          <p:style>
            <a:lnRef idx="0">
              <a:srgbClr val="000000"/>
            </a:lnRef>
            <a:fillRef idx="1">
              <a:srgbClr val="FF99FF">
                <a:alpha val="10196"/>
              </a:srgbClr>
            </a:fillRef>
            <a:effectRef idx="0">
              <a:scrgbClr r="0" g="0" b="0"/>
            </a:effectRef>
            <a:fontRef idx="none"/>
          </p:style>
          <p:txBody>
            <a:bodyPr/>
            <a:lstStyle/>
            <a:p>
              <a:r>
                <a:rPr lang="en-GB" dirty="0"/>
                <a:t>  </a:t>
              </a:r>
              <a:r>
                <a:rPr lang="en-GB" sz="2000" dirty="0"/>
                <a:t>Compensation for permanent </a:t>
              </a:r>
            </a:p>
            <a:p>
              <a:r>
                <a:rPr lang="en-GB" sz="2000" dirty="0"/>
                <a:t>  incapacity while on duty</a:t>
              </a:r>
            </a:p>
            <a:p>
              <a:r>
                <a:rPr lang="en-GB" sz="2000" dirty="0"/>
                <a:t>  </a:t>
              </a:r>
              <a:r>
                <a:rPr lang="en-GB" sz="2000" b="1" dirty="0"/>
                <a:t>Payment of five times </a:t>
              </a:r>
            </a:p>
            <a:p>
              <a:r>
                <a:rPr lang="en-GB" sz="2000" b="1" dirty="0"/>
                <a:t>  annual pensionable pay </a:t>
              </a:r>
            </a:p>
            <a:p>
              <a:r>
                <a:rPr lang="en-GB" sz="2000" b="1" dirty="0"/>
                <a:t>  </a:t>
              </a:r>
              <a:r>
                <a:rPr lang="en-GB" sz="2000" dirty="0"/>
                <a:t>(Para 3)</a:t>
              </a:r>
            </a:p>
          </p:txBody>
        </p:sp>
        <p:sp>
          <p:nvSpPr>
            <p:cNvPr id="12" name="Shape 12020"/>
            <p:cNvSpPr/>
            <p:nvPr/>
          </p:nvSpPr>
          <p:spPr>
            <a:xfrm>
              <a:off x="2925699" y="1986534"/>
              <a:ext cx="4990339" cy="2202180"/>
            </a:xfrm>
            <a:custGeom>
              <a:avLst/>
              <a:gdLst/>
              <a:ahLst/>
              <a:cxnLst/>
              <a:rect l="0" t="0" r="0" b="0"/>
              <a:pathLst>
                <a:path w="4990339" h="2202180">
                  <a:moveTo>
                    <a:pt x="0" y="0"/>
                  </a:moveTo>
                  <a:lnTo>
                    <a:pt x="4990339" y="0"/>
                  </a:lnTo>
                  <a:lnTo>
                    <a:pt x="4990339" y="2202180"/>
                  </a:lnTo>
                  <a:lnTo>
                    <a:pt x="0" y="2202180"/>
                  </a:lnTo>
                  <a:lnTo>
                    <a:pt x="0" y="0"/>
                  </a:lnTo>
                </a:path>
              </a:pathLst>
            </a:custGeom>
            <a:ln w="0" cap="flat">
              <a:round/>
            </a:ln>
          </p:spPr>
          <p:style>
            <a:lnRef idx="0">
              <a:srgbClr val="000000"/>
            </a:lnRef>
            <a:fillRef idx="1">
              <a:srgbClr val="FF99FF">
                <a:alpha val="10196"/>
              </a:srgbClr>
            </a:fillRef>
            <a:effectRef idx="0">
              <a:scrgbClr r="0" g="0" b="0"/>
            </a:effectRef>
            <a:fontRef idx="none"/>
          </p:style>
          <p:txBody>
            <a:bodyPr/>
            <a:lstStyle/>
            <a:p>
              <a:r>
                <a:rPr lang="en-GB" dirty="0"/>
                <a:t>  </a:t>
              </a:r>
              <a:r>
                <a:rPr lang="en-GB" sz="2000" dirty="0"/>
                <a:t>Permanently incapacitated for carrying on </a:t>
              </a:r>
              <a:r>
                <a:rPr lang="en-GB" sz="2000" u="sng" dirty="0"/>
                <a:t>any occupation</a:t>
              </a:r>
            </a:p>
            <a:p>
              <a:r>
                <a:rPr lang="en-GB" sz="2000" dirty="0"/>
                <a:t>  solely by reason of qualifying injury (Part 2, Para 3 (1b))</a:t>
              </a:r>
            </a:p>
          </p:txBody>
        </p:sp>
        <p:sp>
          <p:nvSpPr>
            <p:cNvPr id="13" name="Shape 937"/>
            <p:cNvSpPr/>
            <p:nvPr/>
          </p:nvSpPr>
          <p:spPr>
            <a:xfrm>
              <a:off x="2925699" y="0"/>
              <a:ext cx="0" cy="4195064"/>
            </a:xfrm>
            <a:custGeom>
              <a:avLst/>
              <a:gdLst/>
              <a:ahLst/>
              <a:cxnLst/>
              <a:rect l="0" t="0" r="0" b="0"/>
              <a:pathLst>
                <a:path h="4195064">
                  <a:moveTo>
                    <a:pt x="0" y="0"/>
                  </a:moveTo>
                  <a:lnTo>
                    <a:pt x="0" y="4195064"/>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4" name="Shape 938"/>
            <p:cNvSpPr/>
            <p:nvPr/>
          </p:nvSpPr>
          <p:spPr>
            <a:xfrm>
              <a:off x="0" y="698754"/>
              <a:ext cx="7922387" cy="0"/>
            </a:xfrm>
            <a:custGeom>
              <a:avLst/>
              <a:gdLst/>
              <a:ahLst/>
              <a:cxnLst/>
              <a:rect l="0" t="0" r="0" b="0"/>
              <a:pathLst>
                <a:path w="7922387">
                  <a:moveTo>
                    <a:pt x="0" y="0"/>
                  </a:moveTo>
                  <a:lnTo>
                    <a:pt x="7922387" y="0"/>
                  </a:lnTo>
                </a:path>
              </a:pathLst>
            </a:custGeom>
            <a:ln w="381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5" name="Shape 939"/>
            <p:cNvSpPr/>
            <p:nvPr/>
          </p:nvSpPr>
          <p:spPr>
            <a:xfrm>
              <a:off x="0" y="1986534"/>
              <a:ext cx="7922387" cy="0"/>
            </a:xfrm>
            <a:custGeom>
              <a:avLst/>
              <a:gdLst/>
              <a:ahLst/>
              <a:cxnLst/>
              <a:rect l="0" t="0" r="0" b="0"/>
              <a:pathLst>
                <a:path w="7922387">
                  <a:moveTo>
                    <a:pt x="0" y="0"/>
                  </a:moveTo>
                  <a:lnTo>
                    <a:pt x="7922387"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6" name="Shape 940"/>
            <p:cNvSpPr/>
            <p:nvPr/>
          </p:nvSpPr>
          <p:spPr>
            <a:xfrm>
              <a:off x="6350" y="0"/>
              <a:ext cx="0" cy="4195064"/>
            </a:xfrm>
            <a:custGeom>
              <a:avLst/>
              <a:gdLst/>
              <a:ahLst/>
              <a:cxnLst/>
              <a:rect l="0" t="0" r="0" b="0"/>
              <a:pathLst>
                <a:path h="4195064">
                  <a:moveTo>
                    <a:pt x="0" y="0"/>
                  </a:moveTo>
                  <a:lnTo>
                    <a:pt x="0" y="4195064"/>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7" name="Shape 941"/>
            <p:cNvSpPr/>
            <p:nvPr/>
          </p:nvSpPr>
          <p:spPr>
            <a:xfrm>
              <a:off x="7916037" y="0"/>
              <a:ext cx="0" cy="4195064"/>
            </a:xfrm>
            <a:custGeom>
              <a:avLst/>
              <a:gdLst/>
              <a:ahLst/>
              <a:cxnLst/>
              <a:rect l="0" t="0" r="0" b="0"/>
              <a:pathLst>
                <a:path h="4195064">
                  <a:moveTo>
                    <a:pt x="0" y="0"/>
                  </a:moveTo>
                  <a:lnTo>
                    <a:pt x="0" y="4195064"/>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8" name="Shape 943"/>
            <p:cNvSpPr/>
            <p:nvPr/>
          </p:nvSpPr>
          <p:spPr>
            <a:xfrm>
              <a:off x="0" y="4188714"/>
              <a:ext cx="7922387" cy="0"/>
            </a:xfrm>
            <a:custGeom>
              <a:avLst/>
              <a:gdLst/>
              <a:ahLst/>
              <a:cxnLst/>
              <a:rect l="0" t="0" r="0" b="0"/>
              <a:pathLst>
                <a:path w="7922387">
                  <a:moveTo>
                    <a:pt x="0" y="0"/>
                  </a:moveTo>
                  <a:lnTo>
                    <a:pt x="7922387"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284040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Definitions</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8074711"/>
              </p:ext>
            </p:extLst>
          </p:nvPr>
        </p:nvGraphicFramePr>
        <p:xfrm>
          <a:off x="609600" y="1598153"/>
          <a:ext cx="10526959" cy="4310258"/>
        </p:xfrm>
        <a:graphic>
          <a:graphicData uri="http://schemas.openxmlformats.org/drawingml/2006/table">
            <a:tbl>
              <a:tblPr firstRow="1" firstCol="1" bandRow="1">
                <a:tableStyleId>{5C22544A-7EE6-4342-B048-85BDC9FD1C3A}</a:tableStyleId>
              </a:tblPr>
              <a:tblGrid>
                <a:gridCol w="1895708">
                  <a:extLst>
                    <a:ext uri="{9D8B030D-6E8A-4147-A177-3AD203B41FA5}">
                      <a16:colId xmlns:a16="http://schemas.microsoft.com/office/drawing/2014/main" val="20000"/>
                    </a:ext>
                  </a:extLst>
                </a:gridCol>
                <a:gridCol w="8631251">
                  <a:extLst>
                    <a:ext uri="{9D8B030D-6E8A-4147-A177-3AD203B41FA5}">
                      <a16:colId xmlns:a16="http://schemas.microsoft.com/office/drawing/2014/main" val="20001"/>
                    </a:ext>
                  </a:extLst>
                </a:gridCol>
              </a:tblGrid>
              <a:tr h="542475">
                <a:tc>
                  <a:txBody>
                    <a:bodyPr/>
                    <a:lstStyle/>
                    <a:p>
                      <a:pPr>
                        <a:lnSpc>
                          <a:spcPct val="115000"/>
                        </a:lnSpc>
                        <a:spcAft>
                          <a:spcPts val="0"/>
                        </a:spcAft>
                      </a:pPr>
                      <a:r>
                        <a:rPr lang="en-GB" sz="1000" dirty="0">
                          <a:effectLst/>
                        </a:rPr>
                        <a:t> </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tc>
                  <a:txBody>
                    <a:bodyPr/>
                    <a:lstStyle/>
                    <a:p>
                      <a:pPr algn="ctr">
                        <a:lnSpc>
                          <a:spcPct val="115000"/>
                        </a:lnSpc>
                        <a:spcAft>
                          <a:spcPts val="0"/>
                        </a:spcAft>
                      </a:pPr>
                      <a:r>
                        <a:rPr lang="en-GB" sz="2800">
                          <a:effectLst/>
                        </a:rPr>
                        <a:t>Compensation Scheme</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extLst>
                  <a:ext uri="{0D108BD9-81ED-4DB2-BD59-A6C34878D82A}">
                    <a16:rowId xmlns:a16="http://schemas.microsoft.com/office/drawing/2014/main" val="10000"/>
                  </a:ext>
                </a:extLst>
              </a:tr>
              <a:tr h="971967">
                <a:tc>
                  <a:txBody>
                    <a:bodyPr/>
                    <a:lstStyle/>
                    <a:p>
                      <a:pPr>
                        <a:lnSpc>
                          <a:spcPct val="115000"/>
                        </a:lnSpc>
                        <a:spcAft>
                          <a:spcPts val="0"/>
                        </a:spcAft>
                      </a:pPr>
                      <a:r>
                        <a:rPr lang="en-GB" sz="1600">
                          <a:effectLst/>
                        </a:rPr>
                        <a:t>Disablement</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tc>
                  <a:txBody>
                    <a:bodyPr/>
                    <a:lstStyle/>
                    <a:p>
                      <a:pPr marL="635" marR="200025">
                        <a:lnSpc>
                          <a:spcPct val="115000"/>
                        </a:lnSpc>
                        <a:spcAft>
                          <a:spcPts val="0"/>
                        </a:spcAft>
                      </a:pPr>
                      <a:r>
                        <a:rPr lang="en-GB" sz="1600">
                          <a:effectLst/>
                        </a:rPr>
                        <a:t>means incapacity, occasioned by infirmity of mind or body, for the </a:t>
                      </a:r>
                      <a:r>
                        <a:rPr lang="en-GB" sz="1600" u="sng">
                          <a:effectLst/>
                          <a:uFill>
                            <a:solidFill>
                              <a:srgbClr val="000000"/>
                            </a:solidFill>
                          </a:uFill>
                        </a:rPr>
                        <a:t>performance of duty</a:t>
                      </a:r>
                      <a:r>
                        <a:rPr lang="en-GB" sz="1600">
                          <a:effectLst/>
                        </a:rPr>
                        <a:t> [Part 1 , Rule  8 (3)]</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extLst>
                  <a:ext uri="{0D108BD9-81ED-4DB2-BD59-A6C34878D82A}">
                    <a16:rowId xmlns:a16="http://schemas.microsoft.com/office/drawing/2014/main" val="10001"/>
                  </a:ext>
                </a:extLst>
              </a:tr>
              <a:tr h="791556">
                <a:tc>
                  <a:txBody>
                    <a:bodyPr/>
                    <a:lstStyle/>
                    <a:p>
                      <a:pPr>
                        <a:lnSpc>
                          <a:spcPct val="115000"/>
                        </a:lnSpc>
                        <a:spcAft>
                          <a:spcPts val="0"/>
                        </a:spcAft>
                      </a:pPr>
                      <a:r>
                        <a:rPr lang="en-GB" sz="1600">
                          <a:effectLst/>
                        </a:rPr>
                        <a:t>Permanency</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tc>
                  <a:txBody>
                    <a:bodyPr/>
                    <a:lstStyle/>
                    <a:p>
                      <a:pPr marL="635" algn="just">
                        <a:lnSpc>
                          <a:spcPct val="115000"/>
                        </a:lnSpc>
                        <a:spcAft>
                          <a:spcPts val="0"/>
                        </a:spcAft>
                      </a:pPr>
                      <a:r>
                        <a:rPr lang="en-GB" sz="1600">
                          <a:effectLst/>
                        </a:rPr>
                        <a:t>Whether the disablement will continue until the persons normal pension age [Part 1, Rule 8 (2)]</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extLst>
                  <a:ext uri="{0D108BD9-81ED-4DB2-BD59-A6C34878D82A}">
                    <a16:rowId xmlns:a16="http://schemas.microsoft.com/office/drawing/2014/main" val="10002"/>
                  </a:ext>
                </a:extLst>
              </a:tr>
              <a:tr h="778025">
                <a:tc>
                  <a:txBody>
                    <a:bodyPr/>
                    <a:lstStyle/>
                    <a:p>
                      <a:pPr>
                        <a:lnSpc>
                          <a:spcPct val="115000"/>
                        </a:lnSpc>
                        <a:spcAft>
                          <a:spcPts val="0"/>
                        </a:spcAft>
                      </a:pPr>
                      <a:r>
                        <a:rPr lang="en-GB" sz="1600" dirty="0">
                          <a:effectLst/>
                        </a:rPr>
                        <a:t>Degree of disablement</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tc>
                  <a:txBody>
                    <a:bodyPr/>
                    <a:lstStyle/>
                    <a:p>
                      <a:pPr marL="635">
                        <a:lnSpc>
                          <a:spcPct val="115000"/>
                        </a:lnSpc>
                        <a:spcAft>
                          <a:spcPts val="0"/>
                        </a:spcAft>
                      </a:pPr>
                      <a:r>
                        <a:rPr lang="en-GB" sz="1600" dirty="0">
                          <a:effectLst/>
                        </a:rPr>
                        <a:t>Determined by degree to which earning capacity has been affected [ Part 1, Rule  8 (4)]</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extLst>
                  <a:ext uri="{0D108BD9-81ED-4DB2-BD59-A6C34878D82A}">
                    <a16:rowId xmlns:a16="http://schemas.microsoft.com/office/drawing/2014/main" val="10003"/>
                  </a:ext>
                </a:extLst>
              </a:tr>
              <a:tr h="1226235">
                <a:tc>
                  <a:txBody>
                    <a:bodyPr/>
                    <a:lstStyle/>
                    <a:p>
                      <a:pPr>
                        <a:lnSpc>
                          <a:spcPct val="115000"/>
                        </a:lnSpc>
                        <a:spcAft>
                          <a:spcPts val="0"/>
                        </a:spcAft>
                      </a:pPr>
                      <a:r>
                        <a:rPr lang="en-GB" sz="1600">
                          <a:effectLst/>
                        </a:rPr>
                        <a:t>After appearing injury</a:t>
                      </a:r>
                      <a:endPar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tc>
                  <a:txBody>
                    <a:bodyPr/>
                    <a:lstStyle/>
                    <a:p>
                      <a:pPr marL="635">
                        <a:lnSpc>
                          <a:spcPct val="115000"/>
                        </a:lnSpc>
                        <a:spcAft>
                          <a:spcPts val="0"/>
                        </a:spcAft>
                      </a:pPr>
                      <a:r>
                        <a:rPr lang="en-GB" sz="1600" dirty="0">
                          <a:effectLst/>
                        </a:rPr>
                        <a:t>Where a person has retired before becoming disabled and the date on which he becomes disabled can not be ascertained… date taken to be when claim first made to FRA [ Part 1, Rule 8 (6)]</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889" marR="6202" marT="44539"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2799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Degree of Disablement</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598512" y="1630338"/>
            <a:ext cx="11377264" cy="3970126"/>
          </a:xfrm>
          <a:prstGeom prst="rect">
            <a:avLst/>
          </a:prstGeom>
        </p:spPr>
        <p:txBody>
          <a:bodyPr wrap="square">
            <a:spAutoFit/>
          </a:bodyPr>
          <a:lstStyle/>
          <a:p>
            <a:pPr marR="3980815" indent="-6350">
              <a:lnSpc>
                <a:spcPct val="102000"/>
              </a:lnSpc>
              <a:spcAft>
                <a:spcPts val="2895"/>
              </a:spcAft>
            </a:pPr>
            <a:r>
              <a:rPr lang="en-GB" sz="2800" dirty="0">
                <a:solidFill>
                  <a:srgbClr val="000000"/>
                </a:solidFill>
                <a:latin typeface="Arial" panose="020B0604020202020204" pitchFamily="34" charset="0"/>
                <a:ea typeface="Arial" panose="020B0604020202020204" pitchFamily="34" charset="0"/>
                <a:cs typeface="Calibri" panose="020F0502020204030204" pitchFamily="34" charset="0"/>
              </a:rPr>
              <a:t>(A – B </a:t>
            </a:r>
            <a:r>
              <a:rPr lang="en-GB" sz="2800" dirty="0">
                <a:solidFill>
                  <a:srgbClr val="000000"/>
                </a:solidFill>
                <a:latin typeface="MS PGothic" panose="020B0600070205080204" pitchFamily="34" charset="-128"/>
                <a:ea typeface="Calibri" panose="020F0502020204030204" pitchFamily="34" charset="0"/>
                <a:cs typeface="MS PGothic" panose="020B0600070205080204" pitchFamily="34" charset="-128"/>
              </a:rPr>
              <a:t>÷ </a:t>
            </a:r>
            <a:r>
              <a:rPr lang="en-GB" sz="2800" dirty="0">
                <a:solidFill>
                  <a:srgbClr val="000000"/>
                </a:solidFill>
                <a:latin typeface="Arial" panose="020B0604020202020204" pitchFamily="34" charset="0"/>
                <a:ea typeface="Arial" panose="020B0604020202020204" pitchFamily="34" charset="0"/>
                <a:cs typeface="Calibri" panose="020F0502020204030204" pitchFamily="34" charset="0"/>
              </a:rPr>
              <a:t>C) x 100 = C </a:t>
            </a:r>
          </a:p>
          <a:p>
            <a:pPr marR="3980815" indent="-6350">
              <a:lnSpc>
                <a:spcPct val="102000"/>
              </a:lnSpc>
              <a:spcAft>
                <a:spcPts val="2895"/>
              </a:spcAft>
            </a:pPr>
            <a:r>
              <a:rPr lang="en-GB" sz="2800" dirty="0">
                <a:solidFill>
                  <a:srgbClr val="000000"/>
                </a:solidFill>
                <a:latin typeface="Arial" panose="020B0604020202020204" pitchFamily="34" charset="0"/>
                <a:ea typeface="Arial" panose="020B0604020202020204" pitchFamily="34" charset="0"/>
                <a:cs typeface="Calibri" panose="020F0502020204030204" pitchFamily="34" charset="0"/>
              </a:rPr>
              <a:t>C x D  =  (E) %</a:t>
            </a:r>
            <a:endParaRPr lang="en-GB"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0000"/>
              </a:lnSpc>
              <a:spcAft>
                <a:spcPts val="590"/>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 Current earnings relevant to </a:t>
            </a:r>
            <a:r>
              <a:rPr lang="en-GB"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wholetime</a:t>
            </a: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firefighter role  </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1000"/>
              </a:lnSpc>
              <a:spcAft>
                <a:spcPts val="595"/>
              </a:spcAft>
              <a:buClr>
                <a:srgbClr val="000000"/>
              </a:buClr>
              <a:buSzPts val="2000"/>
              <a:buFont typeface="Arial" panose="020B0604020202020204" pitchFamily="34" charset="0"/>
              <a:buChar char="•"/>
            </a:pPr>
            <a:r>
              <a:rPr lang="en-GB" dirty="0">
                <a:solidFill>
                  <a:srgbClr val="FF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 Potential (</a:t>
            </a:r>
            <a:r>
              <a:rPr lang="en-GB" dirty="0" err="1">
                <a:solidFill>
                  <a:srgbClr val="FF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wholetime</a:t>
            </a:r>
            <a:r>
              <a:rPr lang="en-GB" dirty="0">
                <a:solidFill>
                  <a:srgbClr val="FF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average level of earnings as a non firefighter after receiving the injury. If the IQMP is of the opinion that the person is not medically capable of working </a:t>
            </a:r>
            <a:r>
              <a:rPr lang="en-GB" dirty="0" err="1">
                <a:solidFill>
                  <a:srgbClr val="FF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wholetime</a:t>
            </a:r>
            <a:r>
              <a:rPr lang="en-GB" dirty="0">
                <a:solidFill>
                  <a:srgbClr val="FF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use the potential level of earnings for the hours which can be worked</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590"/>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C) The unadjusted degree of disablement</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595"/>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(D) the apportionment of contribution of injury to disablement (see medical opinion)</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55"/>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 Degree of Disablement </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6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Degree of Disablement</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609600" y="1772816"/>
            <a:ext cx="10972800" cy="3150478"/>
          </a:xfrm>
          <a:prstGeom prst="rect">
            <a:avLst/>
          </a:prstGeom>
        </p:spPr>
        <p:txBody>
          <a:bodyPr wrap="square">
            <a:spAutoFit/>
          </a:bodyPr>
          <a:lstStyle/>
          <a:p>
            <a:pPr indent="-6350">
              <a:lnSpc>
                <a:spcPct val="102000"/>
              </a:lnSpc>
              <a:spcAft>
                <a:spcPts val="2910"/>
              </a:spcAft>
            </a:pPr>
            <a:r>
              <a:rPr lang="en-GB" sz="2800" dirty="0">
                <a:solidFill>
                  <a:srgbClr val="000000"/>
                </a:solidFill>
                <a:latin typeface="Arial" panose="020B0604020202020204" pitchFamily="34" charset="0"/>
                <a:ea typeface="Arial" panose="020B0604020202020204" pitchFamily="34" charset="0"/>
                <a:cs typeface="Calibri" panose="020F0502020204030204" pitchFamily="34" charset="0"/>
              </a:rPr>
              <a:t>(£23,391 – £17,602 (£5789) </a:t>
            </a:r>
            <a:r>
              <a:rPr lang="en-GB" sz="2800" dirty="0">
                <a:solidFill>
                  <a:srgbClr val="000000"/>
                </a:solidFill>
                <a:latin typeface="MS PGothic" panose="020B0600070205080204" pitchFamily="34" charset="-128"/>
                <a:ea typeface="Calibri" panose="020F0502020204030204" pitchFamily="34" charset="0"/>
                <a:cs typeface="MS PGothic" panose="020B0600070205080204" pitchFamily="34" charset="-128"/>
              </a:rPr>
              <a:t>÷ </a:t>
            </a:r>
            <a:r>
              <a:rPr lang="en-GB" sz="2800" dirty="0">
                <a:solidFill>
                  <a:srgbClr val="000000"/>
                </a:solidFill>
                <a:latin typeface="Arial" panose="020B0604020202020204" pitchFamily="34" charset="0"/>
                <a:ea typeface="Arial" panose="020B0604020202020204" pitchFamily="34" charset="0"/>
                <a:cs typeface="Calibri" panose="020F0502020204030204" pitchFamily="34" charset="0"/>
              </a:rPr>
              <a:t>£23,391) x 100 = 24.74 %</a:t>
            </a:r>
            <a:endParaRPr lang="en-GB"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0000"/>
              </a:lnSpc>
              <a:spcAft>
                <a:spcPts val="590"/>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 Current earnings relevant to </a:t>
            </a:r>
            <a:r>
              <a:rPr lang="en-GB"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wholetime</a:t>
            </a: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firefighter role  </a:t>
            </a:r>
            <a:r>
              <a:rPr lang="en-GB" b="1"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£23,391</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595"/>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 Potential (</a:t>
            </a:r>
            <a:r>
              <a:rPr lang="en-GB"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wholetime</a:t>
            </a: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average level of earnings as a non firefighter after receiving the injury. If the IQMP is of the opinion that the person is not medically capable of working </a:t>
            </a:r>
            <a:r>
              <a:rPr lang="en-GB"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wholetime</a:t>
            </a: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use the potential level of earnings for the hours which can be worked </a:t>
            </a:r>
            <a:r>
              <a:rPr lang="en-GB" b="1"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£17,602</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590"/>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C) The unadjusted degree of disablement</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590"/>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(D) the apportionment of contribution of injury to disablement (see medical opinion)</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55"/>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 Degree of Disablement </a:t>
            </a:r>
            <a:endParaRPr lang="en-GB" sz="105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3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59496" y="620688"/>
            <a:ext cx="9064403" cy="5078731"/>
            <a:chOff x="0" y="0"/>
            <a:chExt cx="9064963" cy="5079032"/>
          </a:xfrm>
        </p:grpSpPr>
        <p:sp>
          <p:nvSpPr>
            <p:cNvPr id="5" name="Rectangle 4"/>
            <p:cNvSpPr/>
            <p:nvPr/>
          </p:nvSpPr>
          <p:spPr>
            <a:xfrm>
              <a:off x="0" y="0"/>
              <a:ext cx="5589380" cy="752585"/>
            </a:xfrm>
            <a:prstGeom prst="rect">
              <a:avLst/>
            </a:prstGeom>
            <a:ln>
              <a:noFill/>
            </a:ln>
          </p:spPr>
          <p:txBody>
            <a:bodyPr lIns="0" tIns="0" rIns="0" bIns="0" rtlCol="0">
              <a:noAutofit/>
            </a:bodyPr>
            <a:lstStyle/>
            <a:p>
              <a:pPr>
                <a:lnSpc>
                  <a:spcPct val="115000"/>
                </a:lnSpc>
                <a:spcAft>
                  <a:spcPts val="0"/>
                </a:spcAft>
              </a:pPr>
              <a:r>
                <a:rPr lang="en-GB" sz="4000" b="1">
                  <a:solidFill>
                    <a:srgbClr val="91278F"/>
                  </a:solidFill>
                  <a:effectLst/>
                  <a:latin typeface="Arial" panose="020B0604020202020204" pitchFamily="34" charset="0"/>
                  <a:ea typeface="Arial" panose="020B0604020202020204" pitchFamily="34" charset="0"/>
                  <a:cs typeface="Calibri" panose="020F0502020204030204" pitchFamily="34" charset="0"/>
                </a:rPr>
                <a:t>Types of member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Shape 6769"/>
            <p:cNvSpPr/>
            <p:nvPr/>
          </p:nvSpPr>
          <p:spPr>
            <a:xfrm>
              <a:off x="172796" y="629460"/>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fillRef>
            <a:effectRef idx="0">
              <a:scrgbClr r="0" g="0" b="0"/>
            </a:effectRef>
            <a:fontRef idx="none"/>
          </p:style>
          <p:txBody>
            <a:bodyPr/>
            <a:lstStyle/>
            <a:p>
              <a:endParaRPr lang="en-GB"/>
            </a:p>
          </p:txBody>
        </p:sp>
        <p:sp>
          <p:nvSpPr>
            <p:cNvPr id="7" name="Shape 6770"/>
            <p:cNvSpPr/>
            <p:nvPr/>
          </p:nvSpPr>
          <p:spPr>
            <a:xfrm>
              <a:off x="2279040" y="629460"/>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fillRef>
            <a:effectRef idx="0">
              <a:scrgbClr r="0" g="0" b="0"/>
            </a:effectRef>
            <a:fontRef idx="none"/>
          </p:style>
          <p:txBody>
            <a:bodyPr/>
            <a:lstStyle/>
            <a:p>
              <a:endParaRPr lang="en-GB"/>
            </a:p>
          </p:txBody>
        </p:sp>
        <p:sp>
          <p:nvSpPr>
            <p:cNvPr id="8" name="Shape 6771"/>
            <p:cNvSpPr/>
            <p:nvPr/>
          </p:nvSpPr>
          <p:spPr>
            <a:xfrm>
              <a:off x="4385209" y="629460"/>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fillRef>
            <a:effectRef idx="0">
              <a:scrgbClr r="0" g="0" b="0"/>
            </a:effectRef>
            <a:fontRef idx="none"/>
          </p:style>
          <p:txBody>
            <a:bodyPr/>
            <a:lstStyle/>
            <a:p>
              <a:endParaRPr lang="en-GB"/>
            </a:p>
          </p:txBody>
        </p:sp>
        <p:sp>
          <p:nvSpPr>
            <p:cNvPr id="9" name="Shape 6772"/>
            <p:cNvSpPr/>
            <p:nvPr/>
          </p:nvSpPr>
          <p:spPr>
            <a:xfrm>
              <a:off x="6491503" y="629460"/>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fillRef>
            <a:effectRef idx="0">
              <a:scrgbClr r="0" g="0" b="0"/>
            </a:effectRef>
            <a:fontRef idx="none"/>
          </p:style>
          <p:txBody>
            <a:bodyPr/>
            <a:lstStyle/>
            <a:p>
              <a:endParaRPr lang="en-GB"/>
            </a:p>
          </p:txBody>
        </p:sp>
        <p:sp>
          <p:nvSpPr>
            <p:cNvPr id="10" name="Shape 6773"/>
            <p:cNvSpPr/>
            <p:nvPr/>
          </p:nvSpPr>
          <p:spPr>
            <a:xfrm>
              <a:off x="172796" y="1405939"/>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11" name="Shape 6774"/>
            <p:cNvSpPr/>
            <p:nvPr/>
          </p:nvSpPr>
          <p:spPr>
            <a:xfrm>
              <a:off x="2279040" y="1405939"/>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12" name="Shape 6775"/>
            <p:cNvSpPr/>
            <p:nvPr/>
          </p:nvSpPr>
          <p:spPr>
            <a:xfrm>
              <a:off x="4385209" y="1405939"/>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13" name="Shape 6776"/>
            <p:cNvSpPr/>
            <p:nvPr/>
          </p:nvSpPr>
          <p:spPr>
            <a:xfrm>
              <a:off x="6491503" y="1405939"/>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14" name="Shape 6777"/>
            <p:cNvSpPr/>
            <p:nvPr/>
          </p:nvSpPr>
          <p:spPr>
            <a:xfrm>
              <a:off x="172796" y="2182417"/>
              <a:ext cx="2106295" cy="560832"/>
            </a:xfrm>
            <a:custGeom>
              <a:avLst/>
              <a:gdLst/>
              <a:ahLst/>
              <a:cxnLst/>
              <a:rect l="0" t="0" r="0" b="0"/>
              <a:pathLst>
                <a:path w="2106295" h="560832">
                  <a:moveTo>
                    <a:pt x="0" y="0"/>
                  </a:moveTo>
                  <a:lnTo>
                    <a:pt x="2106295" y="0"/>
                  </a:lnTo>
                  <a:lnTo>
                    <a:pt x="2106295" y="560832"/>
                  </a:lnTo>
                  <a:lnTo>
                    <a:pt x="0" y="560832"/>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15" name="Shape 6778"/>
            <p:cNvSpPr/>
            <p:nvPr/>
          </p:nvSpPr>
          <p:spPr>
            <a:xfrm>
              <a:off x="2279040" y="2182417"/>
              <a:ext cx="2106295" cy="560832"/>
            </a:xfrm>
            <a:custGeom>
              <a:avLst/>
              <a:gdLst/>
              <a:ahLst/>
              <a:cxnLst/>
              <a:rect l="0" t="0" r="0" b="0"/>
              <a:pathLst>
                <a:path w="2106295" h="560832">
                  <a:moveTo>
                    <a:pt x="0" y="0"/>
                  </a:moveTo>
                  <a:lnTo>
                    <a:pt x="2106295" y="0"/>
                  </a:lnTo>
                  <a:lnTo>
                    <a:pt x="2106295" y="560832"/>
                  </a:lnTo>
                  <a:lnTo>
                    <a:pt x="0" y="560832"/>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16" name="Shape 6779"/>
            <p:cNvSpPr/>
            <p:nvPr/>
          </p:nvSpPr>
          <p:spPr>
            <a:xfrm>
              <a:off x="4385209" y="2182417"/>
              <a:ext cx="2106295" cy="560832"/>
            </a:xfrm>
            <a:custGeom>
              <a:avLst/>
              <a:gdLst/>
              <a:ahLst/>
              <a:cxnLst/>
              <a:rect l="0" t="0" r="0" b="0"/>
              <a:pathLst>
                <a:path w="2106295" h="560832">
                  <a:moveTo>
                    <a:pt x="0" y="0"/>
                  </a:moveTo>
                  <a:lnTo>
                    <a:pt x="2106295" y="0"/>
                  </a:lnTo>
                  <a:lnTo>
                    <a:pt x="2106295" y="560832"/>
                  </a:lnTo>
                  <a:lnTo>
                    <a:pt x="0" y="560832"/>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17" name="Shape 6780"/>
            <p:cNvSpPr/>
            <p:nvPr/>
          </p:nvSpPr>
          <p:spPr>
            <a:xfrm>
              <a:off x="6491503" y="2182417"/>
              <a:ext cx="2106295" cy="560832"/>
            </a:xfrm>
            <a:custGeom>
              <a:avLst/>
              <a:gdLst/>
              <a:ahLst/>
              <a:cxnLst/>
              <a:rect l="0" t="0" r="0" b="0"/>
              <a:pathLst>
                <a:path w="2106295" h="560832">
                  <a:moveTo>
                    <a:pt x="0" y="0"/>
                  </a:moveTo>
                  <a:lnTo>
                    <a:pt x="2106295" y="0"/>
                  </a:lnTo>
                  <a:lnTo>
                    <a:pt x="2106295" y="560832"/>
                  </a:lnTo>
                  <a:lnTo>
                    <a:pt x="0" y="560832"/>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18" name="Shape 6781"/>
            <p:cNvSpPr/>
            <p:nvPr/>
          </p:nvSpPr>
          <p:spPr>
            <a:xfrm>
              <a:off x="172796" y="2743249"/>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19" name="Shape 6782"/>
            <p:cNvSpPr/>
            <p:nvPr/>
          </p:nvSpPr>
          <p:spPr>
            <a:xfrm>
              <a:off x="2279040" y="2743249"/>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20" name="Shape 6783"/>
            <p:cNvSpPr/>
            <p:nvPr/>
          </p:nvSpPr>
          <p:spPr>
            <a:xfrm>
              <a:off x="4385209" y="2743249"/>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21" name="Shape 6784"/>
            <p:cNvSpPr/>
            <p:nvPr/>
          </p:nvSpPr>
          <p:spPr>
            <a:xfrm>
              <a:off x="6491503" y="2743249"/>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22" name="Shape 6785"/>
            <p:cNvSpPr/>
            <p:nvPr/>
          </p:nvSpPr>
          <p:spPr>
            <a:xfrm>
              <a:off x="172796" y="3519726"/>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23" name="Shape 6786"/>
            <p:cNvSpPr/>
            <p:nvPr/>
          </p:nvSpPr>
          <p:spPr>
            <a:xfrm>
              <a:off x="2279040" y="3519726"/>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24" name="Shape 6787"/>
            <p:cNvSpPr/>
            <p:nvPr/>
          </p:nvSpPr>
          <p:spPr>
            <a:xfrm>
              <a:off x="4385209" y="3519726"/>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25" name="Shape 6788"/>
            <p:cNvSpPr/>
            <p:nvPr/>
          </p:nvSpPr>
          <p:spPr>
            <a:xfrm>
              <a:off x="6491503" y="3519726"/>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25098"/>
              </a:srgbClr>
            </a:fillRef>
            <a:effectRef idx="0">
              <a:scrgbClr r="0" g="0" b="0"/>
            </a:effectRef>
            <a:fontRef idx="none"/>
          </p:style>
          <p:txBody>
            <a:bodyPr/>
            <a:lstStyle/>
            <a:p>
              <a:endParaRPr lang="en-GB"/>
            </a:p>
          </p:txBody>
        </p:sp>
        <p:sp>
          <p:nvSpPr>
            <p:cNvPr id="26" name="Shape 6789"/>
            <p:cNvSpPr/>
            <p:nvPr/>
          </p:nvSpPr>
          <p:spPr>
            <a:xfrm>
              <a:off x="172796" y="4296204"/>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27" name="Shape 6790"/>
            <p:cNvSpPr/>
            <p:nvPr/>
          </p:nvSpPr>
          <p:spPr>
            <a:xfrm>
              <a:off x="2279040" y="4296204"/>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28" name="Shape 6791"/>
            <p:cNvSpPr/>
            <p:nvPr/>
          </p:nvSpPr>
          <p:spPr>
            <a:xfrm>
              <a:off x="4385209" y="4296204"/>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29" name="Shape 6792"/>
            <p:cNvSpPr/>
            <p:nvPr/>
          </p:nvSpPr>
          <p:spPr>
            <a:xfrm>
              <a:off x="6491503" y="4296204"/>
              <a:ext cx="2106295" cy="776478"/>
            </a:xfrm>
            <a:custGeom>
              <a:avLst/>
              <a:gdLst/>
              <a:ahLst/>
              <a:cxnLst/>
              <a:rect l="0" t="0" r="0" b="0"/>
              <a:pathLst>
                <a:path w="2106295" h="776478">
                  <a:moveTo>
                    <a:pt x="0" y="0"/>
                  </a:moveTo>
                  <a:lnTo>
                    <a:pt x="2106295" y="0"/>
                  </a:lnTo>
                  <a:lnTo>
                    <a:pt x="2106295" y="776478"/>
                  </a:lnTo>
                  <a:lnTo>
                    <a:pt x="0" y="776478"/>
                  </a:lnTo>
                  <a:lnTo>
                    <a:pt x="0" y="0"/>
                  </a:lnTo>
                </a:path>
              </a:pathLst>
            </a:custGeom>
            <a:ln w="0" cap="flat">
              <a:round/>
            </a:ln>
          </p:spPr>
          <p:style>
            <a:lnRef idx="0">
              <a:srgbClr val="000000"/>
            </a:lnRef>
            <a:fillRef idx="1">
              <a:srgbClr val="830F8F">
                <a:alpha val="10980"/>
              </a:srgbClr>
            </a:fillRef>
            <a:effectRef idx="0">
              <a:scrgbClr r="0" g="0" b="0"/>
            </a:effectRef>
            <a:fontRef idx="none"/>
          </p:style>
          <p:txBody>
            <a:bodyPr/>
            <a:lstStyle/>
            <a:p>
              <a:endParaRPr lang="en-GB"/>
            </a:p>
          </p:txBody>
        </p:sp>
        <p:sp>
          <p:nvSpPr>
            <p:cNvPr id="30" name="Shape 86"/>
            <p:cNvSpPr/>
            <p:nvPr/>
          </p:nvSpPr>
          <p:spPr>
            <a:xfrm>
              <a:off x="2279040" y="623110"/>
              <a:ext cx="0" cy="4455922"/>
            </a:xfrm>
            <a:custGeom>
              <a:avLst/>
              <a:gdLst/>
              <a:ahLst/>
              <a:cxnLst/>
              <a:rect l="0" t="0" r="0" b="0"/>
              <a:pathLst>
                <a:path h="4455922">
                  <a:moveTo>
                    <a:pt x="0" y="0"/>
                  </a:moveTo>
                  <a:lnTo>
                    <a:pt x="0" y="445592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1" name="Shape 87"/>
            <p:cNvSpPr/>
            <p:nvPr/>
          </p:nvSpPr>
          <p:spPr>
            <a:xfrm>
              <a:off x="4385209" y="623110"/>
              <a:ext cx="0" cy="4455922"/>
            </a:xfrm>
            <a:custGeom>
              <a:avLst/>
              <a:gdLst/>
              <a:ahLst/>
              <a:cxnLst/>
              <a:rect l="0" t="0" r="0" b="0"/>
              <a:pathLst>
                <a:path h="4455922">
                  <a:moveTo>
                    <a:pt x="0" y="0"/>
                  </a:moveTo>
                  <a:lnTo>
                    <a:pt x="0" y="445592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2" name="Shape 88"/>
            <p:cNvSpPr/>
            <p:nvPr/>
          </p:nvSpPr>
          <p:spPr>
            <a:xfrm>
              <a:off x="6491503" y="623110"/>
              <a:ext cx="0" cy="4455922"/>
            </a:xfrm>
            <a:custGeom>
              <a:avLst/>
              <a:gdLst/>
              <a:ahLst/>
              <a:cxnLst/>
              <a:rect l="0" t="0" r="0" b="0"/>
              <a:pathLst>
                <a:path h="4455922">
                  <a:moveTo>
                    <a:pt x="0" y="0"/>
                  </a:moveTo>
                  <a:lnTo>
                    <a:pt x="0" y="445592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3" name="Shape 89"/>
            <p:cNvSpPr/>
            <p:nvPr/>
          </p:nvSpPr>
          <p:spPr>
            <a:xfrm>
              <a:off x="166446" y="1405938"/>
              <a:ext cx="8437702" cy="0"/>
            </a:xfrm>
            <a:custGeom>
              <a:avLst/>
              <a:gdLst/>
              <a:ahLst/>
              <a:cxnLst/>
              <a:rect l="0" t="0" r="0" b="0"/>
              <a:pathLst>
                <a:path w="8437702">
                  <a:moveTo>
                    <a:pt x="0" y="0"/>
                  </a:moveTo>
                  <a:lnTo>
                    <a:pt x="8437702" y="0"/>
                  </a:lnTo>
                </a:path>
              </a:pathLst>
            </a:custGeom>
            <a:ln w="381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4" name="Shape 90"/>
            <p:cNvSpPr/>
            <p:nvPr/>
          </p:nvSpPr>
          <p:spPr>
            <a:xfrm>
              <a:off x="166446" y="2182417"/>
              <a:ext cx="8437702" cy="0"/>
            </a:xfrm>
            <a:custGeom>
              <a:avLst/>
              <a:gdLst/>
              <a:ahLst/>
              <a:cxnLst/>
              <a:rect l="0" t="0" r="0" b="0"/>
              <a:pathLst>
                <a:path w="8437702">
                  <a:moveTo>
                    <a:pt x="0" y="0"/>
                  </a:moveTo>
                  <a:lnTo>
                    <a:pt x="8437702"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5" name="Shape 91"/>
            <p:cNvSpPr/>
            <p:nvPr/>
          </p:nvSpPr>
          <p:spPr>
            <a:xfrm>
              <a:off x="166446" y="2743249"/>
              <a:ext cx="8437702" cy="0"/>
            </a:xfrm>
            <a:custGeom>
              <a:avLst/>
              <a:gdLst/>
              <a:ahLst/>
              <a:cxnLst/>
              <a:rect l="0" t="0" r="0" b="0"/>
              <a:pathLst>
                <a:path w="8437702">
                  <a:moveTo>
                    <a:pt x="0" y="0"/>
                  </a:moveTo>
                  <a:lnTo>
                    <a:pt x="8437702"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6" name="Shape 92"/>
            <p:cNvSpPr/>
            <p:nvPr/>
          </p:nvSpPr>
          <p:spPr>
            <a:xfrm>
              <a:off x="166446" y="3519726"/>
              <a:ext cx="8437702" cy="0"/>
            </a:xfrm>
            <a:custGeom>
              <a:avLst/>
              <a:gdLst/>
              <a:ahLst/>
              <a:cxnLst/>
              <a:rect l="0" t="0" r="0" b="0"/>
              <a:pathLst>
                <a:path w="8437702">
                  <a:moveTo>
                    <a:pt x="0" y="0"/>
                  </a:moveTo>
                  <a:lnTo>
                    <a:pt x="8437702"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7" name="Shape 93"/>
            <p:cNvSpPr/>
            <p:nvPr/>
          </p:nvSpPr>
          <p:spPr>
            <a:xfrm>
              <a:off x="166446" y="4296205"/>
              <a:ext cx="8437702" cy="0"/>
            </a:xfrm>
            <a:custGeom>
              <a:avLst/>
              <a:gdLst/>
              <a:ahLst/>
              <a:cxnLst/>
              <a:rect l="0" t="0" r="0" b="0"/>
              <a:pathLst>
                <a:path w="8437702">
                  <a:moveTo>
                    <a:pt x="0" y="0"/>
                  </a:moveTo>
                  <a:lnTo>
                    <a:pt x="8437702"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8" name="Shape 94"/>
            <p:cNvSpPr/>
            <p:nvPr/>
          </p:nvSpPr>
          <p:spPr>
            <a:xfrm>
              <a:off x="172796" y="623110"/>
              <a:ext cx="0" cy="4455922"/>
            </a:xfrm>
            <a:custGeom>
              <a:avLst/>
              <a:gdLst/>
              <a:ahLst/>
              <a:cxnLst/>
              <a:rect l="0" t="0" r="0" b="0"/>
              <a:pathLst>
                <a:path h="4455922">
                  <a:moveTo>
                    <a:pt x="0" y="0"/>
                  </a:moveTo>
                  <a:lnTo>
                    <a:pt x="0" y="4455922"/>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39" name="Shape 96"/>
            <p:cNvSpPr/>
            <p:nvPr/>
          </p:nvSpPr>
          <p:spPr>
            <a:xfrm>
              <a:off x="166446" y="629460"/>
              <a:ext cx="8437702" cy="0"/>
            </a:xfrm>
            <a:custGeom>
              <a:avLst/>
              <a:gdLst/>
              <a:ahLst/>
              <a:cxnLst/>
              <a:rect l="0" t="0" r="0" b="0"/>
              <a:pathLst>
                <a:path w="8437702">
                  <a:moveTo>
                    <a:pt x="0" y="0"/>
                  </a:moveTo>
                  <a:lnTo>
                    <a:pt x="8437702"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0" name="Shape 97"/>
            <p:cNvSpPr/>
            <p:nvPr/>
          </p:nvSpPr>
          <p:spPr>
            <a:xfrm>
              <a:off x="166446" y="5072682"/>
              <a:ext cx="8437702" cy="0"/>
            </a:xfrm>
            <a:custGeom>
              <a:avLst/>
              <a:gdLst/>
              <a:ahLst/>
              <a:cxnLst/>
              <a:rect l="0" t="0" r="0" b="0"/>
              <a:pathLst>
                <a:path w="8437702">
                  <a:moveTo>
                    <a:pt x="0" y="0"/>
                  </a:moveTo>
                  <a:lnTo>
                    <a:pt x="8437702"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41" name="Rectangle 40"/>
            <p:cNvSpPr/>
            <p:nvPr/>
          </p:nvSpPr>
          <p:spPr>
            <a:xfrm>
              <a:off x="241402" y="656844"/>
              <a:ext cx="599627" cy="300582"/>
            </a:xfrm>
            <a:prstGeom prst="rect">
              <a:avLst/>
            </a:prstGeom>
            <a:ln>
              <a:noFill/>
            </a:ln>
          </p:spPr>
          <p:txBody>
            <a:bodyPr lIns="0" tIns="0" rIns="0" bIns="0" rtlCol="0">
              <a:noAutofit/>
            </a:bodyPr>
            <a:lstStyle/>
            <a:p>
              <a:pPr>
                <a:lnSpc>
                  <a:spcPct val="115000"/>
                </a:lnSpc>
                <a:spcAft>
                  <a:spcPts val="0"/>
                </a:spcAft>
              </a:pPr>
              <a:r>
                <a:rPr lang="en-GB" sz="1600" b="1">
                  <a:solidFill>
                    <a:srgbClr val="FFFFFF"/>
                  </a:solidFill>
                  <a:effectLst/>
                  <a:latin typeface="Arial" panose="020B0604020202020204" pitchFamily="34" charset="0"/>
                  <a:ea typeface="Arial" panose="020B0604020202020204" pitchFamily="34" charset="0"/>
                  <a:cs typeface="Calibri" panose="020F0502020204030204" pitchFamily="34" charset="0"/>
                </a:rPr>
                <a:t>1992</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692249" y="656844"/>
              <a:ext cx="1109782" cy="300582"/>
            </a:xfrm>
            <a:prstGeom prst="rect">
              <a:avLst/>
            </a:prstGeom>
            <a:ln>
              <a:noFill/>
            </a:ln>
          </p:spPr>
          <p:txBody>
            <a:bodyPr lIns="0" tIns="0" rIns="0" bIns="0" rtlCol="0">
              <a:noAutofit/>
            </a:bodyPr>
            <a:lstStyle/>
            <a:p>
              <a:pPr>
                <a:lnSpc>
                  <a:spcPct val="115000"/>
                </a:lnSpc>
                <a:spcAft>
                  <a:spcPts val="0"/>
                </a:spcAft>
              </a:pPr>
              <a:r>
                <a:rPr lang="en-GB" sz="1600" b="1">
                  <a:solidFill>
                    <a:srgbClr val="FFFFFF"/>
                  </a:solidFill>
                  <a:effectLst/>
                  <a:latin typeface="Arial" panose="020B0604020202020204" pitchFamily="34" charset="0"/>
                  <a:ea typeface="Arial" panose="020B0604020202020204" pitchFamily="34" charset="0"/>
                  <a:cs typeface="Calibri" panose="020F0502020204030204" pitchFamily="34" charset="0"/>
                </a:rPr>
                <a:t> Scheme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2348129" y="656844"/>
              <a:ext cx="599627" cy="300582"/>
            </a:xfrm>
            <a:prstGeom prst="rect">
              <a:avLst/>
            </a:prstGeom>
            <a:ln>
              <a:noFill/>
            </a:ln>
          </p:spPr>
          <p:txBody>
            <a:bodyPr lIns="0" tIns="0" rIns="0" bIns="0" rtlCol="0">
              <a:noAutofit/>
            </a:bodyPr>
            <a:lstStyle/>
            <a:p>
              <a:pPr>
                <a:lnSpc>
                  <a:spcPct val="115000"/>
                </a:lnSpc>
                <a:spcAft>
                  <a:spcPts val="0"/>
                </a:spcAft>
              </a:pPr>
              <a:r>
                <a:rPr lang="en-GB" sz="1600" b="1">
                  <a:solidFill>
                    <a:srgbClr val="FFFFFF"/>
                  </a:solidFill>
                  <a:effectLst/>
                  <a:latin typeface="Arial" panose="020B0604020202020204" pitchFamily="34" charset="0"/>
                  <a:ea typeface="Arial" panose="020B0604020202020204" pitchFamily="34" charset="0"/>
                  <a:cs typeface="Calibri" panose="020F0502020204030204" pitchFamily="34" charset="0"/>
                </a:rPr>
                <a:t>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2798976" y="656844"/>
              <a:ext cx="1109513" cy="300582"/>
            </a:xfrm>
            <a:prstGeom prst="rect">
              <a:avLst/>
            </a:prstGeom>
            <a:ln>
              <a:noFill/>
            </a:ln>
          </p:spPr>
          <p:txBody>
            <a:bodyPr lIns="0" tIns="0" rIns="0" bIns="0" rtlCol="0">
              <a:noAutofit/>
            </a:bodyPr>
            <a:lstStyle/>
            <a:p>
              <a:pPr>
                <a:lnSpc>
                  <a:spcPct val="115000"/>
                </a:lnSpc>
                <a:spcAft>
                  <a:spcPts val="0"/>
                </a:spcAft>
              </a:pPr>
              <a:r>
                <a:rPr lang="en-GB" sz="1600" b="1">
                  <a:solidFill>
                    <a:srgbClr val="FFFFFF"/>
                  </a:solidFill>
                  <a:effectLst/>
                  <a:latin typeface="Arial" panose="020B0604020202020204" pitchFamily="34" charset="0"/>
                  <a:ea typeface="Arial" panose="020B0604020202020204" pitchFamily="34" charset="0"/>
                  <a:cs typeface="Calibri" panose="020F0502020204030204" pitchFamily="34" charset="0"/>
                </a:rPr>
                <a:t> Scheme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5" name="Rectangle 44"/>
            <p:cNvSpPr/>
            <p:nvPr/>
          </p:nvSpPr>
          <p:spPr>
            <a:xfrm>
              <a:off x="4454678" y="656844"/>
              <a:ext cx="2427302" cy="300582"/>
            </a:xfrm>
            <a:prstGeom prst="rect">
              <a:avLst/>
            </a:prstGeom>
            <a:ln>
              <a:noFill/>
            </a:ln>
          </p:spPr>
          <p:txBody>
            <a:bodyPr lIns="0" tIns="0" rIns="0" bIns="0" rtlCol="0">
              <a:noAutofit/>
            </a:bodyPr>
            <a:lstStyle/>
            <a:p>
              <a:pPr>
                <a:lnSpc>
                  <a:spcPct val="115000"/>
                </a:lnSpc>
                <a:spcAft>
                  <a:spcPts val="0"/>
                </a:spcAft>
              </a:pPr>
              <a:r>
                <a:rPr lang="en-GB" sz="1600" b="1">
                  <a:solidFill>
                    <a:srgbClr val="FFFFFF"/>
                  </a:solidFill>
                  <a:effectLst/>
                  <a:latin typeface="Arial" panose="020B0604020202020204" pitchFamily="34" charset="0"/>
                  <a:ea typeface="Arial" panose="020B0604020202020204" pitchFamily="34" charset="0"/>
                  <a:cs typeface="Calibri" panose="020F0502020204030204" pitchFamily="34" charset="0"/>
                </a:rPr>
                <a:t>Special Firefighter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p:cNvSpPr/>
            <p:nvPr/>
          </p:nvSpPr>
          <p:spPr>
            <a:xfrm>
              <a:off x="4454678" y="937260"/>
              <a:ext cx="1197787" cy="300582"/>
            </a:xfrm>
            <a:prstGeom prst="rect">
              <a:avLst/>
            </a:prstGeom>
            <a:ln>
              <a:noFill/>
            </a:ln>
          </p:spPr>
          <p:txBody>
            <a:bodyPr lIns="0" tIns="0" rIns="0" bIns="0" rtlCol="0">
              <a:noAutofit/>
            </a:bodyPr>
            <a:lstStyle/>
            <a:p>
              <a:pPr>
                <a:lnSpc>
                  <a:spcPct val="115000"/>
                </a:lnSpc>
                <a:spcAft>
                  <a:spcPts val="0"/>
                </a:spcAft>
              </a:pPr>
              <a:r>
                <a:rPr lang="en-GB" sz="1600" b="1">
                  <a:solidFill>
                    <a:srgbClr val="FFFFFF"/>
                  </a:solidFill>
                  <a:effectLst/>
                  <a:latin typeface="Arial" panose="020B0604020202020204" pitchFamily="34" charset="0"/>
                  <a:ea typeface="Arial" panose="020B0604020202020204" pitchFamily="34" charset="0"/>
                  <a:cs typeface="Calibri" panose="020F0502020204030204" pitchFamily="34" charset="0"/>
                </a:rPr>
                <a:t>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p:cNvSpPr/>
            <p:nvPr/>
          </p:nvSpPr>
          <p:spPr>
            <a:xfrm>
              <a:off x="6561100" y="656844"/>
              <a:ext cx="599626" cy="300582"/>
            </a:xfrm>
            <a:prstGeom prst="rect">
              <a:avLst/>
            </a:prstGeom>
            <a:ln>
              <a:noFill/>
            </a:ln>
          </p:spPr>
          <p:txBody>
            <a:bodyPr lIns="0" tIns="0" rIns="0" bIns="0" rtlCol="0">
              <a:noAutofit/>
            </a:bodyPr>
            <a:lstStyle/>
            <a:p>
              <a:pPr>
                <a:lnSpc>
                  <a:spcPct val="115000"/>
                </a:lnSpc>
                <a:spcAft>
                  <a:spcPts val="0"/>
                </a:spcAft>
              </a:pPr>
              <a:r>
                <a:rPr lang="en-GB" sz="1600" b="1">
                  <a:solidFill>
                    <a:srgbClr val="FFFFFF"/>
                  </a:solidFill>
                  <a:effectLst/>
                  <a:latin typeface="Arial" panose="020B0604020202020204" pitchFamily="34" charset="0"/>
                  <a:ea typeface="Arial" panose="020B0604020202020204" pitchFamily="34" charset="0"/>
                  <a:cs typeface="Calibri" panose="020F0502020204030204" pitchFamily="34" charset="0"/>
                </a:rPr>
                <a:t>2015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p:cNvSpPr/>
            <p:nvPr/>
          </p:nvSpPr>
          <p:spPr>
            <a:xfrm>
              <a:off x="7011947" y="656844"/>
              <a:ext cx="1109513" cy="300582"/>
            </a:xfrm>
            <a:prstGeom prst="rect">
              <a:avLst/>
            </a:prstGeom>
            <a:ln>
              <a:noFill/>
            </a:ln>
          </p:spPr>
          <p:txBody>
            <a:bodyPr lIns="0" tIns="0" rIns="0" bIns="0" rtlCol="0">
              <a:noAutofit/>
            </a:bodyPr>
            <a:lstStyle/>
            <a:p>
              <a:pPr>
                <a:lnSpc>
                  <a:spcPct val="115000"/>
                </a:lnSpc>
                <a:spcAft>
                  <a:spcPts val="0"/>
                </a:spcAft>
              </a:pPr>
              <a:r>
                <a:rPr lang="en-GB" sz="1600" b="1">
                  <a:solidFill>
                    <a:srgbClr val="FFFFFF"/>
                  </a:solidFill>
                  <a:effectLst/>
                  <a:latin typeface="Arial" panose="020B0604020202020204" pitchFamily="34" charset="0"/>
                  <a:ea typeface="Arial" panose="020B0604020202020204" pitchFamily="34" charset="0"/>
                  <a:cs typeface="Calibri" panose="020F0502020204030204" pitchFamily="34" charset="0"/>
                </a:rPr>
                <a:t> Scheme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p:cNvSpPr/>
            <p:nvPr/>
          </p:nvSpPr>
          <p:spPr>
            <a:xfrm>
              <a:off x="241402" y="1433449"/>
              <a:ext cx="2356672"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Protected standard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p:cNvSpPr/>
            <p:nvPr/>
          </p:nvSpPr>
          <p:spPr>
            <a:xfrm>
              <a:off x="241402" y="1713865"/>
              <a:ext cx="1124420"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members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1" name="Rectangle 50"/>
            <p:cNvSpPr/>
            <p:nvPr/>
          </p:nvSpPr>
          <p:spPr>
            <a:xfrm>
              <a:off x="2348129" y="1433449"/>
              <a:ext cx="2356672"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Protected standard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p:cNvSpPr/>
            <p:nvPr/>
          </p:nvSpPr>
          <p:spPr>
            <a:xfrm>
              <a:off x="2348129" y="1713865"/>
              <a:ext cx="1124150"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members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p:cNvSpPr/>
            <p:nvPr/>
          </p:nvSpPr>
          <p:spPr>
            <a:xfrm>
              <a:off x="4454678" y="1433449"/>
              <a:ext cx="2149365"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Protected special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4454678" y="1713865"/>
              <a:ext cx="1124150"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6561100" y="1433449"/>
              <a:ext cx="599944"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2015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7012264" y="1433449"/>
              <a:ext cx="1770171"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 only 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2348129" y="2210054"/>
              <a:ext cx="2281459"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Protected retained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2348129" y="2490470"/>
              <a:ext cx="1124150"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members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6561100" y="2210054"/>
              <a:ext cx="599616"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1992</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7011939" y="2210054"/>
              <a:ext cx="1456743"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 transitional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6561100" y="2490470"/>
              <a:ext cx="1124151"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p:cNvSpPr/>
            <p:nvPr/>
          </p:nvSpPr>
          <p:spPr>
            <a:xfrm>
              <a:off x="6561100" y="2770610"/>
              <a:ext cx="600489" cy="301034"/>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7012564" y="2770610"/>
              <a:ext cx="1199501" cy="301034"/>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 standard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6561100" y="3051556"/>
              <a:ext cx="2503863"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transitional 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6561100" y="3547215"/>
              <a:ext cx="600489" cy="301034"/>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6" name="Rectangle 65"/>
            <p:cNvSpPr/>
            <p:nvPr/>
          </p:nvSpPr>
          <p:spPr>
            <a:xfrm>
              <a:off x="7012564" y="3547215"/>
              <a:ext cx="1124175" cy="301034"/>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 retained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6561100" y="3828288"/>
              <a:ext cx="2503863"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transitional 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8" name="Rectangle 67"/>
            <p:cNvSpPr/>
            <p:nvPr/>
          </p:nvSpPr>
          <p:spPr>
            <a:xfrm>
              <a:off x="6561100" y="4323871"/>
              <a:ext cx="600508" cy="301034"/>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2006</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p:cNvSpPr/>
            <p:nvPr/>
          </p:nvSpPr>
          <p:spPr>
            <a:xfrm>
              <a:off x="7012609" y="4323871"/>
              <a:ext cx="1036416" cy="301034"/>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 Special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p:cNvSpPr/>
            <p:nvPr/>
          </p:nvSpPr>
          <p:spPr>
            <a:xfrm>
              <a:off x="6561100" y="4604868"/>
              <a:ext cx="2503863" cy="300582"/>
            </a:xfrm>
            <a:prstGeom prst="rect">
              <a:avLst/>
            </a:prstGeom>
            <a:ln>
              <a:noFill/>
            </a:ln>
          </p:spPr>
          <p:txBody>
            <a:bodyPr lIns="0" tIns="0" rIns="0" bIns="0" rtlCol="0">
              <a:noAutofit/>
            </a:bodyPr>
            <a:lstStyle/>
            <a:p>
              <a:pPr>
                <a:lnSpc>
                  <a:spcPct val="115000"/>
                </a:lnSpc>
                <a:spcAft>
                  <a:spcPts val="0"/>
                </a:spcAft>
              </a:pPr>
              <a:r>
                <a:rPr lang="en-GB" sz="1600">
                  <a:solidFill>
                    <a:srgbClr val="000000"/>
                  </a:solidFill>
                  <a:effectLst/>
                  <a:latin typeface="Arial" panose="020B0604020202020204" pitchFamily="34" charset="0"/>
                  <a:ea typeface="Arial" panose="020B0604020202020204" pitchFamily="34" charset="0"/>
                  <a:cs typeface="Calibri" panose="020F0502020204030204" pitchFamily="34" charset="0"/>
                </a:rPr>
                <a:t>transitional members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1765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Injury Gratuity</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99824293"/>
              </p:ext>
            </p:extLst>
          </p:nvPr>
        </p:nvGraphicFramePr>
        <p:xfrm>
          <a:off x="983432" y="2587847"/>
          <a:ext cx="9608368" cy="2929384"/>
        </p:xfrm>
        <a:graphic>
          <a:graphicData uri="http://schemas.openxmlformats.org/drawingml/2006/table">
            <a:tbl>
              <a:tblPr firstRow="1" firstCol="1" bandRow="1">
                <a:tableStyleId>{5C22544A-7EE6-4342-B048-85BDC9FD1C3A}</a:tableStyleId>
              </a:tblPr>
              <a:tblGrid>
                <a:gridCol w="4737685">
                  <a:extLst>
                    <a:ext uri="{9D8B030D-6E8A-4147-A177-3AD203B41FA5}">
                      <a16:colId xmlns:a16="http://schemas.microsoft.com/office/drawing/2014/main" val="20000"/>
                    </a:ext>
                  </a:extLst>
                </a:gridCol>
                <a:gridCol w="4870683">
                  <a:extLst>
                    <a:ext uri="{9D8B030D-6E8A-4147-A177-3AD203B41FA5}">
                      <a16:colId xmlns:a16="http://schemas.microsoft.com/office/drawing/2014/main" val="20001"/>
                    </a:ext>
                  </a:extLst>
                </a:gridCol>
              </a:tblGrid>
              <a:tr h="460032">
                <a:tc>
                  <a:txBody>
                    <a:bodyPr/>
                    <a:lstStyle/>
                    <a:p>
                      <a:pPr algn="ctr">
                        <a:lnSpc>
                          <a:spcPct val="115000"/>
                        </a:lnSpc>
                        <a:spcAft>
                          <a:spcPts val="0"/>
                        </a:spcAft>
                      </a:pPr>
                      <a:r>
                        <a:rPr lang="en-GB" sz="1800" dirty="0">
                          <a:effectLst/>
                        </a:rPr>
                        <a:t>Degree of Disablement</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tc>
                <a:tc>
                  <a:txBody>
                    <a:bodyPr/>
                    <a:lstStyle/>
                    <a:p>
                      <a:pPr algn="ctr">
                        <a:lnSpc>
                          <a:spcPct val="115000"/>
                        </a:lnSpc>
                        <a:spcAft>
                          <a:spcPts val="0"/>
                        </a:spcAft>
                      </a:pPr>
                      <a:r>
                        <a:rPr lang="en-GB" sz="1800" dirty="0">
                          <a:effectLst/>
                        </a:rPr>
                        <a:t>Gratuity</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tc>
                <a:extLst>
                  <a:ext uri="{0D108BD9-81ED-4DB2-BD59-A6C34878D82A}">
                    <a16:rowId xmlns:a16="http://schemas.microsoft.com/office/drawing/2014/main" val="10000"/>
                  </a:ext>
                </a:extLst>
              </a:tr>
              <a:tr h="450697">
                <a:tc>
                  <a:txBody>
                    <a:bodyPr/>
                    <a:lstStyle/>
                    <a:p>
                      <a:pPr>
                        <a:lnSpc>
                          <a:spcPct val="115000"/>
                        </a:lnSpc>
                        <a:spcAft>
                          <a:spcPts val="0"/>
                        </a:spcAft>
                      </a:pPr>
                      <a:r>
                        <a:rPr lang="en-GB" sz="1500">
                          <a:effectLst/>
                        </a:rPr>
                        <a:t>Slight Disablement (25% or less)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tc>
                <a:tc>
                  <a:txBody>
                    <a:bodyPr/>
                    <a:lstStyle/>
                    <a:p>
                      <a:pPr marL="635">
                        <a:lnSpc>
                          <a:spcPct val="115000"/>
                        </a:lnSpc>
                        <a:spcAft>
                          <a:spcPts val="0"/>
                        </a:spcAft>
                      </a:pPr>
                      <a:r>
                        <a:rPr lang="en-GB" sz="1500" dirty="0">
                          <a:effectLst/>
                        </a:rPr>
                        <a:t>12.5 % of average pensionable pay</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tc>
                <a:extLst>
                  <a:ext uri="{0D108BD9-81ED-4DB2-BD59-A6C34878D82A}">
                    <a16:rowId xmlns:a16="http://schemas.microsoft.com/office/drawing/2014/main" val="10001"/>
                  </a:ext>
                </a:extLst>
              </a:tr>
              <a:tr h="705946">
                <a:tc>
                  <a:txBody>
                    <a:bodyPr/>
                    <a:lstStyle/>
                    <a:p>
                      <a:pPr>
                        <a:lnSpc>
                          <a:spcPct val="115000"/>
                        </a:lnSpc>
                        <a:spcAft>
                          <a:spcPts val="0"/>
                        </a:spcAft>
                      </a:pPr>
                      <a:r>
                        <a:rPr lang="en-GB" sz="1500">
                          <a:effectLst/>
                        </a:rPr>
                        <a:t>Minor Disablement (more than 25% but not more than 50%)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nchor="b"/>
                </a:tc>
                <a:tc>
                  <a:txBody>
                    <a:bodyPr/>
                    <a:lstStyle/>
                    <a:p>
                      <a:pPr marL="635">
                        <a:lnSpc>
                          <a:spcPct val="115000"/>
                        </a:lnSpc>
                        <a:spcAft>
                          <a:spcPts val="0"/>
                        </a:spcAft>
                      </a:pPr>
                      <a:r>
                        <a:rPr lang="en-GB" sz="1500">
                          <a:effectLst/>
                        </a:rPr>
                        <a:t>25 % of average pensionable pay</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tc>
                <a:extLst>
                  <a:ext uri="{0D108BD9-81ED-4DB2-BD59-A6C34878D82A}">
                    <a16:rowId xmlns:a16="http://schemas.microsoft.com/office/drawing/2014/main" val="10002"/>
                  </a:ext>
                </a:extLst>
              </a:tr>
              <a:tr h="701570">
                <a:tc>
                  <a:txBody>
                    <a:bodyPr/>
                    <a:lstStyle/>
                    <a:p>
                      <a:pPr>
                        <a:lnSpc>
                          <a:spcPct val="115000"/>
                        </a:lnSpc>
                        <a:spcAft>
                          <a:spcPts val="0"/>
                        </a:spcAft>
                      </a:pPr>
                      <a:r>
                        <a:rPr lang="en-GB" sz="1500">
                          <a:effectLst/>
                        </a:rPr>
                        <a:t>Major disablement (more than 50% but not more than 75%)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tc>
                <a:tc>
                  <a:txBody>
                    <a:bodyPr/>
                    <a:lstStyle/>
                    <a:p>
                      <a:pPr marL="635">
                        <a:lnSpc>
                          <a:spcPct val="115000"/>
                        </a:lnSpc>
                        <a:spcAft>
                          <a:spcPts val="0"/>
                        </a:spcAft>
                      </a:pPr>
                      <a:r>
                        <a:rPr lang="en-GB" sz="1500">
                          <a:effectLst/>
                        </a:rPr>
                        <a:t>37.5 % of average pensionable pay</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tc>
                <a:extLst>
                  <a:ext uri="{0D108BD9-81ED-4DB2-BD59-A6C34878D82A}">
                    <a16:rowId xmlns:a16="http://schemas.microsoft.com/office/drawing/2014/main" val="10003"/>
                  </a:ext>
                </a:extLst>
              </a:tr>
              <a:tr h="611139">
                <a:tc>
                  <a:txBody>
                    <a:bodyPr/>
                    <a:lstStyle/>
                    <a:p>
                      <a:pPr>
                        <a:lnSpc>
                          <a:spcPct val="115000"/>
                        </a:lnSpc>
                        <a:spcAft>
                          <a:spcPts val="0"/>
                        </a:spcAft>
                      </a:pPr>
                      <a:r>
                        <a:rPr lang="en-GB" sz="1500" dirty="0">
                          <a:effectLst/>
                        </a:rPr>
                        <a:t>Severe disablement (more than 75%)</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tc>
                <a:tc>
                  <a:txBody>
                    <a:bodyPr/>
                    <a:lstStyle/>
                    <a:p>
                      <a:pPr marL="635">
                        <a:lnSpc>
                          <a:spcPct val="115000"/>
                        </a:lnSpc>
                        <a:spcAft>
                          <a:spcPts val="0"/>
                        </a:spcAft>
                      </a:pPr>
                      <a:r>
                        <a:rPr lang="en-GB" sz="1500" dirty="0">
                          <a:effectLst/>
                        </a:rPr>
                        <a:t>50 % of average pensionable pay</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2545" marB="42545"/>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983432" y="1574691"/>
            <a:ext cx="95188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The injury gratuity is a lump sum based on a percentage of “average pensionable pay”.  The percentage is decided according to the degree of disablement as follows:</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85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Injury Pension</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pSp>
        <p:nvGrpSpPr>
          <p:cNvPr id="5" name="Group 4"/>
          <p:cNvGrpSpPr/>
          <p:nvPr/>
        </p:nvGrpSpPr>
        <p:grpSpPr>
          <a:xfrm>
            <a:off x="1549484" y="2924944"/>
            <a:ext cx="9093031" cy="2545081"/>
            <a:chOff x="0" y="0"/>
            <a:chExt cx="9093031" cy="2545156"/>
          </a:xfrm>
        </p:grpSpPr>
        <p:sp>
          <p:nvSpPr>
            <p:cNvPr id="6" name="Shape 12021"/>
            <p:cNvSpPr/>
            <p:nvPr/>
          </p:nvSpPr>
          <p:spPr>
            <a:xfrm>
              <a:off x="6350" y="6350"/>
              <a:ext cx="4433824" cy="617220"/>
            </a:xfrm>
            <a:custGeom>
              <a:avLst/>
              <a:gdLst/>
              <a:ahLst/>
              <a:cxnLst/>
              <a:rect l="0" t="0" r="0" b="0"/>
              <a:pathLst>
                <a:path w="4433824" h="617220">
                  <a:moveTo>
                    <a:pt x="0" y="0"/>
                  </a:moveTo>
                  <a:lnTo>
                    <a:pt x="4433824" y="0"/>
                  </a:lnTo>
                  <a:lnTo>
                    <a:pt x="4433824" y="617220"/>
                  </a:lnTo>
                  <a:lnTo>
                    <a:pt x="0" y="61722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8" name="Shape 12022"/>
            <p:cNvSpPr/>
            <p:nvPr/>
          </p:nvSpPr>
          <p:spPr>
            <a:xfrm>
              <a:off x="4440174" y="6350"/>
              <a:ext cx="1139431" cy="617220"/>
            </a:xfrm>
            <a:custGeom>
              <a:avLst/>
              <a:gdLst/>
              <a:ahLst/>
              <a:cxnLst/>
              <a:rect l="0" t="0" r="0" b="0"/>
              <a:pathLst>
                <a:path w="1139431" h="617220">
                  <a:moveTo>
                    <a:pt x="0" y="0"/>
                  </a:moveTo>
                  <a:lnTo>
                    <a:pt x="1139431" y="0"/>
                  </a:lnTo>
                  <a:lnTo>
                    <a:pt x="1139431" y="617220"/>
                  </a:lnTo>
                  <a:lnTo>
                    <a:pt x="0" y="61722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9" name="Shape 12023"/>
            <p:cNvSpPr/>
            <p:nvPr/>
          </p:nvSpPr>
          <p:spPr>
            <a:xfrm>
              <a:off x="5579618" y="6350"/>
              <a:ext cx="1139432" cy="617220"/>
            </a:xfrm>
            <a:custGeom>
              <a:avLst/>
              <a:gdLst/>
              <a:ahLst/>
              <a:cxnLst/>
              <a:rect l="0" t="0" r="0" b="0"/>
              <a:pathLst>
                <a:path w="1139432" h="617220">
                  <a:moveTo>
                    <a:pt x="0" y="0"/>
                  </a:moveTo>
                  <a:lnTo>
                    <a:pt x="1139432" y="0"/>
                  </a:lnTo>
                  <a:lnTo>
                    <a:pt x="1139432" y="617220"/>
                  </a:lnTo>
                  <a:lnTo>
                    <a:pt x="0" y="61722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10" name="Shape 12024"/>
            <p:cNvSpPr/>
            <p:nvPr/>
          </p:nvSpPr>
          <p:spPr>
            <a:xfrm>
              <a:off x="6719062" y="6350"/>
              <a:ext cx="1139431" cy="617220"/>
            </a:xfrm>
            <a:custGeom>
              <a:avLst/>
              <a:gdLst/>
              <a:ahLst/>
              <a:cxnLst/>
              <a:rect l="0" t="0" r="0" b="0"/>
              <a:pathLst>
                <a:path w="1139431" h="617220">
                  <a:moveTo>
                    <a:pt x="0" y="0"/>
                  </a:moveTo>
                  <a:lnTo>
                    <a:pt x="1139431" y="0"/>
                  </a:lnTo>
                  <a:lnTo>
                    <a:pt x="1139431" y="617220"/>
                  </a:lnTo>
                  <a:lnTo>
                    <a:pt x="0" y="61722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11" name="Shape 12025"/>
            <p:cNvSpPr/>
            <p:nvPr/>
          </p:nvSpPr>
          <p:spPr>
            <a:xfrm>
              <a:off x="7858507" y="6350"/>
              <a:ext cx="1139431" cy="617220"/>
            </a:xfrm>
            <a:custGeom>
              <a:avLst/>
              <a:gdLst/>
              <a:ahLst/>
              <a:cxnLst/>
              <a:rect l="0" t="0" r="0" b="0"/>
              <a:pathLst>
                <a:path w="1139431" h="617220">
                  <a:moveTo>
                    <a:pt x="0" y="0"/>
                  </a:moveTo>
                  <a:lnTo>
                    <a:pt x="1139431" y="0"/>
                  </a:lnTo>
                  <a:lnTo>
                    <a:pt x="1139431" y="617220"/>
                  </a:lnTo>
                  <a:lnTo>
                    <a:pt x="0" y="617220"/>
                  </a:lnTo>
                  <a:lnTo>
                    <a:pt x="0" y="0"/>
                  </a:lnTo>
                </a:path>
              </a:pathLst>
            </a:custGeom>
            <a:ln w="0" cap="flat">
              <a:round/>
            </a:ln>
          </p:spPr>
          <p:style>
            <a:lnRef idx="0">
              <a:srgbClr val="000000"/>
            </a:lnRef>
            <a:fillRef idx="1">
              <a:srgbClr val="9900CC"/>
            </a:fillRef>
            <a:effectRef idx="0">
              <a:scrgbClr r="0" g="0" b="0"/>
            </a:effectRef>
            <a:fontRef idx="none"/>
          </p:style>
          <p:txBody>
            <a:bodyPr/>
            <a:lstStyle/>
            <a:p>
              <a:endParaRPr lang="en-GB"/>
            </a:p>
          </p:txBody>
        </p:sp>
        <p:sp>
          <p:nvSpPr>
            <p:cNvPr id="12" name="Shape 12026"/>
            <p:cNvSpPr/>
            <p:nvPr/>
          </p:nvSpPr>
          <p:spPr>
            <a:xfrm>
              <a:off x="6350" y="623519"/>
              <a:ext cx="4433824" cy="475538"/>
            </a:xfrm>
            <a:custGeom>
              <a:avLst/>
              <a:gdLst/>
              <a:ahLst/>
              <a:cxnLst/>
              <a:rect l="0" t="0" r="0" b="0"/>
              <a:pathLst>
                <a:path w="4433824" h="475538">
                  <a:moveTo>
                    <a:pt x="0" y="0"/>
                  </a:moveTo>
                  <a:lnTo>
                    <a:pt x="4433824" y="0"/>
                  </a:lnTo>
                  <a:lnTo>
                    <a:pt x="4433824" y="475538"/>
                  </a:lnTo>
                  <a:lnTo>
                    <a:pt x="0" y="475538"/>
                  </a:lnTo>
                  <a:lnTo>
                    <a:pt x="0" y="0"/>
                  </a:lnTo>
                </a:path>
              </a:pathLst>
            </a:custGeom>
            <a:ln w="0" cap="flat">
              <a:round/>
            </a:ln>
          </p:spPr>
          <p:style>
            <a:lnRef idx="0">
              <a:srgbClr val="000000"/>
            </a:lnRef>
            <a:fillRef idx="1">
              <a:srgbClr val="FFFFFF"/>
            </a:fillRef>
            <a:effectRef idx="0">
              <a:scrgbClr r="0" g="0" b="0"/>
            </a:effectRef>
            <a:fontRef idx="none"/>
          </p:style>
          <p:txBody>
            <a:bodyPr/>
            <a:lstStyle/>
            <a:p>
              <a:endParaRPr lang="en-GB"/>
            </a:p>
          </p:txBody>
        </p:sp>
        <p:sp>
          <p:nvSpPr>
            <p:cNvPr id="13" name="Shape 12027"/>
            <p:cNvSpPr/>
            <p:nvPr/>
          </p:nvSpPr>
          <p:spPr>
            <a:xfrm>
              <a:off x="4440174" y="623519"/>
              <a:ext cx="1139431" cy="475538"/>
            </a:xfrm>
            <a:custGeom>
              <a:avLst/>
              <a:gdLst/>
              <a:ahLst/>
              <a:cxnLst/>
              <a:rect l="0" t="0" r="0" b="0"/>
              <a:pathLst>
                <a:path w="1139431" h="475538">
                  <a:moveTo>
                    <a:pt x="0" y="0"/>
                  </a:moveTo>
                  <a:lnTo>
                    <a:pt x="1139431" y="0"/>
                  </a:lnTo>
                  <a:lnTo>
                    <a:pt x="1139431" y="475538"/>
                  </a:lnTo>
                  <a:lnTo>
                    <a:pt x="0" y="475538"/>
                  </a:lnTo>
                  <a:lnTo>
                    <a:pt x="0" y="0"/>
                  </a:lnTo>
                </a:path>
              </a:pathLst>
            </a:custGeom>
            <a:ln w="0" cap="flat">
              <a:round/>
            </a:ln>
          </p:spPr>
          <p:style>
            <a:lnRef idx="0">
              <a:srgbClr val="000000"/>
            </a:lnRef>
            <a:fillRef idx="1">
              <a:srgbClr val="FFFFFF"/>
            </a:fillRef>
            <a:effectRef idx="0">
              <a:scrgbClr r="0" g="0" b="0"/>
            </a:effectRef>
            <a:fontRef idx="none"/>
          </p:style>
          <p:txBody>
            <a:bodyPr/>
            <a:lstStyle/>
            <a:p>
              <a:endParaRPr lang="en-GB"/>
            </a:p>
          </p:txBody>
        </p:sp>
        <p:sp>
          <p:nvSpPr>
            <p:cNvPr id="14" name="Shape 12028"/>
            <p:cNvSpPr/>
            <p:nvPr/>
          </p:nvSpPr>
          <p:spPr>
            <a:xfrm>
              <a:off x="5579618" y="623519"/>
              <a:ext cx="1139432" cy="475538"/>
            </a:xfrm>
            <a:custGeom>
              <a:avLst/>
              <a:gdLst/>
              <a:ahLst/>
              <a:cxnLst/>
              <a:rect l="0" t="0" r="0" b="0"/>
              <a:pathLst>
                <a:path w="1139432" h="475538">
                  <a:moveTo>
                    <a:pt x="0" y="0"/>
                  </a:moveTo>
                  <a:lnTo>
                    <a:pt x="1139432" y="0"/>
                  </a:lnTo>
                  <a:lnTo>
                    <a:pt x="1139432" y="475538"/>
                  </a:lnTo>
                  <a:lnTo>
                    <a:pt x="0" y="475538"/>
                  </a:lnTo>
                  <a:lnTo>
                    <a:pt x="0" y="0"/>
                  </a:lnTo>
                </a:path>
              </a:pathLst>
            </a:custGeom>
            <a:ln w="0" cap="flat">
              <a:round/>
            </a:ln>
          </p:spPr>
          <p:style>
            <a:lnRef idx="0">
              <a:srgbClr val="000000"/>
            </a:lnRef>
            <a:fillRef idx="1">
              <a:srgbClr val="FFFFFF"/>
            </a:fillRef>
            <a:effectRef idx="0">
              <a:scrgbClr r="0" g="0" b="0"/>
            </a:effectRef>
            <a:fontRef idx="none"/>
          </p:style>
          <p:txBody>
            <a:bodyPr/>
            <a:lstStyle/>
            <a:p>
              <a:endParaRPr lang="en-GB"/>
            </a:p>
          </p:txBody>
        </p:sp>
        <p:sp>
          <p:nvSpPr>
            <p:cNvPr id="15" name="Shape 12029"/>
            <p:cNvSpPr/>
            <p:nvPr/>
          </p:nvSpPr>
          <p:spPr>
            <a:xfrm>
              <a:off x="6719062" y="623519"/>
              <a:ext cx="1139431" cy="475538"/>
            </a:xfrm>
            <a:custGeom>
              <a:avLst/>
              <a:gdLst/>
              <a:ahLst/>
              <a:cxnLst/>
              <a:rect l="0" t="0" r="0" b="0"/>
              <a:pathLst>
                <a:path w="1139431" h="475538">
                  <a:moveTo>
                    <a:pt x="0" y="0"/>
                  </a:moveTo>
                  <a:lnTo>
                    <a:pt x="1139431" y="0"/>
                  </a:lnTo>
                  <a:lnTo>
                    <a:pt x="1139431" y="475538"/>
                  </a:lnTo>
                  <a:lnTo>
                    <a:pt x="0" y="475538"/>
                  </a:lnTo>
                  <a:lnTo>
                    <a:pt x="0" y="0"/>
                  </a:lnTo>
                </a:path>
              </a:pathLst>
            </a:custGeom>
            <a:ln w="0" cap="flat">
              <a:round/>
            </a:ln>
          </p:spPr>
          <p:style>
            <a:lnRef idx="0">
              <a:srgbClr val="000000"/>
            </a:lnRef>
            <a:fillRef idx="1">
              <a:srgbClr val="FFFFFF"/>
            </a:fillRef>
            <a:effectRef idx="0">
              <a:scrgbClr r="0" g="0" b="0"/>
            </a:effectRef>
            <a:fontRef idx="none"/>
          </p:style>
          <p:txBody>
            <a:bodyPr/>
            <a:lstStyle/>
            <a:p>
              <a:endParaRPr lang="en-GB"/>
            </a:p>
          </p:txBody>
        </p:sp>
        <p:sp>
          <p:nvSpPr>
            <p:cNvPr id="16" name="Shape 12030"/>
            <p:cNvSpPr/>
            <p:nvPr/>
          </p:nvSpPr>
          <p:spPr>
            <a:xfrm>
              <a:off x="7858507" y="623519"/>
              <a:ext cx="1139431" cy="475538"/>
            </a:xfrm>
            <a:custGeom>
              <a:avLst/>
              <a:gdLst/>
              <a:ahLst/>
              <a:cxnLst/>
              <a:rect l="0" t="0" r="0" b="0"/>
              <a:pathLst>
                <a:path w="1139431" h="475538">
                  <a:moveTo>
                    <a:pt x="0" y="0"/>
                  </a:moveTo>
                  <a:lnTo>
                    <a:pt x="1139431" y="0"/>
                  </a:lnTo>
                  <a:lnTo>
                    <a:pt x="1139431" y="475538"/>
                  </a:lnTo>
                  <a:lnTo>
                    <a:pt x="0" y="475538"/>
                  </a:lnTo>
                  <a:lnTo>
                    <a:pt x="0" y="0"/>
                  </a:lnTo>
                </a:path>
              </a:pathLst>
            </a:custGeom>
            <a:ln w="0" cap="flat">
              <a:round/>
            </a:ln>
          </p:spPr>
          <p:style>
            <a:lnRef idx="0">
              <a:srgbClr val="000000"/>
            </a:lnRef>
            <a:fillRef idx="1">
              <a:srgbClr val="FFFFFF"/>
            </a:fillRef>
            <a:effectRef idx="0">
              <a:scrgbClr r="0" g="0" b="0"/>
            </a:effectRef>
            <a:fontRef idx="none"/>
          </p:style>
          <p:txBody>
            <a:bodyPr/>
            <a:lstStyle/>
            <a:p>
              <a:endParaRPr lang="en-GB"/>
            </a:p>
          </p:txBody>
        </p:sp>
        <p:sp>
          <p:nvSpPr>
            <p:cNvPr id="17" name="Shape 1180"/>
            <p:cNvSpPr/>
            <p:nvPr/>
          </p:nvSpPr>
          <p:spPr>
            <a:xfrm>
              <a:off x="4440174" y="0"/>
              <a:ext cx="0" cy="2545156"/>
            </a:xfrm>
            <a:custGeom>
              <a:avLst/>
              <a:gdLst/>
              <a:ahLst/>
              <a:cxnLst/>
              <a:rect l="0" t="0" r="0" b="0"/>
              <a:pathLst>
                <a:path h="2545156">
                  <a:moveTo>
                    <a:pt x="0" y="0"/>
                  </a:moveTo>
                  <a:lnTo>
                    <a:pt x="0" y="254515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8" name="Shape 1181"/>
            <p:cNvSpPr/>
            <p:nvPr/>
          </p:nvSpPr>
          <p:spPr>
            <a:xfrm>
              <a:off x="5579618" y="0"/>
              <a:ext cx="0" cy="2545156"/>
            </a:xfrm>
            <a:custGeom>
              <a:avLst/>
              <a:gdLst/>
              <a:ahLst/>
              <a:cxnLst/>
              <a:rect l="0" t="0" r="0" b="0"/>
              <a:pathLst>
                <a:path h="2545156">
                  <a:moveTo>
                    <a:pt x="0" y="0"/>
                  </a:moveTo>
                  <a:lnTo>
                    <a:pt x="0" y="254515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9" name="Shape 1182"/>
            <p:cNvSpPr/>
            <p:nvPr/>
          </p:nvSpPr>
          <p:spPr>
            <a:xfrm>
              <a:off x="6719062" y="0"/>
              <a:ext cx="0" cy="2545156"/>
            </a:xfrm>
            <a:custGeom>
              <a:avLst/>
              <a:gdLst/>
              <a:ahLst/>
              <a:cxnLst/>
              <a:rect l="0" t="0" r="0" b="0"/>
              <a:pathLst>
                <a:path h="2545156">
                  <a:moveTo>
                    <a:pt x="0" y="0"/>
                  </a:moveTo>
                  <a:lnTo>
                    <a:pt x="0" y="254515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20" name="Shape 1183"/>
            <p:cNvSpPr/>
            <p:nvPr/>
          </p:nvSpPr>
          <p:spPr>
            <a:xfrm>
              <a:off x="7858507" y="0"/>
              <a:ext cx="0" cy="2545156"/>
            </a:xfrm>
            <a:custGeom>
              <a:avLst/>
              <a:gdLst/>
              <a:ahLst/>
              <a:cxnLst/>
              <a:rect l="0" t="0" r="0" b="0"/>
              <a:pathLst>
                <a:path h="2545156">
                  <a:moveTo>
                    <a:pt x="0" y="0"/>
                  </a:moveTo>
                  <a:lnTo>
                    <a:pt x="0" y="254515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21" name="Shape 1184"/>
            <p:cNvSpPr/>
            <p:nvPr/>
          </p:nvSpPr>
          <p:spPr>
            <a:xfrm>
              <a:off x="0" y="623570"/>
              <a:ext cx="9004300" cy="0"/>
            </a:xfrm>
            <a:custGeom>
              <a:avLst/>
              <a:gdLst/>
              <a:ahLst/>
              <a:cxnLst/>
              <a:rect l="0" t="0" r="0" b="0"/>
              <a:pathLst>
                <a:path w="9004300">
                  <a:moveTo>
                    <a:pt x="0" y="0"/>
                  </a:moveTo>
                  <a:lnTo>
                    <a:pt x="9004300" y="0"/>
                  </a:lnTo>
                </a:path>
              </a:pathLst>
            </a:custGeom>
            <a:ln w="381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22" name="Shape 1188"/>
            <p:cNvSpPr/>
            <p:nvPr/>
          </p:nvSpPr>
          <p:spPr>
            <a:xfrm>
              <a:off x="6350" y="0"/>
              <a:ext cx="0" cy="2545156"/>
            </a:xfrm>
            <a:custGeom>
              <a:avLst/>
              <a:gdLst/>
              <a:ahLst/>
              <a:cxnLst/>
              <a:rect l="0" t="0" r="0" b="0"/>
              <a:pathLst>
                <a:path h="2545156">
                  <a:moveTo>
                    <a:pt x="0" y="0"/>
                  </a:moveTo>
                  <a:lnTo>
                    <a:pt x="0" y="2545156"/>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23" name="Shape 1190"/>
            <p:cNvSpPr/>
            <p:nvPr/>
          </p:nvSpPr>
          <p:spPr>
            <a:xfrm>
              <a:off x="0" y="6350"/>
              <a:ext cx="9004300" cy="0"/>
            </a:xfrm>
            <a:custGeom>
              <a:avLst/>
              <a:gdLst/>
              <a:ahLst/>
              <a:cxnLst/>
              <a:rect l="0" t="0" r="0" b="0"/>
              <a:pathLst>
                <a:path w="9004300">
                  <a:moveTo>
                    <a:pt x="0" y="0"/>
                  </a:moveTo>
                  <a:lnTo>
                    <a:pt x="9004300" y="0"/>
                  </a:lnTo>
                </a:path>
              </a:pathLst>
            </a:custGeom>
            <a:ln w="12700"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24" name="Rectangle 23"/>
            <p:cNvSpPr/>
            <p:nvPr/>
          </p:nvSpPr>
          <p:spPr>
            <a:xfrm>
              <a:off x="985444" y="57150"/>
              <a:ext cx="3291214" cy="339003"/>
            </a:xfrm>
            <a:prstGeom prst="rect">
              <a:avLst/>
            </a:prstGeom>
            <a:ln>
              <a:noFill/>
            </a:ln>
          </p:spPr>
          <p:txBody>
            <a:bodyPr lIns="0" tIns="0" rIns="0" bIns="0" rtlCol="0">
              <a:noAutofit/>
            </a:bodyPr>
            <a:lstStyle/>
            <a:p>
              <a:pPr>
                <a:lnSpc>
                  <a:spcPct val="115000"/>
                </a:lnSpc>
                <a:spcAft>
                  <a:spcPts val="0"/>
                </a:spcAft>
              </a:pPr>
              <a:r>
                <a:rPr lang="en-GB" sz="1800" b="1">
                  <a:solidFill>
                    <a:srgbClr val="FFFFFF"/>
                  </a:solidFill>
                  <a:effectLst/>
                  <a:latin typeface="Arial" panose="020B0604020202020204" pitchFamily="34" charset="0"/>
                  <a:ea typeface="Arial" panose="020B0604020202020204" pitchFamily="34" charset="0"/>
                  <a:cs typeface="Calibri" panose="020F0502020204030204" pitchFamily="34" charset="0"/>
                </a:rPr>
                <a:t>Degree of Disablement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4"/>
            <p:cNvSpPr/>
            <p:nvPr/>
          </p:nvSpPr>
          <p:spPr>
            <a:xfrm>
              <a:off x="4590669" y="51435"/>
              <a:ext cx="462948"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Less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4979289" y="51435"/>
              <a:ext cx="655709"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than 5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6"/>
            <p:cNvSpPr/>
            <p:nvPr/>
          </p:nvSpPr>
          <p:spPr>
            <a:xfrm>
              <a:off x="4811649" y="234315"/>
              <a:ext cx="525611"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years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7"/>
            <p:cNvSpPr/>
            <p:nvPr/>
          </p:nvSpPr>
          <p:spPr>
            <a:xfrm>
              <a:off x="5663184" y="51435"/>
              <a:ext cx="112728"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p:cNvSpPr/>
            <p:nvPr/>
          </p:nvSpPr>
          <p:spPr>
            <a:xfrm>
              <a:off x="5748376" y="51435"/>
              <a:ext cx="1235779"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 or more but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5713476" y="234315"/>
              <a:ext cx="1216523"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less than 15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p:cNvSpPr/>
            <p:nvPr/>
          </p:nvSpPr>
          <p:spPr>
            <a:xfrm>
              <a:off x="6036564" y="417195"/>
              <a:ext cx="299002"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yrs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Rectangle 31"/>
            <p:cNvSpPr/>
            <p:nvPr/>
          </p:nvSpPr>
          <p:spPr>
            <a:xfrm>
              <a:off x="6898894" y="51435"/>
              <a:ext cx="226033"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15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Rectangle 32"/>
            <p:cNvSpPr/>
            <p:nvPr/>
          </p:nvSpPr>
          <p:spPr>
            <a:xfrm>
              <a:off x="7069277" y="51435"/>
              <a:ext cx="257451"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 or</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p:cNvSpPr/>
            <p:nvPr/>
          </p:nvSpPr>
          <p:spPr>
            <a:xfrm>
              <a:off x="7305802" y="51435"/>
              <a:ext cx="552741"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more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6819646" y="234315"/>
              <a:ext cx="1306113"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but less than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p:cNvSpPr/>
            <p:nvPr/>
          </p:nvSpPr>
          <p:spPr>
            <a:xfrm>
              <a:off x="7071107" y="417195"/>
              <a:ext cx="226235"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25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p:cNvSpPr/>
            <p:nvPr/>
          </p:nvSpPr>
          <p:spPr>
            <a:xfrm>
              <a:off x="7241795" y="417195"/>
              <a:ext cx="56314"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p:cNvSpPr/>
            <p:nvPr/>
          </p:nvSpPr>
          <p:spPr>
            <a:xfrm>
              <a:off x="7282943" y="417195"/>
              <a:ext cx="299002"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yrs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p:cNvSpPr/>
            <p:nvPr/>
          </p:nvSpPr>
          <p:spPr>
            <a:xfrm>
              <a:off x="8027797" y="51435"/>
              <a:ext cx="226033"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25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p:cNvSpPr/>
            <p:nvPr/>
          </p:nvSpPr>
          <p:spPr>
            <a:xfrm>
              <a:off x="8198180" y="51435"/>
              <a:ext cx="894851"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 years or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Rectangle 40"/>
            <p:cNvSpPr/>
            <p:nvPr/>
          </p:nvSpPr>
          <p:spPr>
            <a:xfrm>
              <a:off x="8242682" y="234315"/>
              <a:ext cx="495612" cy="226002"/>
            </a:xfrm>
            <a:prstGeom prst="rect">
              <a:avLst/>
            </a:prstGeom>
            <a:ln>
              <a:noFill/>
            </a:ln>
          </p:spPr>
          <p:txBody>
            <a:bodyPr lIns="0" tIns="0" rIns="0" bIns="0" rtlCol="0">
              <a:noAutofit/>
            </a:bodyPr>
            <a:lstStyle/>
            <a:p>
              <a:pPr>
                <a:lnSpc>
                  <a:spcPct val="115000"/>
                </a:lnSpc>
                <a:spcAft>
                  <a:spcPts val="0"/>
                </a:spcAft>
              </a:pPr>
              <a:r>
                <a:rPr lang="en-GB" sz="1200" b="1">
                  <a:solidFill>
                    <a:srgbClr val="FFFFFF"/>
                  </a:solidFill>
                  <a:effectLst/>
                  <a:latin typeface="Arial" panose="020B0604020202020204" pitchFamily="34" charset="0"/>
                  <a:ea typeface="Arial" panose="020B0604020202020204" pitchFamily="34" charset="0"/>
                  <a:cs typeface="Calibri" panose="020F0502020204030204" pitchFamily="34" charset="0"/>
                </a:rPr>
                <a:t>more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75006" y="672275"/>
              <a:ext cx="63518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Slight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605358" y="672275"/>
              <a:ext cx="297577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Disablement (25% or less)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4819269" y="672275"/>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15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5" name="Rectangle 44"/>
            <p:cNvSpPr/>
            <p:nvPr/>
          </p:nvSpPr>
          <p:spPr>
            <a:xfrm>
              <a:off x="5032629" y="672275"/>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p:cNvSpPr/>
            <p:nvPr/>
          </p:nvSpPr>
          <p:spPr>
            <a:xfrm>
              <a:off x="5958840" y="672275"/>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30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p:cNvSpPr/>
            <p:nvPr/>
          </p:nvSpPr>
          <p:spPr>
            <a:xfrm>
              <a:off x="6172200" y="672275"/>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p:cNvSpPr/>
            <p:nvPr/>
          </p:nvSpPr>
          <p:spPr>
            <a:xfrm>
              <a:off x="7098538" y="672275"/>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45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p:cNvSpPr/>
            <p:nvPr/>
          </p:nvSpPr>
          <p:spPr>
            <a:xfrm>
              <a:off x="7311898" y="672275"/>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p:cNvSpPr/>
            <p:nvPr/>
          </p:nvSpPr>
          <p:spPr>
            <a:xfrm>
              <a:off x="8238109" y="672275"/>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60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1" name="Rectangle 50"/>
            <p:cNvSpPr/>
            <p:nvPr/>
          </p:nvSpPr>
          <p:spPr>
            <a:xfrm>
              <a:off x="8451469" y="672275"/>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p:cNvSpPr/>
            <p:nvPr/>
          </p:nvSpPr>
          <p:spPr>
            <a:xfrm>
              <a:off x="75006" y="1148017"/>
              <a:ext cx="63518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Minor</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p:cNvSpPr/>
            <p:nvPr/>
          </p:nvSpPr>
          <p:spPr>
            <a:xfrm>
              <a:off x="605358" y="1148017"/>
              <a:ext cx="4847126"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Disablement (more than 25% but not more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75006" y="1376617"/>
              <a:ext cx="1155598"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than 50%)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4819269" y="1148017"/>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40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5032629" y="1148017"/>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5958840" y="1148017"/>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50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6172200" y="1148017"/>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7098538" y="1148017"/>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60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7311898" y="1148017"/>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8238109" y="1148017"/>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70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p:cNvSpPr/>
            <p:nvPr/>
          </p:nvSpPr>
          <p:spPr>
            <a:xfrm>
              <a:off x="8451469" y="1148017"/>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75006" y="1673797"/>
              <a:ext cx="2076833"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Major disablement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1687703" y="1673797"/>
              <a:ext cx="84368"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1751138" y="1673797"/>
              <a:ext cx="3282599"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more than 50% but not more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6" name="Rectangle 65"/>
            <p:cNvSpPr/>
            <p:nvPr/>
          </p:nvSpPr>
          <p:spPr>
            <a:xfrm>
              <a:off x="75006" y="1902397"/>
              <a:ext cx="1155598"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than 75%)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5032629" y="1673797"/>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8" name="Rectangle 67"/>
            <p:cNvSpPr/>
            <p:nvPr/>
          </p:nvSpPr>
          <p:spPr>
            <a:xfrm>
              <a:off x="4819269" y="1673797"/>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65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p:cNvSpPr/>
            <p:nvPr/>
          </p:nvSpPr>
          <p:spPr>
            <a:xfrm>
              <a:off x="6172200" y="1673797"/>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p:cNvSpPr/>
            <p:nvPr/>
          </p:nvSpPr>
          <p:spPr>
            <a:xfrm>
              <a:off x="5958840" y="1673797"/>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70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p:cNvSpPr/>
            <p:nvPr/>
          </p:nvSpPr>
          <p:spPr>
            <a:xfrm>
              <a:off x="7098538" y="1673797"/>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75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p:cNvSpPr/>
            <p:nvPr/>
          </p:nvSpPr>
          <p:spPr>
            <a:xfrm>
              <a:off x="7311898" y="1673797"/>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p:cNvSpPr/>
            <p:nvPr/>
          </p:nvSpPr>
          <p:spPr>
            <a:xfrm>
              <a:off x="8238109" y="1673797"/>
              <a:ext cx="282794"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80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4" name="Rectangle 73"/>
            <p:cNvSpPr/>
            <p:nvPr/>
          </p:nvSpPr>
          <p:spPr>
            <a:xfrm>
              <a:off x="8451469" y="1673797"/>
              <a:ext cx="225282" cy="282502"/>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5" name="Rectangle 74"/>
            <p:cNvSpPr/>
            <p:nvPr/>
          </p:nvSpPr>
          <p:spPr>
            <a:xfrm>
              <a:off x="75006" y="2199301"/>
              <a:ext cx="800684"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Severe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6" name="Rectangle 75"/>
            <p:cNvSpPr/>
            <p:nvPr/>
          </p:nvSpPr>
          <p:spPr>
            <a:xfrm>
              <a:off x="731850" y="2199301"/>
              <a:ext cx="3327185"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disablement (more than 75%)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7" name="Rectangle 76"/>
            <p:cNvSpPr/>
            <p:nvPr/>
          </p:nvSpPr>
          <p:spPr>
            <a:xfrm>
              <a:off x="4819269" y="2199301"/>
              <a:ext cx="283020"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85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8" name="Rectangle 77"/>
            <p:cNvSpPr/>
            <p:nvPr/>
          </p:nvSpPr>
          <p:spPr>
            <a:xfrm>
              <a:off x="5032630" y="2199301"/>
              <a:ext cx="225643"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p:cNvSpPr/>
            <p:nvPr/>
          </p:nvSpPr>
          <p:spPr>
            <a:xfrm>
              <a:off x="5958840" y="2199301"/>
              <a:ext cx="283020"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85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0" name="Rectangle 79"/>
            <p:cNvSpPr/>
            <p:nvPr/>
          </p:nvSpPr>
          <p:spPr>
            <a:xfrm>
              <a:off x="6172201" y="2199301"/>
              <a:ext cx="225643"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7098538" y="2199301"/>
              <a:ext cx="283020"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85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2" name="Rectangle 81"/>
            <p:cNvSpPr/>
            <p:nvPr/>
          </p:nvSpPr>
          <p:spPr>
            <a:xfrm>
              <a:off x="7311900" y="2199301"/>
              <a:ext cx="225642"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3" name="Rectangle 82"/>
            <p:cNvSpPr/>
            <p:nvPr/>
          </p:nvSpPr>
          <p:spPr>
            <a:xfrm>
              <a:off x="8238109" y="2199301"/>
              <a:ext cx="283020"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85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4" name="Rectangle 83"/>
            <p:cNvSpPr/>
            <p:nvPr/>
          </p:nvSpPr>
          <p:spPr>
            <a:xfrm>
              <a:off x="8451470" y="2199301"/>
              <a:ext cx="225642" cy="282954"/>
            </a:xfrm>
            <a:prstGeom prst="rect">
              <a:avLst/>
            </a:prstGeom>
            <a:ln>
              <a:noFill/>
            </a:ln>
          </p:spPr>
          <p:txBody>
            <a:bodyPr lIns="0" tIns="0" rIns="0" bIns="0" rtlCol="0">
              <a:noAutofit/>
            </a:bodyPr>
            <a:lstStyle/>
            <a:p>
              <a:pPr>
                <a:lnSpc>
                  <a:spcPct val="115000"/>
                </a:lnSpc>
                <a:spcAft>
                  <a:spcPts val="0"/>
                </a:spcAft>
              </a:pPr>
              <a:r>
                <a:rPr lang="en-GB" sz="1500">
                  <a:solidFill>
                    <a:srgbClr val="000000"/>
                  </a:solidFill>
                  <a:effectLst/>
                  <a:latin typeface="Arial" panose="020B0604020202020204" pitchFamily="34" charset="0"/>
                  <a:ea typeface="Arial" panose="020B060402020202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2" name="Rectangle 1"/>
          <p:cNvSpPr/>
          <p:nvPr/>
        </p:nvSpPr>
        <p:spPr>
          <a:xfrm>
            <a:off x="1033088" y="1519992"/>
            <a:ext cx="10751543" cy="646331"/>
          </a:xfrm>
          <a:prstGeom prst="rect">
            <a:avLst/>
          </a:prstGeom>
        </p:spPr>
        <p:txBody>
          <a:bodyPr wrap="square">
            <a:spAutoFit/>
          </a:bodyPr>
          <a:lstStyle/>
          <a:p>
            <a:r>
              <a:rPr lang="en-GB" dirty="0">
                <a:solidFill>
                  <a:srgbClr val="000000"/>
                </a:solidFill>
                <a:latin typeface="Arial" panose="020B0604020202020204" pitchFamily="34" charset="0"/>
                <a:ea typeface="Arial" panose="020B0604020202020204" pitchFamily="34" charset="0"/>
              </a:rPr>
              <a:t>The injury pension is based on a percentage of “average pensionable pay”.  The percentage is decided according to the degree of disablement and service as follows</a:t>
            </a:r>
            <a:endParaRPr lang="en-GB" dirty="0"/>
          </a:p>
        </p:txBody>
      </p:sp>
    </p:spTree>
    <p:extLst>
      <p:ext uri="{BB962C8B-B14F-4D97-AF65-F5344CB8AC3E}">
        <p14:creationId xmlns:p14="http://schemas.microsoft.com/office/powerpoint/2010/main" val="156751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Injury Pension - Deductions</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609600" y="2140186"/>
            <a:ext cx="10972800" cy="1746632"/>
          </a:xfrm>
          <a:prstGeom prst="rect">
            <a:avLst/>
          </a:prstGeom>
        </p:spPr>
        <p:txBody>
          <a:bodyPr wrap="square">
            <a:spAutoFit/>
          </a:bodyPr>
          <a:lstStyle/>
          <a:p>
            <a:pPr marL="80010">
              <a:lnSpc>
                <a:spcPct val="100000"/>
              </a:lnSpc>
              <a:spcAft>
                <a:spcPts val="655"/>
              </a:spcAft>
            </a:pPr>
            <a:r>
              <a:rPr lang="en-GB" dirty="0">
                <a:solidFill>
                  <a:srgbClr val="000000"/>
                </a:solidFill>
                <a:latin typeface="Arial" panose="020B0604020202020204" pitchFamily="34" charset="0"/>
                <a:ea typeface="Arial" panose="020B0604020202020204" pitchFamily="34" charset="0"/>
                <a:cs typeface="Calibri" panose="020F0502020204030204" pitchFamily="34" charset="0"/>
              </a:rPr>
              <a:t>The injury pension is reduced by:</a:t>
            </a:r>
            <a:endParaRPr lang="en-GB" sz="1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0000"/>
              </a:lnSpc>
              <a:spcAft>
                <a:spcPts val="655"/>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75% of any pension paid under the Firefighter Pension Scheme;</a:t>
            </a:r>
            <a:endParaRPr lang="en-GB" sz="1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655"/>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In the case of an </a:t>
            </a:r>
            <a:r>
              <a:rPr lang="en-GB"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optant</a:t>
            </a: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out, 100% of any pension which would have been paid under the Firefighter Pension Scheme had the firefighter been a member.</a:t>
            </a:r>
            <a:endParaRPr lang="en-GB" sz="1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0000"/>
              </a:lnSpc>
              <a:spcAft>
                <a:spcPts val="0"/>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State benefits which relate to the injury.  The deductible benefits change from time to time.</a:t>
            </a:r>
            <a:endParaRPr lang="en-GB" sz="1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17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Retained Firefighter </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60856934"/>
              </p:ext>
            </p:extLst>
          </p:nvPr>
        </p:nvGraphicFramePr>
        <p:xfrm>
          <a:off x="407368" y="1741646"/>
          <a:ext cx="11377264" cy="4243070"/>
        </p:xfrm>
        <a:graphic>
          <a:graphicData uri="http://schemas.openxmlformats.org/drawingml/2006/table">
            <a:tbl>
              <a:tblPr firstRow="1" firstCol="1" bandRow="1">
                <a:tableStyleId>{5C22544A-7EE6-4342-B048-85BDC9FD1C3A}</a:tableStyleId>
              </a:tblPr>
              <a:tblGrid>
                <a:gridCol w="4198883">
                  <a:extLst>
                    <a:ext uri="{9D8B030D-6E8A-4147-A177-3AD203B41FA5}">
                      <a16:colId xmlns:a16="http://schemas.microsoft.com/office/drawing/2014/main" val="20000"/>
                    </a:ext>
                  </a:extLst>
                </a:gridCol>
                <a:gridCol w="7178381">
                  <a:extLst>
                    <a:ext uri="{9D8B030D-6E8A-4147-A177-3AD203B41FA5}">
                      <a16:colId xmlns:a16="http://schemas.microsoft.com/office/drawing/2014/main" val="20001"/>
                    </a:ext>
                  </a:extLst>
                </a:gridCol>
              </a:tblGrid>
              <a:tr h="692150">
                <a:tc>
                  <a:txBody>
                    <a:bodyPr/>
                    <a:lstStyle/>
                    <a:p>
                      <a:pPr>
                        <a:lnSpc>
                          <a:spcPct val="115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9530" marB="0"/>
                </a:tc>
                <a:tc>
                  <a:txBody>
                    <a:bodyPr/>
                    <a:lstStyle/>
                    <a:p>
                      <a:pPr algn="ctr">
                        <a:lnSpc>
                          <a:spcPct val="115000"/>
                        </a:lnSpc>
                        <a:spcAft>
                          <a:spcPts val="0"/>
                        </a:spcAft>
                      </a:pPr>
                      <a:r>
                        <a:rPr lang="en-GB" sz="2000">
                          <a:effectLst/>
                        </a:rPr>
                        <a:t>Compensation Scheme [Part 8]</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9530" marB="0"/>
                </a:tc>
                <a:extLst>
                  <a:ext uri="{0D108BD9-81ED-4DB2-BD59-A6C34878D82A}">
                    <a16:rowId xmlns:a16="http://schemas.microsoft.com/office/drawing/2014/main" val="10000"/>
                  </a:ext>
                </a:extLst>
              </a:tr>
              <a:tr h="1287780">
                <a:tc>
                  <a:txBody>
                    <a:bodyPr/>
                    <a:lstStyle/>
                    <a:p>
                      <a:pPr>
                        <a:lnSpc>
                          <a:spcPct val="101000"/>
                        </a:lnSpc>
                        <a:spcAft>
                          <a:spcPts val="80"/>
                        </a:spcAft>
                      </a:pPr>
                      <a:r>
                        <a:rPr lang="en-GB" sz="1600">
                          <a:effectLst/>
                        </a:rPr>
                        <a:t>Entitlement to ill-health pension for retained firefighter</a:t>
                      </a:r>
                      <a:endParaRPr lang="en-GB" sz="1100">
                        <a:effectLst/>
                      </a:endParaRPr>
                    </a:p>
                    <a:p>
                      <a:pPr>
                        <a:lnSpc>
                          <a:spcPct val="115000"/>
                        </a:lnSpc>
                        <a:spcAft>
                          <a:spcPts val="0"/>
                        </a:spcAft>
                      </a:pPr>
                      <a:r>
                        <a:rPr lang="en-GB" sz="1600">
                          <a:effectLst/>
                        </a:rPr>
                        <a:t>[Part 8, rule 2, (4)]</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9530" marB="0"/>
                </a:tc>
                <a:tc>
                  <a:txBody>
                    <a:bodyPr/>
                    <a:lstStyle/>
                    <a:p>
                      <a:pPr marL="635">
                        <a:lnSpc>
                          <a:spcPct val="115000"/>
                        </a:lnSpc>
                        <a:spcAft>
                          <a:spcPts val="80"/>
                        </a:spcAft>
                      </a:pPr>
                      <a:r>
                        <a:rPr lang="en-GB" sz="1600">
                          <a:effectLst/>
                        </a:rPr>
                        <a:t>A retained firefighter who was employed prior to 6 </a:t>
                      </a:r>
                      <a:endParaRPr lang="en-GB" sz="1100">
                        <a:effectLst/>
                      </a:endParaRPr>
                    </a:p>
                    <a:p>
                      <a:pPr marL="635">
                        <a:lnSpc>
                          <a:spcPct val="115000"/>
                        </a:lnSpc>
                        <a:spcAft>
                          <a:spcPts val="0"/>
                        </a:spcAft>
                      </a:pPr>
                      <a:r>
                        <a:rPr lang="en-GB" sz="1600">
                          <a:effectLst/>
                        </a:rPr>
                        <a:t>April 2006 and awarded an injury pension before 1</a:t>
                      </a:r>
                      <a:r>
                        <a:rPr lang="en-GB" sz="1600" baseline="30000">
                          <a:effectLst/>
                        </a:rPr>
                        <a:t>st </a:t>
                      </a:r>
                      <a:r>
                        <a:rPr lang="en-GB" sz="1600">
                          <a:effectLst/>
                        </a:rPr>
                        <a:t>April 2014 shall be treated as having been a regular firefighter and awarded an ill-health pension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9530" marB="0"/>
                </a:tc>
                <a:extLst>
                  <a:ext uri="{0D108BD9-81ED-4DB2-BD59-A6C34878D82A}">
                    <a16:rowId xmlns:a16="http://schemas.microsoft.com/office/drawing/2014/main" val="10001"/>
                  </a:ext>
                </a:extLst>
              </a:tr>
              <a:tr h="2263140">
                <a:tc>
                  <a:txBody>
                    <a:bodyPr/>
                    <a:lstStyle/>
                    <a:p>
                      <a:pPr>
                        <a:lnSpc>
                          <a:spcPct val="102000"/>
                        </a:lnSpc>
                        <a:spcAft>
                          <a:spcPts val="2000"/>
                        </a:spcAft>
                      </a:pPr>
                      <a:r>
                        <a:rPr lang="en-GB" sz="1600">
                          <a:effectLst/>
                        </a:rPr>
                        <a:t>Protected right to [Part 8, rule 2 (4)</a:t>
                      </a:r>
                      <a:endParaRPr lang="en-GB" sz="1100">
                        <a:effectLst/>
                      </a:endParaRPr>
                    </a:p>
                    <a:p>
                      <a:pPr>
                        <a:lnSpc>
                          <a:spcPct val="115000"/>
                        </a:lnSpc>
                        <a:spcAft>
                          <a:spcPts val="0"/>
                        </a:spcAft>
                      </a:pPr>
                      <a:r>
                        <a:rPr lang="en-GB" sz="1600">
                          <a:effectLst/>
                        </a:rPr>
                        <a:t>[SI 2014/447Rule 3 (2)]</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9530" marB="0"/>
                </a:tc>
                <a:tc>
                  <a:txBody>
                    <a:bodyPr/>
                    <a:lstStyle/>
                    <a:p>
                      <a:pPr marL="635">
                        <a:lnSpc>
                          <a:spcPct val="102000"/>
                        </a:lnSpc>
                        <a:spcAft>
                          <a:spcPts val="80"/>
                        </a:spcAft>
                      </a:pPr>
                      <a:r>
                        <a:rPr lang="en-GB" sz="1600" dirty="0">
                          <a:effectLst/>
                        </a:rPr>
                        <a:t>A retained firefighter employed prior to 6 April 2006, who didn’t subsequently become a ‘special member’ under the terms of the modified arrangements and </a:t>
                      </a:r>
                      <a:r>
                        <a:rPr lang="en-GB" sz="1600" u="sng" dirty="0">
                          <a:effectLst/>
                          <a:uFill>
                            <a:solidFill>
                              <a:srgbClr val="000000"/>
                            </a:solidFill>
                          </a:uFill>
                        </a:rPr>
                        <a:t>after 1 April 2014 </a:t>
                      </a:r>
                      <a:r>
                        <a:rPr lang="en-GB" sz="1600" dirty="0">
                          <a:effectLst/>
                        </a:rPr>
                        <a:t>has been retrospectively awarded an injury pension. </a:t>
                      </a:r>
                      <a:endParaRPr lang="en-GB" sz="1100" dirty="0">
                        <a:effectLst/>
                      </a:endParaRPr>
                    </a:p>
                    <a:p>
                      <a:pPr marL="635">
                        <a:lnSpc>
                          <a:spcPct val="115000"/>
                        </a:lnSpc>
                        <a:spcAft>
                          <a:spcPts val="0"/>
                        </a:spcAft>
                      </a:pPr>
                      <a:r>
                        <a:rPr lang="en-GB" sz="1600" dirty="0">
                          <a:effectLst/>
                        </a:rPr>
                        <a:t>Where it has been determined that the injury is a qualifying injury and was sustained </a:t>
                      </a:r>
                      <a:r>
                        <a:rPr lang="en-GB" sz="1600" u="sng" dirty="0">
                          <a:effectLst/>
                          <a:uFill>
                            <a:solidFill>
                              <a:srgbClr val="000000"/>
                            </a:solidFill>
                          </a:uFill>
                        </a:rPr>
                        <a:t>before the 1st</a:t>
                      </a:r>
                      <a:r>
                        <a:rPr lang="en-GB" sz="1600" dirty="0">
                          <a:effectLst/>
                        </a:rPr>
                        <a:t> </a:t>
                      </a:r>
                      <a:r>
                        <a:rPr lang="en-GB" sz="1600" u="sng" dirty="0">
                          <a:effectLst/>
                          <a:uFill>
                            <a:solidFill>
                              <a:srgbClr val="000000"/>
                            </a:solidFill>
                          </a:uFill>
                        </a:rPr>
                        <a:t>April 2014.</a:t>
                      </a:r>
                      <a:r>
                        <a:rPr lang="en-GB" sz="1600" dirty="0">
                          <a:effectLst/>
                        </a:rPr>
                        <a:t>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T="4953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3269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Injury Review</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77871134"/>
              </p:ext>
            </p:extLst>
          </p:nvPr>
        </p:nvGraphicFramePr>
        <p:xfrm>
          <a:off x="609600" y="1761776"/>
          <a:ext cx="10814992" cy="3964940"/>
        </p:xfrm>
        <a:graphic>
          <a:graphicData uri="http://schemas.openxmlformats.org/drawingml/2006/table">
            <a:tbl>
              <a:tblPr firstRow="1" firstCol="1" bandRow="1">
                <a:tableStyleId>{5C22544A-7EE6-4342-B048-85BDC9FD1C3A}</a:tableStyleId>
              </a:tblPr>
              <a:tblGrid>
                <a:gridCol w="5645347">
                  <a:extLst>
                    <a:ext uri="{9D8B030D-6E8A-4147-A177-3AD203B41FA5}">
                      <a16:colId xmlns:a16="http://schemas.microsoft.com/office/drawing/2014/main" val="20000"/>
                    </a:ext>
                  </a:extLst>
                </a:gridCol>
                <a:gridCol w="5169645">
                  <a:extLst>
                    <a:ext uri="{9D8B030D-6E8A-4147-A177-3AD203B41FA5}">
                      <a16:colId xmlns:a16="http://schemas.microsoft.com/office/drawing/2014/main" val="20001"/>
                    </a:ext>
                  </a:extLst>
                </a:gridCol>
              </a:tblGrid>
              <a:tr h="552450">
                <a:tc>
                  <a:txBody>
                    <a:bodyPr/>
                    <a:lstStyle/>
                    <a:p>
                      <a:pPr>
                        <a:lnSpc>
                          <a:spcPct val="115000"/>
                        </a:lnSpc>
                        <a:spcAft>
                          <a:spcPts val="0"/>
                        </a:spcAft>
                      </a:pPr>
                      <a:r>
                        <a:rPr lang="en-GB" sz="1100" dirty="0">
                          <a:effectLst/>
                        </a:rPr>
                        <a:t>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127000" marT="45085" marB="0"/>
                </a:tc>
                <a:tc>
                  <a:txBody>
                    <a:bodyPr/>
                    <a:lstStyle/>
                    <a:p>
                      <a:pPr algn="ctr">
                        <a:lnSpc>
                          <a:spcPct val="115000"/>
                        </a:lnSpc>
                        <a:spcAft>
                          <a:spcPts val="0"/>
                        </a:spcAft>
                      </a:pPr>
                      <a:r>
                        <a:rPr lang="en-GB" sz="1400">
                          <a:effectLst/>
                        </a:rPr>
                        <a:t>Compensation Scheme [Part 9, Para 1]</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127000" marT="45085" marB="0"/>
                </a:tc>
                <a:extLst>
                  <a:ext uri="{0D108BD9-81ED-4DB2-BD59-A6C34878D82A}">
                    <a16:rowId xmlns:a16="http://schemas.microsoft.com/office/drawing/2014/main" val="10000"/>
                  </a:ext>
                </a:extLst>
              </a:tr>
              <a:tr h="1497330">
                <a:tc>
                  <a:txBody>
                    <a:bodyPr/>
                    <a:lstStyle/>
                    <a:p>
                      <a:pPr>
                        <a:lnSpc>
                          <a:spcPct val="115000"/>
                        </a:lnSpc>
                        <a:spcAft>
                          <a:spcPts val="0"/>
                        </a:spcAft>
                      </a:pPr>
                      <a:r>
                        <a:rPr lang="en-GB" sz="1400" dirty="0">
                          <a:effectLst/>
                        </a:rPr>
                        <a:t>Ill Health review</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127000" marT="45085" marB="0"/>
                </a:tc>
                <a:tc>
                  <a:txBody>
                    <a:bodyPr/>
                    <a:lstStyle/>
                    <a:p>
                      <a:pPr marL="635">
                        <a:lnSpc>
                          <a:spcPct val="101000"/>
                        </a:lnSpc>
                        <a:spcAft>
                          <a:spcPts val="1735"/>
                        </a:spcAft>
                      </a:pPr>
                      <a:r>
                        <a:rPr lang="en-GB" sz="1400">
                          <a:effectLst/>
                        </a:rPr>
                        <a:t>Authority has discretion to review at intervals as appropriate. [1(1)]</a:t>
                      </a:r>
                      <a:endParaRPr lang="en-GB" sz="1100">
                        <a:effectLst/>
                      </a:endParaRPr>
                    </a:p>
                    <a:p>
                      <a:pPr marL="635" algn="just">
                        <a:lnSpc>
                          <a:spcPct val="115000"/>
                        </a:lnSpc>
                        <a:spcAft>
                          <a:spcPts val="0"/>
                        </a:spcAft>
                      </a:pPr>
                      <a:r>
                        <a:rPr lang="en-GB" sz="1400">
                          <a:effectLst/>
                        </a:rPr>
                        <a:t>Authority has discretion to cease reviews after expiration of 5 years from date first payable [1(3)]</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127000" marT="45085" marB="0"/>
                </a:tc>
                <a:extLst>
                  <a:ext uri="{0D108BD9-81ED-4DB2-BD59-A6C34878D82A}">
                    <a16:rowId xmlns:a16="http://schemas.microsoft.com/office/drawing/2014/main" val="10001"/>
                  </a:ext>
                </a:extLst>
              </a:tr>
              <a:tr h="957580">
                <a:tc>
                  <a:txBody>
                    <a:bodyPr/>
                    <a:lstStyle/>
                    <a:p>
                      <a:pPr>
                        <a:lnSpc>
                          <a:spcPct val="115000"/>
                        </a:lnSpc>
                        <a:spcAft>
                          <a:spcPts val="55"/>
                        </a:spcAft>
                      </a:pPr>
                      <a:r>
                        <a:rPr lang="en-GB" sz="1400" dirty="0">
                          <a:effectLst/>
                        </a:rPr>
                        <a:t>Re-assessment of injury </a:t>
                      </a:r>
                      <a:endParaRPr lang="en-GB" sz="1100" dirty="0">
                        <a:effectLst/>
                      </a:endParaRPr>
                    </a:p>
                    <a:p>
                      <a:pPr>
                        <a:lnSpc>
                          <a:spcPct val="115000"/>
                        </a:lnSpc>
                        <a:spcAft>
                          <a:spcPts val="0"/>
                        </a:spcAft>
                      </a:pPr>
                      <a:r>
                        <a:rPr lang="en-GB" sz="1400" dirty="0">
                          <a:effectLst/>
                        </a:rPr>
                        <a:t>Can be assessed up or down</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127000" marT="45085" marB="0"/>
                </a:tc>
                <a:tc>
                  <a:txBody>
                    <a:bodyPr/>
                    <a:lstStyle/>
                    <a:p>
                      <a:pPr marL="635" algn="just">
                        <a:lnSpc>
                          <a:spcPct val="115000"/>
                        </a:lnSpc>
                        <a:spcAft>
                          <a:spcPts val="0"/>
                        </a:spcAft>
                      </a:pPr>
                      <a:r>
                        <a:rPr lang="en-GB" sz="1400" dirty="0">
                          <a:effectLst/>
                        </a:rPr>
                        <a:t>Where degree of disablement is found to be altered [1(1)]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127000" marT="45085" marB="0"/>
                </a:tc>
                <a:extLst>
                  <a:ext uri="{0D108BD9-81ED-4DB2-BD59-A6C34878D82A}">
                    <a16:rowId xmlns:a16="http://schemas.microsoft.com/office/drawing/2014/main" val="10002"/>
                  </a:ext>
                </a:extLst>
              </a:tr>
              <a:tr h="957580">
                <a:tc>
                  <a:txBody>
                    <a:bodyPr/>
                    <a:lstStyle/>
                    <a:p>
                      <a:pPr>
                        <a:lnSpc>
                          <a:spcPct val="115000"/>
                        </a:lnSpc>
                        <a:spcAft>
                          <a:spcPts val="0"/>
                        </a:spcAft>
                      </a:pPr>
                      <a:r>
                        <a:rPr lang="en-GB" sz="1400">
                          <a:effectLst/>
                        </a:rPr>
                        <a:t>Cessation of injury pension</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127000" marT="45085" marB="0"/>
                </a:tc>
                <a:tc>
                  <a:txBody>
                    <a:bodyPr/>
                    <a:lstStyle/>
                    <a:p>
                      <a:pPr marL="635">
                        <a:lnSpc>
                          <a:spcPct val="115000"/>
                        </a:lnSpc>
                        <a:spcAft>
                          <a:spcPts val="0"/>
                        </a:spcAft>
                      </a:pPr>
                      <a:r>
                        <a:rPr lang="en-GB" sz="1400" dirty="0">
                          <a:effectLst/>
                        </a:rPr>
                        <a:t>Where disability ceased [1(2)]</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127000" marT="45085"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4775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Medical Appeals</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0035187"/>
              </p:ext>
            </p:extLst>
          </p:nvPr>
        </p:nvGraphicFramePr>
        <p:xfrm>
          <a:off x="983432" y="1628800"/>
          <a:ext cx="10598968" cy="3421895"/>
        </p:xfrm>
        <a:graphic>
          <a:graphicData uri="http://schemas.openxmlformats.org/drawingml/2006/table">
            <a:tbl>
              <a:tblPr firstRow="1" firstCol="1" bandRow="1">
                <a:tableStyleId>{5C22544A-7EE6-4342-B048-85BDC9FD1C3A}</a:tableStyleId>
              </a:tblPr>
              <a:tblGrid>
                <a:gridCol w="8334400">
                  <a:extLst>
                    <a:ext uri="{9D8B030D-6E8A-4147-A177-3AD203B41FA5}">
                      <a16:colId xmlns:a16="http://schemas.microsoft.com/office/drawing/2014/main" val="20000"/>
                    </a:ext>
                  </a:extLst>
                </a:gridCol>
                <a:gridCol w="2264568">
                  <a:extLst>
                    <a:ext uri="{9D8B030D-6E8A-4147-A177-3AD203B41FA5}">
                      <a16:colId xmlns:a16="http://schemas.microsoft.com/office/drawing/2014/main" val="20001"/>
                    </a:ext>
                  </a:extLst>
                </a:gridCol>
              </a:tblGrid>
              <a:tr h="1635835">
                <a:tc>
                  <a:txBody>
                    <a:bodyPr/>
                    <a:lstStyle/>
                    <a:p>
                      <a:pPr>
                        <a:lnSpc>
                          <a:spcPct val="115000"/>
                        </a:lnSpc>
                        <a:spcAft>
                          <a:spcPts val="0"/>
                        </a:spcAft>
                      </a:pPr>
                      <a:r>
                        <a:rPr lang="en-GB" sz="1100" dirty="0">
                          <a:effectLst/>
                        </a:rPr>
                        <a:t>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B="0"/>
                </a:tc>
                <a:tc>
                  <a:txBody>
                    <a:bodyPr/>
                    <a:lstStyle/>
                    <a:p>
                      <a:pPr algn="ctr">
                        <a:lnSpc>
                          <a:spcPct val="101000"/>
                        </a:lnSpc>
                        <a:spcAft>
                          <a:spcPts val="55"/>
                        </a:spcAft>
                      </a:pPr>
                      <a:r>
                        <a:rPr lang="en-GB" sz="1400">
                          <a:effectLst/>
                        </a:rPr>
                        <a:t>Compensation Scheme</a:t>
                      </a:r>
                      <a:endParaRPr lang="en-GB" sz="1100">
                        <a:effectLst/>
                      </a:endParaRPr>
                    </a:p>
                    <a:p>
                      <a:pPr algn="ctr">
                        <a:lnSpc>
                          <a:spcPct val="115000"/>
                        </a:lnSpc>
                        <a:spcAft>
                          <a:spcPts val="0"/>
                        </a:spcAft>
                      </a:pPr>
                      <a:r>
                        <a:rPr lang="en-GB" sz="1400">
                          <a:effectLst/>
                        </a:rPr>
                        <a:t>Part 6, Para 2 &amp; Schedule 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B="0"/>
                </a:tc>
                <a:extLst>
                  <a:ext uri="{0D108BD9-81ED-4DB2-BD59-A6C34878D82A}">
                    <a16:rowId xmlns:a16="http://schemas.microsoft.com/office/drawing/2014/main" val="10000"/>
                  </a:ext>
                </a:extLst>
              </a:tr>
              <a:tr h="659640">
                <a:tc>
                  <a:txBody>
                    <a:bodyPr/>
                    <a:lstStyle/>
                    <a:p>
                      <a:pPr>
                        <a:lnSpc>
                          <a:spcPct val="115000"/>
                        </a:lnSpc>
                        <a:spcAft>
                          <a:spcPts val="0"/>
                        </a:spcAft>
                      </a:pPr>
                      <a:r>
                        <a:rPr lang="en-GB" sz="1400">
                          <a:effectLst/>
                        </a:rPr>
                        <a:t>Appeal by member: Within 28 days of decision (some discretion)</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B="0"/>
                </a:tc>
                <a:tc>
                  <a:txBody>
                    <a:bodyPr/>
                    <a:lstStyle/>
                    <a:p>
                      <a:pPr marL="1270">
                        <a:lnSpc>
                          <a:spcPct val="115000"/>
                        </a:lnSpc>
                        <a:spcAft>
                          <a:spcPts val="0"/>
                        </a:spcAft>
                      </a:pPr>
                      <a:r>
                        <a:rPr lang="en-GB" sz="1400">
                          <a:effectLst/>
                        </a:rPr>
                        <a:t>Schedule 5</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B="0"/>
                </a:tc>
                <a:extLst>
                  <a:ext uri="{0D108BD9-81ED-4DB2-BD59-A6C34878D82A}">
                    <a16:rowId xmlns:a16="http://schemas.microsoft.com/office/drawing/2014/main" val="10001"/>
                  </a:ext>
                </a:extLst>
              </a:tr>
              <a:tr h="1126420">
                <a:tc>
                  <a:txBody>
                    <a:bodyPr/>
                    <a:lstStyle/>
                    <a:p>
                      <a:pPr>
                        <a:lnSpc>
                          <a:spcPct val="115000"/>
                        </a:lnSpc>
                        <a:spcAft>
                          <a:spcPts val="0"/>
                        </a:spcAft>
                      </a:pPr>
                      <a:r>
                        <a:rPr lang="en-GB" sz="1400" dirty="0">
                          <a:effectLst/>
                        </a:rPr>
                        <a:t>Costs: Costs may be recovered if the opinion is that the appeal was “frivolous, vexatious or manifestly ill founded, or that the appeal is  withdrawn less than 21 days of hearing date</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B="0"/>
                </a:tc>
                <a:tc>
                  <a:txBody>
                    <a:bodyPr/>
                    <a:lstStyle/>
                    <a:p>
                      <a:pPr marL="1270">
                        <a:lnSpc>
                          <a:spcPct val="115000"/>
                        </a:lnSpc>
                        <a:spcAft>
                          <a:spcPts val="0"/>
                        </a:spcAft>
                      </a:pPr>
                      <a:r>
                        <a:rPr lang="en-GB" sz="1400" dirty="0">
                          <a:effectLst/>
                        </a:rPr>
                        <a:t>Schedule 5 (9)</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73025"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960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GB" sz="4000" b="1" dirty="0"/>
              <a:t>Guidance – Currently under review</a:t>
            </a:r>
            <a:endParaRPr lang="en-GB" sz="4000" dirty="0"/>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1127448" y="2060848"/>
            <a:ext cx="6096000" cy="1478866"/>
          </a:xfrm>
          <a:prstGeom prst="rect">
            <a:avLst/>
          </a:prstGeom>
        </p:spPr>
        <p:txBody>
          <a:bodyPr>
            <a:spAutoFit/>
          </a:bodyPr>
          <a:lstStyle/>
          <a:p>
            <a:pPr marL="342900" lvl="0" indent="-342900" fontAlgn="base">
              <a:lnSpc>
                <a:spcPct val="102000"/>
              </a:lnSpc>
              <a:spcAft>
                <a:spcPts val="200"/>
              </a:spcAft>
              <a:buClr>
                <a:srgbClr val="000000"/>
              </a:buClr>
              <a:buSzPts val="2000"/>
              <a:buFont typeface="Arial" panose="020B0604020202020204" pitchFamily="34" charset="0"/>
              <a:buChar char="•"/>
            </a:pPr>
            <a:r>
              <a:rPr lang="en-GB" dirty="0">
                <a:solidFill>
                  <a:srgbClr val="009999"/>
                </a:solidFill>
                <a:uFill>
                  <a:solidFill>
                    <a:srgbClr val="000000"/>
                  </a:solidFill>
                </a:uFill>
                <a:latin typeface="Arial" panose="020B0604020202020204" pitchFamily="34" charset="0"/>
                <a:ea typeface="Arial" panose="020B0604020202020204" pitchFamily="34" charset="0"/>
                <a:cs typeface="Arial" panose="020B0604020202020204" pitchFamily="34" charset="0"/>
                <a:hlinkClick r:id="rId3"/>
              </a:rPr>
              <a:t>IQMP Guidance </a:t>
            </a: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Edition 4 Dated October </a:t>
            </a:r>
            <a:endParaRPr lang="en-GB" sz="8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23215" indent="-6350">
              <a:lnSpc>
                <a:spcPct val="102000"/>
              </a:lnSpc>
              <a:spcAft>
                <a:spcPts val="930"/>
              </a:spcAft>
            </a:pPr>
            <a:r>
              <a:rPr lang="en-GB" dirty="0">
                <a:solidFill>
                  <a:srgbClr val="000000"/>
                </a:solidFill>
                <a:latin typeface="Arial" panose="020B0604020202020204" pitchFamily="34" charset="0"/>
                <a:ea typeface="Arial" panose="020B0604020202020204" pitchFamily="34" charset="0"/>
                <a:cs typeface="Calibri" panose="020F0502020204030204" pitchFamily="34" charset="0"/>
              </a:rPr>
              <a:t>2012</a:t>
            </a:r>
            <a:endParaRPr lang="en-GB" sz="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2000"/>
              </a:lnSpc>
              <a:spcAft>
                <a:spcPts val="930"/>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Ill Health and Injury Certificates</a:t>
            </a:r>
            <a:endParaRPr lang="en-GB" sz="8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2000"/>
              </a:lnSpc>
              <a:spcAft>
                <a:spcPts val="0"/>
              </a:spcAft>
              <a:buClr>
                <a:srgbClr val="000000"/>
              </a:buClr>
              <a:buSzPts val="2000"/>
              <a:buFont typeface="Arial" panose="020B0604020202020204" pitchFamily="34" charset="0"/>
              <a:buChar char="•"/>
            </a:pPr>
            <a:r>
              <a:rPr lang="en-GB"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Compensation Scheme Guides</a:t>
            </a:r>
            <a:endParaRPr lang="en-GB" sz="8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10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Disclaimer</a:t>
            </a:r>
          </a:p>
        </p:txBody>
      </p:sp>
      <p:sp>
        <p:nvSpPr>
          <p:cNvPr id="4" name="Rectangle 7"/>
          <p:cNvSpPr>
            <a:spLocks noChangeArrowheads="1"/>
          </p:cNvSpPr>
          <p:nvPr/>
        </p:nvSpPr>
        <p:spPr bwMode="auto">
          <a:xfrm>
            <a:off x="263352" y="1048306"/>
            <a:ext cx="11319048" cy="463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6062" tIns="914112" rIns="577668" bIns="38246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The information contained in these slides are the authors interpretation of the current regulations.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Readers should take their own legal advice on the interpretation of any particular piece of legislation.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No responsibility whatsoever will be assumed by us for any direct or consequential loss, financial or otherwise, damage or</a:t>
            </a:r>
            <a:r>
              <a:rPr kumimoji="0" lang="en-GB" sz="2400" b="1" i="0" u="none" strike="noStrike" cap="none" normalizeH="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 </a:t>
            </a:r>
            <a:r>
              <a:rPr kumimoji="0" lang="en-GB" sz="240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inconvenience, or any other obligation or liability incurred by readers relying on information contained in these slides.</a:t>
            </a: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7"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GB"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849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3926"/>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 Box 2"/>
          <p:cNvSpPr txBox="1">
            <a:spLocks noChangeArrowheads="1"/>
          </p:cNvSpPr>
          <p:nvPr/>
        </p:nvSpPr>
        <p:spPr bwMode="auto">
          <a:xfrm>
            <a:off x="334433" y="2718106"/>
            <a:ext cx="11523134" cy="1845120"/>
          </a:xfrm>
          <a:prstGeom prst="rect">
            <a:avLst/>
          </a:prstGeom>
          <a:noFill/>
          <a:ln w="9525">
            <a:noFill/>
            <a:miter lim="800000"/>
            <a:headEnd/>
            <a:tailEnd/>
          </a:ln>
          <a:effectLst/>
        </p:spPr>
        <p:txBody>
          <a:bodyPr wrap="square" lIns="198000">
            <a:spAutoFit/>
          </a:bodyPr>
          <a:lstStyle/>
          <a:p>
            <a:pPr algn="ctr">
              <a:lnSpc>
                <a:spcPct val="85000"/>
              </a:lnSpc>
              <a:defRPr/>
            </a:pPr>
            <a:r>
              <a:rPr lang="en-GB" sz="10600" b="1" dirty="0">
                <a:solidFill>
                  <a:srgbClr val="FF6600"/>
                </a:solidFill>
                <a:effectLst>
                  <a:outerShdw blurRad="38100" dist="38100" dir="2700000" algn="tl">
                    <a:srgbClr val="C0C0C0"/>
                  </a:outerShdw>
                </a:effectLst>
                <a:latin typeface="Tahoma" pitchFamily="34" charset="0"/>
              </a:rPr>
              <a:t>Thank you</a:t>
            </a:r>
            <a:endParaRPr lang="en-GB" sz="10600" dirty="0">
              <a:solidFill>
                <a:prstClr val="black"/>
              </a:solidFill>
              <a:latin typeface="Tahoma" pitchFamily="34" charset="0"/>
            </a:endParaRPr>
          </a:p>
          <a:p>
            <a:pPr>
              <a:lnSpc>
                <a:spcPct val="85000"/>
              </a:lnSpc>
              <a:spcAft>
                <a:spcPct val="100000"/>
              </a:spcAft>
              <a:defRPr/>
            </a:pPr>
            <a:endParaRPr lang="en-GB" sz="2800" i="1" dirty="0">
              <a:solidFill>
                <a:prstClr val="black"/>
              </a:solidFill>
              <a:latin typeface="Tahoma" pitchFamily="34" charset="0"/>
            </a:endParaRPr>
          </a:p>
        </p:txBody>
      </p:sp>
    </p:spTree>
    <p:extLst>
      <p:ext uri="{BB962C8B-B14F-4D97-AF65-F5344CB8AC3E}">
        <p14:creationId xmlns:p14="http://schemas.microsoft.com/office/powerpoint/2010/main" val="52998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lvl="0" algn="l" eaLnBrk="1" hangingPunct="1"/>
            <a:r>
              <a:rPr lang="en-GB" sz="4000" b="1" dirty="0">
                <a:solidFill>
                  <a:srgbClr val="91278F"/>
                </a:solidFill>
                <a:latin typeface="Arial" panose="020B0604020202020204" pitchFamily="34" charset="0"/>
                <a:ea typeface="Arial" panose="020B0604020202020204" pitchFamily="34" charset="0"/>
              </a:rPr>
              <a:t>1992  Firefighter Pension Scheme</a:t>
            </a:r>
            <a:br>
              <a:rPr lang="en-GB" sz="4000" b="1" dirty="0">
                <a:solidFill>
                  <a:srgbClr val="91278F"/>
                </a:solidFill>
                <a:latin typeface="Arial" panose="020B0604020202020204" pitchFamily="34" charset="0"/>
                <a:ea typeface="Arial" panose="020B0604020202020204" pitchFamily="34" charset="0"/>
              </a:rPr>
            </a:br>
            <a:endParaRPr lang="en-GB" sz="4000" b="1"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3155" tIns="45720" rIns="-9522" bIns="476100" numCol="1" anchor="ctr" anchorCtr="0" compatLnSpc="1">
            <a:prstTxWarp prst="textNoShape">
              <a:avLst/>
            </a:prstTxWarp>
            <a:spAutoFit/>
          </a:bodyPr>
          <a:lstStyle/>
          <a:p>
            <a:endParaRPr lang="en-GB"/>
          </a:p>
        </p:txBody>
      </p:sp>
      <p:pic>
        <p:nvPicPr>
          <p:cNvPr id="2049" name="Picture 4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907" y="2132856"/>
            <a:ext cx="4498975" cy="3502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343472" y="1542140"/>
            <a:ext cx="4536819"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Open to regular </a:t>
            </a:r>
            <a:r>
              <a:rPr kumimoji="0" lang="en-GB" sz="2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firefighters</a:t>
            </a: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1/60</a:t>
            </a:r>
            <a:r>
              <a:rPr kumimoji="0" lang="en-GB" sz="2200" b="0" i="0" u="none" strike="noStrike" cap="none" normalizeH="0" baseline="3000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th </a:t>
            </a: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accrual rate</a:t>
            </a: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Double accrual after 20 years</a:t>
            </a: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Maximum service is 30 years</a:t>
            </a: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Earliest retirement age 50</a:t>
            </a: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Final Salary scheme</a:t>
            </a: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Actuarial commutation factors</a:t>
            </a: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Injury benefits</a:t>
            </a: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Built in ill-health benefits/life cover</a:t>
            </a:r>
            <a:endParaRPr kumimoji="0" lang="en-GB"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200" b="0"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Pension for Widow’s/Children</a:t>
            </a:r>
          </a:p>
          <a:p>
            <a:pPr marL="0" marR="0" lvl="0" indent="0" algn="l" defTabSz="914400" rtl="0" eaLnBrk="0" fontAlgn="base" latinLnBrk="0" hangingPunct="0">
              <a:lnSpc>
                <a:spcPct val="100000"/>
              </a:lnSpc>
              <a:spcBef>
                <a:spcPct val="0"/>
              </a:spcBef>
              <a:spcAft>
                <a:spcPct val="0"/>
              </a:spcAft>
              <a:buClrTx/>
              <a:buSzTx/>
              <a:buFontTx/>
              <a:buChar char="•"/>
              <a:tabLst/>
            </a:pPr>
            <a:r>
              <a:rPr lang="en-GB" sz="2200" dirty="0">
                <a:solidFill>
                  <a:srgbClr val="000000"/>
                </a:solidFill>
              </a:rPr>
              <a:t>Deferred pension age 60</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773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lvl="0" algn="l" eaLnBrk="1" hangingPunct="1"/>
            <a:r>
              <a:rPr lang="en-GB" sz="4000" b="1" dirty="0">
                <a:solidFill>
                  <a:srgbClr val="91278F"/>
                </a:solidFill>
                <a:latin typeface="Arial" panose="020B0604020202020204" pitchFamily="34" charset="0"/>
                <a:ea typeface="Arial" panose="020B0604020202020204" pitchFamily="34" charset="0"/>
              </a:rPr>
              <a:t>2006  Firefighter Pension Scheme</a:t>
            </a:r>
            <a:br>
              <a:rPr lang="en-GB" sz="4000" b="1" dirty="0">
                <a:solidFill>
                  <a:srgbClr val="91278F"/>
                </a:solidFill>
                <a:latin typeface="Arial" panose="020B0604020202020204" pitchFamily="34" charset="0"/>
                <a:ea typeface="Arial" panose="020B0604020202020204" pitchFamily="34" charset="0"/>
              </a:rPr>
            </a:br>
            <a:endParaRPr lang="en-GB" sz="4000" b="1"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3155" tIns="45720" rIns="-9522" bIns="476100" numCol="1" anchor="ctr" anchorCtr="0" compatLnSpc="1">
            <a:prstTxWarp prst="textNoShape">
              <a:avLst/>
            </a:prstTxWarp>
            <a:spAutoFit/>
          </a:bodyPr>
          <a:lstStyle/>
          <a:p>
            <a:endParaRPr lang="en-GB"/>
          </a:p>
        </p:txBody>
      </p:sp>
      <p:pic>
        <p:nvPicPr>
          <p:cNvPr id="2049" name="Picture 4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907" y="2132856"/>
            <a:ext cx="4498975" cy="3502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343472" y="1711417"/>
            <a:ext cx="799174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Open to regular and retained </a:t>
            </a:r>
            <a:r>
              <a:rPr lang="en-GB" sz="2200" dirty="0" err="1">
                <a:solidFill>
                  <a:srgbClr val="000000"/>
                </a:solidFill>
                <a:ea typeface="Arial" panose="020B0604020202020204" pitchFamily="34" charset="0"/>
                <a:cs typeface="Calibri" panose="020F0502020204030204" pitchFamily="34" charset="0"/>
              </a:rPr>
              <a:t>firefighters</a:t>
            </a:r>
            <a:r>
              <a:rPr lang="en-GB" sz="2200" dirty="0">
                <a:solidFill>
                  <a:srgbClr val="000000"/>
                </a:solidFill>
                <a:ea typeface="Arial" panose="020B0604020202020204" pitchFamily="34" charset="0"/>
                <a:cs typeface="Calibri" panose="020F0502020204030204" pitchFamily="34" charset="0"/>
              </a:rPr>
              <a:t> from 6th April 2006</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1/60th accrual rate</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Maximum service 40 years</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Retirement age 60</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Earliest retirement age 55 (subject to reductions)</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Final Salary Scheme</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Commutation based on 1 : 12 ratio</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Built in ill health benefits/life cover</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Pension benefits for Partners/Children</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Deferred pension age 65</a:t>
            </a:r>
          </a:p>
        </p:txBody>
      </p:sp>
    </p:spTree>
    <p:extLst>
      <p:ext uri="{BB962C8B-B14F-4D97-AF65-F5344CB8AC3E}">
        <p14:creationId xmlns:p14="http://schemas.microsoft.com/office/powerpoint/2010/main" val="151118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Special Members of the 2006 Firefighter Pension Scheme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3155" tIns="45720" rIns="-9522" bIns="476100" numCol="1" anchor="ctr" anchorCtr="0" compatLnSpc="1">
            <a:prstTxWarp prst="textNoShape">
              <a:avLst/>
            </a:prstTxWarp>
            <a:spAutoFit/>
          </a:bodyPr>
          <a:lstStyle/>
          <a:p>
            <a:endParaRPr lang="en-GB"/>
          </a:p>
        </p:txBody>
      </p:sp>
      <p:pic>
        <p:nvPicPr>
          <p:cNvPr id="2049" name="Picture 4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907" y="2132856"/>
            <a:ext cx="4498975" cy="3502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09600" y="1692276"/>
            <a:ext cx="966963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Ability for those retained who were excluded from a scheme from 2000 – </a:t>
            </a:r>
          </a:p>
          <a:p>
            <a:pPr lvl="0"/>
            <a:r>
              <a:rPr lang="en-GB" sz="2200" dirty="0">
                <a:solidFill>
                  <a:srgbClr val="000000"/>
                </a:solidFill>
                <a:ea typeface="Arial" panose="020B0604020202020204" pitchFamily="34" charset="0"/>
                <a:cs typeface="Calibri" panose="020F0502020204030204" pitchFamily="34" charset="0"/>
              </a:rPr>
              <a:t>    06 to join a scheme similar to the FRS 1992.</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Benefits reflect 1992 scheme (in part)</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Incorporated into 2006 scheme</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Accrual rate 1/45th</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Normal pension age 55</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Deferred pension age 60</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Built in ill health benefits/life cover</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Pension benefits for Partners/Children</a:t>
            </a:r>
          </a:p>
          <a:p>
            <a:pPr marL="342900" lvl="0" indent="-342900">
              <a:buFont typeface="Arial" panose="020B0604020202020204" pitchFamily="34" charset="0"/>
              <a:buChar char="•"/>
            </a:pPr>
            <a:r>
              <a:rPr lang="en-GB" sz="2200" dirty="0">
                <a:solidFill>
                  <a:srgbClr val="000000"/>
                </a:solidFill>
                <a:ea typeface="Arial" panose="020B0604020202020204" pitchFamily="34" charset="0"/>
                <a:cs typeface="Calibri" panose="020F0502020204030204" pitchFamily="34" charset="0"/>
              </a:rPr>
              <a:t>The options exercise ended September 2015</a:t>
            </a:r>
          </a:p>
        </p:txBody>
      </p:sp>
    </p:spTree>
    <p:extLst>
      <p:ext uri="{BB962C8B-B14F-4D97-AF65-F5344CB8AC3E}">
        <p14:creationId xmlns:p14="http://schemas.microsoft.com/office/powerpoint/2010/main" val="14719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2015  Firefighter Pension Scheme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3155" tIns="45720" rIns="-9522" bIns="476100" numCol="1" anchor="ctr" anchorCtr="0" compatLnSpc="1">
            <a:prstTxWarp prst="textNoShape">
              <a:avLst/>
            </a:prstTxWarp>
            <a:spAutoFit/>
          </a:bodyPr>
          <a:lstStyle/>
          <a:p>
            <a:endParaRPr lang="en-GB"/>
          </a:p>
        </p:txBody>
      </p:sp>
      <p:pic>
        <p:nvPicPr>
          <p:cNvPr id="2049" name="Picture 4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907" y="2132856"/>
            <a:ext cx="4498975" cy="3502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09600" y="1723058"/>
            <a:ext cx="850970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buFont typeface="Arial" panose="020B0604020202020204" pitchFamily="34" charset="0"/>
              <a:buChar char="•"/>
            </a:pPr>
            <a:r>
              <a:rPr lang="en-GB" sz="2400" dirty="0"/>
              <a:t>All members transferred in April 2015</a:t>
            </a:r>
          </a:p>
          <a:p>
            <a:pPr marL="342900" lvl="0" indent="-342900">
              <a:buFont typeface="Arial" panose="020B0604020202020204" pitchFamily="34" charset="0"/>
              <a:buChar char="•"/>
            </a:pPr>
            <a:r>
              <a:rPr lang="en-GB" sz="2400" dirty="0"/>
              <a:t>Transitional protections apply for existing members of </a:t>
            </a:r>
          </a:p>
          <a:p>
            <a:pPr marL="342900" indent="-342900">
              <a:buFont typeface="Arial" panose="020B0604020202020204" pitchFamily="34" charset="0"/>
              <a:buChar char="•"/>
            </a:pPr>
            <a:r>
              <a:rPr lang="en-GB" sz="2400" dirty="0"/>
              <a:t>1992/2006  scheme</a:t>
            </a:r>
          </a:p>
          <a:p>
            <a:pPr marL="342900" lvl="0" indent="-342900">
              <a:buFont typeface="Arial" panose="020B0604020202020204" pitchFamily="34" charset="0"/>
              <a:buChar char="•"/>
            </a:pPr>
            <a:r>
              <a:rPr lang="en-GB" sz="2400" dirty="0"/>
              <a:t>Accrual rate 1/59.7ths</a:t>
            </a:r>
          </a:p>
          <a:p>
            <a:pPr marL="342900" lvl="0" indent="-342900">
              <a:buFont typeface="Arial" panose="020B0604020202020204" pitchFamily="34" charset="0"/>
              <a:buChar char="•"/>
            </a:pPr>
            <a:r>
              <a:rPr lang="en-GB" sz="2400" dirty="0"/>
              <a:t>Retirement Age 60</a:t>
            </a:r>
          </a:p>
          <a:p>
            <a:pPr marL="342900" lvl="0" indent="-342900">
              <a:buFont typeface="Arial" panose="020B0604020202020204" pitchFamily="34" charset="0"/>
              <a:buChar char="•"/>
            </a:pPr>
            <a:r>
              <a:rPr lang="en-GB" sz="2400" dirty="0"/>
              <a:t>Earliest retirement age 55 (subject to reductions)</a:t>
            </a:r>
          </a:p>
          <a:p>
            <a:pPr marL="342900" lvl="0" indent="-342900">
              <a:buFont typeface="Arial" panose="020B0604020202020204" pitchFamily="34" charset="0"/>
              <a:buChar char="•"/>
            </a:pPr>
            <a:r>
              <a:rPr lang="en-GB" sz="2400" dirty="0"/>
              <a:t>Career Average scheme</a:t>
            </a:r>
          </a:p>
          <a:p>
            <a:pPr marL="342900" lvl="0" indent="-342900">
              <a:buFont typeface="Arial" panose="020B0604020202020204" pitchFamily="34" charset="0"/>
              <a:buChar char="•"/>
            </a:pPr>
            <a:r>
              <a:rPr lang="en-GB" sz="2400" dirty="0"/>
              <a:t>Individual Pension accounts</a:t>
            </a:r>
          </a:p>
          <a:p>
            <a:pPr marL="342900" lvl="0" indent="-342900">
              <a:buFont typeface="Arial" panose="020B0604020202020204" pitchFamily="34" charset="0"/>
              <a:buChar char="•"/>
            </a:pPr>
            <a:r>
              <a:rPr lang="en-GB" sz="2400" dirty="0"/>
              <a:t>Deferred pension age equal to State Pension Age (min 65)</a:t>
            </a:r>
          </a:p>
        </p:txBody>
      </p:sp>
    </p:spTree>
    <p:extLst>
      <p:ext uri="{BB962C8B-B14F-4D97-AF65-F5344CB8AC3E}">
        <p14:creationId xmlns:p14="http://schemas.microsoft.com/office/powerpoint/2010/main" val="135942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How are benefits worked out?</a:t>
            </a:r>
          </a:p>
        </p:txBody>
      </p:sp>
      <p:sp>
        <p:nvSpPr>
          <p:cNvPr id="9219" name="Rectangle 3"/>
          <p:cNvSpPr>
            <a:spLocks noGrp="1" noChangeArrowheads="1"/>
          </p:cNvSpPr>
          <p:nvPr>
            <p:ph type="body" idx="4294967295"/>
          </p:nvPr>
        </p:nvSpPr>
        <p:spPr>
          <a:xfrm>
            <a:off x="611290" y="1417638"/>
            <a:ext cx="10941402" cy="5145435"/>
          </a:xfrm>
        </p:spPr>
        <p:txBody>
          <a:bodyPr numCol="2"/>
          <a:lstStyle/>
          <a:p>
            <a:pPr marL="0" indent="0" eaLnBrk="1" hangingPunct="1">
              <a:buClr>
                <a:srgbClr val="FF6600"/>
              </a:buClr>
              <a:buNone/>
            </a:pPr>
            <a:endParaRPr lang="en-GB" sz="1600" dirty="0"/>
          </a:p>
          <a:p>
            <a:r>
              <a:rPr lang="en-GB" sz="2400" u="sng" dirty="0"/>
              <a:t>Final Salary (1992, 2006, Modified)</a:t>
            </a:r>
            <a:endParaRPr lang="en-GB" sz="2400" dirty="0"/>
          </a:p>
          <a:p>
            <a:pPr lvl="0"/>
            <a:r>
              <a:rPr lang="en-GB" sz="2400" dirty="0"/>
              <a:t>Final Pensionable pay (best of last three years) x membership ÷ accrual rate =  annual pension</a:t>
            </a:r>
          </a:p>
          <a:p>
            <a:pPr lvl="0"/>
            <a:r>
              <a:rPr lang="en-GB" sz="2400" dirty="0"/>
              <a:t>Can give up part of pension (max </a:t>
            </a:r>
          </a:p>
          <a:p>
            <a:r>
              <a:rPr lang="en-GB" sz="2400" dirty="0"/>
              <a:t>25%) to provide a one off lump sum</a:t>
            </a:r>
          </a:p>
          <a:p>
            <a:pPr lvl="0"/>
            <a:r>
              <a:rPr lang="en-GB" sz="2400" dirty="0"/>
              <a:t>Revalued by CPI in retirement </a:t>
            </a:r>
          </a:p>
          <a:p>
            <a:pPr marL="0" lvl="0" indent="0">
              <a:buNone/>
            </a:pPr>
            <a:endParaRPr lang="en-GB" sz="2400" u="sng" dirty="0"/>
          </a:p>
          <a:p>
            <a:pPr marL="0" lvl="0" indent="0">
              <a:buNone/>
            </a:pPr>
            <a:endParaRPr lang="en-GB" sz="2400" u="sng" dirty="0"/>
          </a:p>
          <a:p>
            <a:pPr marL="0" lvl="0" indent="0">
              <a:buNone/>
            </a:pPr>
            <a:endParaRPr lang="en-GB" sz="2400" u="sng" dirty="0"/>
          </a:p>
          <a:p>
            <a:pPr marL="0" lvl="0" indent="0">
              <a:buNone/>
            </a:pPr>
            <a:endParaRPr lang="en-GB" sz="2400" u="sng" dirty="0"/>
          </a:p>
          <a:p>
            <a:pPr marL="0" lvl="0" indent="0">
              <a:buNone/>
            </a:pPr>
            <a:endParaRPr lang="en-GB" sz="2400" u="sng" dirty="0"/>
          </a:p>
          <a:p>
            <a:pPr lvl="0"/>
            <a:r>
              <a:rPr lang="en-GB" sz="2400" u="sng" dirty="0"/>
              <a:t>Career Average  (2015)</a:t>
            </a:r>
            <a:endParaRPr lang="en-GB" sz="2400" dirty="0"/>
          </a:p>
          <a:p>
            <a:pPr lvl="0"/>
            <a:r>
              <a:rPr lang="en-GB" sz="2400" dirty="0"/>
              <a:t>Pensionable pay for each year multiplied by 1÷59.7 = Accrued pension for that year.</a:t>
            </a:r>
          </a:p>
          <a:p>
            <a:pPr lvl="0"/>
            <a:r>
              <a:rPr lang="en-GB" sz="2400" dirty="0"/>
              <a:t>Each year is increased by average weekly earnings</a:t>
            </a:r>
          </a:p>
          <a:p>
            <a:pPr lvl="0"/>
            <a:r>
              <a:rPr lang="en-GB" sz="2400" dirty="0"/>
              <a:t>Can give up part of pension (max </a:t>
            </a:r>
          </a:p>
          <a:p>
            <a:r>
              <a:rPr lang="en-GB" sz="2400" dirty="0"/>
              <a:t>25%) to provide a one off lump sum</a:t>
            </a:r>
            <a:endParaRPr lang="en-GB" sz="1600" dirty="0"/>
          </a:p>
          <a:p>
            <a:pPr eaLnBrk="1" hangingPunct="1"/>
            <a:endParaRPr lang="en-GB" sz="2400" dirty="0"/>
          </a:p>
        </p:txBody>
      </p:sp>
    </p:spTree>
    <p:extLst>
      <p:ext uri="{BB962C8B-B14F-4D97-AF65-F5344CB8AC3E}">
        <p14:creationId xmlns:p14="http://schemas.microsoft.com/office/powerpoint/2010/main" val="26692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eaLnBrk="1" hangingPunct="1"/>
            <a:r>
              <a:rPr lang="en-GB" sz="4000" b="1" dirty="0"/>
              <a:t>Compensation Scheme</a:t>
            </a:r>
          </a:p>
        </p:txBody>
      </p:sp>
      <p:sp>
        <p:nvSpPr>
          <p:cNvPr id="9219" name="Rectangle 3"/>
          <p:cNvSpPr>
            <a:spLocks noGrp="1" noChangeArrowheads="1"/>
          </p:cNvSpPr>
          <p:nvPr>
            <p:ph type="body" idx="4294967295"/>
          </p:nvPr>
        </p:nvSpPr>
        <p:spPr>
          <a:xfrm>
            <a:off x="609600" y="980728"/>
            <a:ext cx="11175032" cy="5145435"/>
          </a:xfrm>
        </p:spPr>
        <p:txBody>
          <a:bodyPr/>
          <a:lstStyle/>
          <a:p>
            <a:pPr marL="0" indent="0" eaLnBrk="1" hangingPunct="1">
              <a:buClr>
                <a:srgbClr val="FF6600"/>
              </a:buClr>
              <a:buNone/>
            </a:pPr>
            <a:endParaRPr lang="en-GB" sz="2000" dirty="0"/>
          </a:p>
          <a:p>
            <a:pPr lvl="0"/>
            <a:r>
              <a:rPr lang="en-GB" sz="2800" dirty="0"/>
              <a:t>Benefits under the compensation scheme are paid where it is ruled there is a ‘qualifying injury’.</a:t>
            </a:r>
          </a:p>
          <a:p>
            <a:pPr lvl="0"/>
            <a:r>
              <a:rPr lang="en-GB" sz="2800" dirty="0"/>
              <a:t>The compensation scheme applies to all regular and retained </a:t>
            </a:r>
            <a:r>
              <a:rPr lang="en-GB" sz="2800" dirty="0" err="1"/>
              <a:t>firefighters</a:t>
            </a:r>
            <a:r>
              <a:rPr lang="en-GB" sz="2800" dirty="0"/>
              <a:t>, and pays equal benefits to those eligible regardless of what scheme they are in.</a:t>
            </a:r>
          </a:p>
          <a:p>
            <a:pPr lvl="0"/>
            <a:r>
              <a:rPr lang="en-GB" sz="2800" dirty="0"/>
              <a:t>The amount of benefits depend on the degree of disablement and service under the relevant employment under which the injury occurred</a:t>
            </a:r>
            <a:r>
              <a:rPr lang="en-GB" dirty="0"/>
              <a:t>.</a:t>
            </a:r>
          </a:p>
          <a:p>
            <a:pPr eaLnBrk="1" hangingPunct="1"/>
            <a:endParaRPr lang="en-GB" sz="2400" dirty="0"/>
          </a:p>
          <a:p>
            <a:pPr eaLnBrk="1" hangingPunct="1"/>
            <a:endParaRPr lang="en-GB" sz="2400" dirty="0"/>
          </a:p>
        </p:txBody>
      </p:sp>
    </p:spTree>
    <p:extLst>
      <p:ext uri="{BB962C8B-B14F-4D97-AF65-F5344CB8AC3E}">
        <p14:creationId xmlns:p14="http://schemas.microsoft.com/office/powerpoint/2010/main" val="229790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4405</Words>
  <Application>Microsoft Office PowerPoint</Application>
  <PresentationFormat>Widescreen</PresentationFormat>
  <Paragraphs>809</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MS PGothic</vt:lpstr>
      <vt:lpstr>Arial</vt:lpstr>
      <vt:lpstr>Calibri</vt:lpstr>
      <vt:lpstr>Calibri Light</vt:lpstr>
      <vt:lpstr>Tahoma</vt:lpstr>
      <vt:lpstr>Office Theme</vt:lpstr>
      <vt:lpstr>2_Default Design</vt:lpstr>
      <vt:lpstr>PowerPoint Presentation</vt:lpstr>
      <vt:lpstr>PowerPoint Presentation</vt:lpstr>
      <vt:lpstr>PowerPoint Presentation</vt:lpstr>
      <vt:lpstr>1992  Firefighter Pension Scheme </vt:lpstr>
      <vt:lpstr>2006  Firefighter Pension Scheme </vt:lpstr>
      <vt:lpstr>Special Members of the 2006 Firefighter Pension Scheme</vt:lpstr>
      <vt:lpstr>2015  Firefighter Pension Scheme</vt:lpstr>
      <vt:lpstr>How are benefits worked out?</vt:lpstr>
      <vt:lpstr>Compensation Scheme</vt:lpstr>
      <vt:lpstr>Scheme Comparison</vt:lpstr>
      <vt:lpstr>Retirement</vt:lpstr>
      <vt:lpstr>Leaving before retirement age</vt:lpstr>
      <vt:lpstr>Death Benefits</vt:lpstr>
      <vt:lpstr>PowerPoint Presentation</vt:lpstr>
      <vt:lpstr>Types of member </vt:lpstr>
      <vt:lpstr>Funding</vt:lpstr>
      <vt:lpstr>Ill-Health - Regulations</vt:lpstr>
      <vt:lpstr>Ill-Health - Regulations</vt:lpstr>
      <vt:lpstr>Ill-Health - Regulations</vt:lpstr>
      <vt:lpstr>What does one pot mean?</vt:lpstr>
      <vt:lpstr>Ill- Health Reviews</vt:lpstr>
      <vt:lpstr>Medical Appeals</vt:lpstr>
      <vt:lpstr>Compensation Scheme</vt:lpstr>
      <vt:lpstr>Funding</vt:lpstr>
      <vt:lpstr>Compensation Scheme - Statute</vt:lpstr>
      <vt:lpstr>Injury Pensions- Regulations</vt:lpstr>
      <vt:lpstr>Definitions</vt:lpstr>
      <vt:lpstr>Degree of Disablement</vt:lpstr>
      <vt:lpstr>Degree of Disablement</vt:lpstr>
      <vt:lpstr>Injury Gratuity</vt:lpstr>
      <vt:lpstr>Injury Pension</vt:lpstr>
      <vt:lpstr>Injury Pension - Deductions</vt:lpstr>
      <vt:lpstr>Retained Firefighter </vt:lpstr>
      <vt:lpstr>Injury Review</vt:lpstr>
      <vt:lpstr>Medical Appeals</vt:lpstr>
      <vt:lpstr>Guidance – Currently under review</vt:lpstr>
      <vt:lpstr>Disclaimer</vt:lpstr>
      <vt:lpstr>PowerPoint Presentation</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Parrington</dc:creator>
  <cp:lastModifiedBy>David Hood</cp:lastModifiedBy>
  <cp:revision>92</cp:revision>
  <cp:lastPrinted>2017-11-01T11:08:08Z</cp:lastPrinted>
  <dcterms:created xsi:type="dcterms:W3CDTF">2015-10-27T14:36:02Z</dcterms:created>
  <dcterms:modified xsi:type="dcterms:W3CDTF">2021-03-02T14:52:35Z</dcterms:modified>
</cp:coreProperties>
</file>