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30"/>
  </p:notesMasterIdLst>
  <p:sldIdLst>
    <p:sldId id="256" r:id="rId5"/>
    <p:sldId id="274" r:id="rId6"/>
    <p:sldId id="289" r:id="rId7"/>
    <p:sldId id="284" r:id="rId8"/>
    <p:sldId id="266" r:id="rId9"/>
    <p:sldId id="290" r:id="rId10"/>
    <p:sldId id="261" r:id="rId11"/>
    <p:sldId id="275" r:id="rId12"/>
    <p:sldId id="287" r:id="rId13"/>
    <p:sldId id="276" r:id="rId14"/>
    <p:sldId id="288" r:id="rId15"/>
    <p:sldId id="277" r:id="rId16"/>
    <p:sldId id="278" r:id="rId17"/>
    <p:sldId id="279" r:id="rId18"/>
    <p:sldId id="294" r:id="rId19"/>
    <p:sldId id="280" r:id="rId20"/>
    <p:sldId id="291" r:id="rId21"/>
    <p:sldId id="281" r:id="rId22"/>
    <p:sldId id="295" r:id="rId23"/>
    <p:sldId id="282" r:id="rId24"/>
    <p:sldId id="292" r:id="rId25"/>
    <p:sldId id="283" r:id="rId26"/>
    <p:sldId id="293" r:id="rId27"/>
    <p:sldId id="296" r:id="rId28"/>
    <p:sldId id="297"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charset="0"/>
      </a:defRPr>
    </a:lvl1pPr>
    <a:lvl2pPr marL="457200" algn="l" rtl="0" fontAlgn="base">
      <a:spcBef>
        <a:spcPct val="0"/>
      </a:spcBef>
      <a:spcAft>
        <a:spcPct val="0"/>
      </a:spcAft>
      <a:defRPr kern="1200">
        <a:solidFill>
          <a:schemeClr val="tx1"/>
        </a:solidFill>
        <a:latin typeface="Calibri" pitchFamily="34" charset="0"/>
        <a:ea typeface="+mn-ea"/>
        <a:cs typeface="Arial" charset="0"/>
      </a:defRPr>
    </a:lvl2pPr>
    <a:lvl3pPr marL="914400" algn="l" rtl="0" fontAlgn="base">
      <a:spcBef>
        <a:spcPct val="0"/>
      </a:spcBef>
      <a:spcAft>
        <a:spcPct val="0"/>
      </a:spcAft>
      <a:defRPr kern="1200">
        <a:solidFill>
          <a:schemeClr val="tx1"/>
        </a:solidFill>
        <a:latin typeface="Calibri" pitchFamily="34" charset="0"/>
        <a:ea typeface="+mn-ea"/>
        <a:cs typeface="Arial" charset="0"/>
      </a:defRPr>
    </a:lvl3pPr>
    <a:lvl4pPr marL="1371600" algn="l" rtl="0" fontAlgn="base">
      <a:spcBef>
        <a:spcPct val="0"/>
      </a:spcBef>
      <a:spcAft>
        <a:spcPct val="0"/>
      </a:spcAft>
      <a:defRPr kern="1200">
        <a:solidFill>
          <a:schemeClr val="tx1"/>
        </a:solidFill>
        <a:latin typeface="Calibri" pitchFamily="34" charset="0"/>
        <a:ea typeface="+mn-ea"/>
        <a:cs typeface="Arial" charset="0"/>
      </a:defRPr>
    </a:lvl4pPr>
    <a:lvl5pPr marL="1828800" algn="l" rtl="0" fontAlgn="base">
      <a:spcBef>
        <a:spcPct val="0"/>
      </a:spcBef>
      <a:spcAft>
        <a:spcPct val="0"/>
      </a:spcAft>
      <a:defRPr kern="1200">
        <a:solidFill>
          <a:schemeClr val="tx1"/>
        </a:solidFill>
        <a:latin typeface="Calibri" pitchFamily="34" charset="0"/>
        <a:ea typeface="+mn-ea"/>
        <a:cs typeface="Arial" charset="0"/>
      </a:defRPr>
    </a:lvl5pPr>
    <a:lvl6pPr marL="2286000" algn="l" defTabSz="914400" rtl="0" eaLnBrk="1" latinLnBrk="0" hangingPunct="1">
      <a:defRPr kern="1200">
        <a:solidFill>
          <a:schemeClr val="tx1"/>
        </a:solidFill>
        <a:latin typeface="Calibri" pitchFamily="34" charset="0"/>
        <a:ea typeface="+mn-ea"/>
        <a:cs typeface="Arial" charset="0"/>
      </a:defRPr>
    </a:lvl6pPr>
    <a:lvl7pPr marL="2743200" algn="l" defTabSz="914400" rtl="0" eaLnBrk="1" latinLnBrk="0" hangingPunct="1">
      <a:defRPr kern="1200">
        <a:solidFill>
          <a:schemeClr val="tx1"/>
        </a:solidFill>
        <a:latin typeface="Calibri" pitchFamily="34" charset="0"/>
        <a:ea typeface="+mn-ea"/>
        <a:cs typeface="Arial" charset="0"/>
      </a:defRPr>
    </a:lvl7pPr>
    <a:lvl8pPr marL="3200400" algn="l" defTabSz="914400" rtl="0" eaLnBrk="1" latinLnBrk="0" hangingPunct="1">
      <a:defRPr kern="1200">
        <a:solidFill>
          <a:schemeClr val="tx1"/>
        </a:solidFill>
        <a:latin typeface="Calibri" pitchFamily="34" charset="0"/>
        <a:ea typeface="+mn-ea"/>
        <a:cs typeface="Arial" charset="0"/>
      </a:defRPr>
    </a:lvl8pPr>
    <a:lvl9pPr marL="3657600" algn="l" defTabSz="914400" rtl="0" eaLnBrk="1" latinLnBrk="0" hangingPunct="1">
      <a:defRPr kern="1200">
        <a:solidFill>
          <a:schemeClr val="tx1"/>
        </a:solidFill>
        <a:latin typeface="Calibri" pitchFamily="34"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BFF9AD7-B2D3-4068-BBA7-F9B8394E44F5}" v="1" dt="2023-05-03T11:05:56.97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340" autoAdjust="0"/>
    <p:restoredTop sz="79710" autoAdjust="0"/>
  </p:normalViewPr>
  <p:slideViewPr>
    <p:cSldViewPr>
      <p:cViewPr varScale="1">
        <p:scale>
          <a:sx n="110" d="100"/>
          <a:sy n="110" d="100"/>
        </p:scale>
        <p:origin x="1662" y="102"/>
      </p:cViewPr>
      <p:guideLst>
        <p:guide orient="horz" pos="2160"/>
        <p:guide pos="2880"/>
      </p:guideLst>
    </p:cSldViewPr>
  </p:slideViewPr>
  <p:notesTextViewPr>
    <p:cViewPr>
      <p:scale>
        <a:sx n="3" d="2"/>
        <a:sy n="3" d="2"/>
      </p:scale>
      <p:origin x="0" y="0"/>
    </p:cViewPr>
  </p:notesTextViewPr>
  <p:sorterViewPr>
    <p:cViewPr>
      <p:scale>
        <a:sx n="100" d="100"/>
        <a:sy n="100" d="100"/>
      </p:scale>
      <p:origin x="0" y="0"/>
    </p:cViewPr>
  </p:sorterViewPr>
  <p:notesViewPr>
    <p:cSldViewPr>
      <p:cViewPr varScale="1">
        <p:scale>
          <a:sx n="56" d="100"/>
          <a:sy n="56" d="100"/>
        </p:scale>
        <p:origin x="2588" y="3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notesMaster" Target="notesMasters/notesMaster1.xml"/><Relationship Id="rId35"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E4593EF-47C6-4BF4-AE90-A9B05F62E3B6}" type="datetimeFigureOut">
              <a:rPr lang="en-GB" smtClean="0"/>
              <a:t>03/05/2023</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C9A9ADB-433E-44AB-B62F-F517F6876D65}" type="slidenum">
              <a:rPr lang="en-GB" smtClean="0"/>
              <a:t>‹#›</a:t>
            </a:fld>
            <a:endParaRPr lang="en-GB"/>
          </a:p>
        </p:txBody>
      </p:sp>
    </p:spTree>
    <p:extLst>
      <p:ext uri="{BB962C8B-B14F-4D97-AF65-F5344CB8AC3E}">
        <p14:creationId xmlns:p14="http://schemas.microsoft.com/office/powerpoint/2010/main" val="350713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C9A9ADB-433E-44AB-B62F-F517F6876D65}" type="slidenum">
              <a:rPr lang="en-GB" smtClean="0"/>
              <a:t>1</a:t>
            </a:fld>
            <a:endParaRPr lang="en-GB"/>
          </a:p>
        </p:txBody>
      </p:sp>
    </p:spTree>
    <p:extLst>
      <p:ext uri="{BB962C8B-B14F-4D97-AF65-F5344CB8AC3E}">
        <p14:creationId xmlns:p14="http://schemas.microsoft.com/office/powerpoint/2010/main" val="392093064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pPr marL="0" marR="0" lvl="0" indent="0" algn="r" defTabSz="914400" rtl="0" eaLnBrk="1" fontAlgn="base" latinLnBrk="0" hangingPunct="1">
              <a:lnSpc>
                <a:spcPct val="100000"/>
              </a:lnSpc>
              <a:spcBef>
                <a:spcPct val="0"/>
              </a:spcBef>
              <a:spcAft>
                <a:spcPct val="0"/>
              </a:spcAft>
              <a:buClrTx/>
              <a:buSzTx/>
              <a:buFontTx/>
              <a:buNone/>
              <a:tabLst/>
              <a:defRPr/>
            </a:pPr>
            <a:fld id="{DC9A9ADB-433E-44AB-B62F-F517F6876D65}" type="slidenum">
              <a:rPr kumimoji="0" lang="en-GB" sz="1200" b="0" i="0" u="none" strike="noStrike" kern="1200" cap="none" spc="0" normalizeH="0" baseline="0" noProof="0" smtClean="0">
                <a:ln>
                  <a:noFill/>
                </a:ln>
                <a:solidFill>
                  <a:prstClr val="black"/>
                </a:solidFill>
                <a:effectLst/>
                <a:uLnTx/>
                <a:uFillTx/>
                <a:latin typeface="Calibri" pitchFamily="34" charset="0"/>
                <a:ea typeface="+mn-ea"/>
                <a:cs typeface="Arial" charset="0"/>
              </a:rPr>
              <a:pPr marL="0" marR="0" lvl="0" indent="0" algn="r" defTabSz="914400" rtl="0" eaLnBrk="1" fontAlgn="base" latinLnBrk="0" hangingPunct="1">
                <a:lnSpc>
                  <a:spcPct val="100000"/>
                </a:lnSpc>
                <a:spcBef>
                  <a:spcPct val="0"/>
                </a:spcBef>
                <a:spcAft>
                  <a:spcPct val="0"/>
                </a:spcAft>
                <a:buClrTx/>
                <a:buSzTx/>
                <a:buFontTx/>
                <a:buNone/>
                <a:tabLst/>
                <a:defRPr/>
              </a:pPr>
              <a:t>5</a:t>
            </a:fld>
            <a:endParaRPr kumimoji="0" lang="en-GB" sz="1200" b="0" i="0" u="none" strike="noStrike" kern="1200" cap="none" spc="0" normalizeH="0" baseline="0" noProof="0">
              <a:ln>
                <a:noFill/>
              </a:ln>
              <a:solidFill>
                <a:prstClr val="black"/>
              </a:solidFill>
              <a:effectLst/>
              <a:uLnTx/>
              <a:uFillTx/>
              <a:latin typeface="Calibri" pitchFamily="34" charset="0"/>
              <a:ea typeface="+mn-ea"/>
              <a:cs typeface="Arial" charset="0"/>
            </a:endParaRPr>
          </a:p>
        </p:txBody>
      </p:sp>
    </p:spTree>
    <p:extLst>
      <p:ext uri="{BB962C8B-B14F-4D97-AF65-F5344CB8AC3E}">
        <p14:creationId xmlns:p14="http://schemas.microsoft.com/office/powerpoint/2010/main" val="5634691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DC9A9ADB-433E-44AB-B62F-F517F6876D65}" type="slidenum">
              <a:rPr lang="en-GB" smtClean="0"/>
              <a:t>7</a:t>
            </a:fld>
            <a:endParaRPr lang="en-GB"/>
          </a:p>
        </p:txBody>
      </p:sp>
    </p:spTree>
    <p:extLst>
      <p:ext uri="{BB962C8B-B14F-4D97-AF65-F5344CB8AC3E}">
        <p14:creationId xmlns:p14="http://schemas.microsoft.com/office/powerpoint/2010/main" val="427813121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4" name="Rectangle 3"/>
          <p:cNvSpPr/>
          <p:nvPr userDrawn="1"/>
        </p:nvSpPr>
        <p:spPr>
          <a:xfrm>
            <a:off x="0" y="4724400"/>
            <a:ext cx="9144000" cy="2133600"/>
          </a:xfrm>
          <a:prstGeom prst="rect">
            <a:avLst/>
          </a:prstGeom>
          <a:solidFill>
            <a:srgbClr val="00206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GB"/>
          </a:p>
        </p:txBody>
      </p:sp>
      <p:pic>
        <p:nvPicPr>
          <p:cNvPr id="5" name="Picture 3"/>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067050" y="3573463"/>
            <a:ext cx="6034088" cy="2492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916833"/>
            <a:ext cx="7772400" cy="1080120"/>
          </a:xfrm>
        </p:spPr>
        <p:txBody>
          <a:bodyPr/>
          <a:lstStyle/>
          <a:p>
            <a:r>
              <a:rPr lang="en-US"/>
              <a:t>Click to edit Master title style</a:t>
            </a:r>
            <a:endParaRPr lang="en-GB" dirty="0"/>
          </a:p>
        </p:txBody>
      </p:sp>
      <p:sp>
        <p:nvSpPr>
          <p:cNvPr id="3" name="Subtitle 2"/>
          <p:cNvSpPr>
            <a:spLocks noGrp="1"/>
          </p:cNvSpPr>
          <p:nvPr>
            <p:ph type="subTitle" idx="1"/>
          </p:nvPr>
        </p:nvSpPr>
        <p:spPr>
          <a:xfrm>
            <a:off x="683568" y="2996952"/>
            <a:ext cx="7088832" cy="622920"/>
          </a:xfrm>
        </p:spPr>
        <p:txBody>
          <a:bodyPr/>
          <a:lstStyle>
            <a:lvl1pPr marL="0" indent="0" algn="l">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dirty="0"/>
          </a:p>
        </p:txBody>
      </p:sp>
    </p:spTree>
    <p:extLst>
      <p:ext uri="{BB962C8B-B14F-4D97-AF65-F5344CB8AC3E}">
        <p14:creationId xmlns:p14="http://schemas.microsoft.com/office/powerpoint/2010/main" val="576195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C3B0AFF9-C18F-46A8-B98C-F442CE452259}" type="datetimeFigureOut">
              <a:rPr lang="en-GB"/>
              <a:pPr>
                <a:defRPr/>
              </a:pPr>
              <a:t>03/05/2023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39F71733-8A78-4759-BE13-477AB47B70BC}" type="slidenum">
              <a:rPr lang="en-GB"/>
              <a:pPr>
                <a:defRPr/>
              </a:pPr>
              <a:t>‹#›</a:t>
            </a:fld>
            <a:endParaRPr lang="en-GB"/>
          </a:p>
        </p:txBody>
      </p:sp>
    </p:spTree>
    <p:extLst>
      <p:ext uri="{BB962C8B-B14F-4D97-AF65-F5344CB8AC3E}">
        <p14:creationId xmlns:p14="http://schemas.microsoft.com/office/powerpoint/2010/main" val="31673269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08099052-6AD6-4483-8A5D-B52D1A347956}" type="datetimeFigureOut">
              <a:rPr lang="en-GB"/>
              <a:pPr>
                <a:defRPr/>
              </a:pPr>
              <a:t>03/05/2023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1655E4A6-A922-49A4-A860-81DEB02FA62C}" type="slidenum">
              <a:rPr lang="en-GB"/>
              <a:pPr>
                <a:defRPr/>
              </a:pPr>
              <a:t>‹#›</a:t>
            </a:fld>
            <a:endParaRPr lang="en-GB"/>
          </a:p>
        </p:txBody>
      </p:sp>
    </p:spTree>
    <p:extLst>
      <p:ext uri="{BB962C8B-B14F-4D97-AF65-F5344CB8AC3E}">
        <p14:creationId xmlns:p14="http://schemas.microsoft.com/office/powerpoint/2010/main" val="6364893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pPr>
              <a:defRPr/>
            </a:pPr>
            <a:fld id="{8770DBC4-28D6-4E20-93AB-DEE986E6E534}" type="datetimeFigureOut">
              <a:rPr lang="en-GB"/>
              <a:pPr>
                <a:defRPr/>
              </a:pPr>
              <a:t>03/05/2023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76FE79D1-1F21-4DE5-B73F-84C7D145B05B}" type="slidenum">
              <a:rPr lang="en-GB"/>
              <a:pPr>
                <a:defRPr/>
              </a:pPr>
              <a:t>‹#›</a:t>
            </a:fld>
            <a:endParaRPr lang="en-GB"/>
          </a:p>
        </p:txBody>
      </p:sp>
    </p:spTree>
    <p:extLst>
      <p:ext uri="{BB962C8B-B14F-4D97-AF65-F5344CB8AC3E}">
        <p14:creationId xmlns:p14="http://schemas.microsoft.com/office/powerpoint/2010/main" val="1521955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pPr>
              <a:defRPr/>
            </a:pPr>
            <a:fld id="{548F8C11-9C98-41C6-A1D3-234916B088EC}" type="datetimeFigureOut">
              <a:rPr lang="en-GB"/>
              <a:pPr>
                <a:defRPr/>
              </a:pPr>
              <a:t>03/05/2023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pPr>
              <a:defRPr/>
            </a:pPr>
            <a:fld id="{27DAF4B9-2B74-4F38-97DA-3C8C959110F5}" type="slidenum">
              <a:rPr lang="en-GB"/>
              <a:pPr>
                <a:defRPr/>
              </a:pPr>
              <a:t>‹#›</a:t>
            </a:fld>
            <a:endParaRPr lang="en-GB"/>
          </a:p>
        </p:txBody>
      </p:sp>
    </p:spTree>
    <p:extLst>
      <p:ext uri="{BB962C8B-B14F-4D97-AF65-F5344CB8AC3E}">
        <p14:creationId xmlns:p14="http://schemas.microsoft.com/office/powerpoint/2010/main" val="4443243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3"/>
          <p:cNvSpPr>
            <a:spLocks noGrp="1"/>
          </p:cNvSpPr>
          <p:nvPr>
            <p:ph type="dt" sz="half" idx="10"/>
          </p:nvPr>
        </p:nvSpPr>
        <p:spPr/>
        <p:txBody>
          <a:bodyPr/>
          <a:lstStyle>
            <a:lvl1pPr>
              <a:defRPr/>
            </a:lvl1pPr>
          </a:lstStyle>
          <a:p>
            <a:pPr>
              <a:defRPr/>
            </a:pPr>
            <a:fld id="{4899EFDD-1752-463A-8A8E-7F138D67A366}" type="datetimeFigureOut">
              <a:rPr lang="en-GB"/>
              <a:pPr>
                <a:defRPr/>
              </a:pPr>
              <a:t>03/05/2023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4C542EE7-1CA5-4171-8605-D649BC39E678}" type="slidenum">
              <a:rPr lang="en-GB"/>
              <a:pPr>
                <a:defRPr/>
              </a:pPr>
              <a:t>‹#›</a:t>
            </a:fld>
            <a:endParaRPr lang="en-GB"/>
          </a:p>
        </p:txBody>
      </p:sp>
    </p:spTree>
    <p:extLst>
      <p:ext uri="{BB962C8B-B14F-4D97-AF65-F5344CB8AC3E}">
        <p14:creationId xmlns:p14="http://schemas.microsoft.com/office/powerpoint/2010/main" val="12432295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3"/>
          <p:cNvSpPr>
            <a:spLocks noGrp="1"/>
          </p:cNvSpPr>
          <p:nvPr>
            <p:ph type="dt" sz="half" idx="10"/>
          </p:nvPr>
        </p:nvSpPr>
        <p:spPr/>
        <p:txBody>
          <a:bodyPr/>
          <a:lstStyle>
            <a:lvl1pPr>
              <a:defRPr/>
            </a:lvl1pPr>
          </a:lstStyle>
          <a:p>
            <a:pPr>
              <a:defRPr/>
            </a:pPr>
            <a:fld id="{1C425E12-B619-4516-B68D-87D6BFB1AAC5}" type="datetimeFigureOut">
              <a:rPr lang="en-GB"/>
              <a:pPr>
                <a:defRPr/>
              </a:pPr>
              <a:t>03/05/2023</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pPr>
              <a:defRPr/>
            </a:pPr>
            <a:fld id="{95631FB8-0D31-42D2-B7DE-863D944BEC99}" type="slidenum">
              <a:rPr lang="en-GB"/>
              <a:pPr>
                <a:defRPr/>
              </a:pPr>
              <a:t>‹#›</a:t>
            </a:fld>
            <a:endParaRPr lang="en-GB"/>
          </a:p>
        </p:txBody>
      </p:sp>
    </p:spTree>
    <p:extLst>
      <p:ext uri="{BB962C8B-B14F-4D97-AF65-F5344CB8AC3E}">
        <p14:creationId xmlns:p14="http://schemas.microsoft.com/office/powerpoint/2010/main" val="35324172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3"/>
          <p:cNvSpPr>
            <a:spLocks noGrp="1"/>
          </p:cNvSpPr>
          <p:nvPr>
            <p:ph type="dt" sz="half" idx="10"/>
          </p:nvPr>
        </p:nvSpPr>
        <p:spPr/>
        <p:txBody>
          <a:bodyPr/>
          <a:lstStyle>
            <a:lvl1pPr>
              <a:defRPr/>
            </a:lvl1pPr>
          </a:lstStyle>
          <a:p>
            <a:pPr>
              <a:defRPr/>
            </a:pPr>
            <a:fld id="{AB2C49BC-AD33-44C8-A533-8F5067328154}" type="datetimeFigureOut">
              <a:rPr lang="en-GB"/>
              <a:pPr>
                <a:defRPr/>
              </a:pPr>
              <a:t>03/05/2023</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pPr>
              <a:defRPr/>
            </a:pPr>
            <a:fld id="{177BE8A7-D47F-4A01-B3CC-119C124EC19D}" type="slidenum">
              <a:rPr lang="en-GB"/>
              <a:pPr>
                <a:defRPr/>
              </a:pPr>
              <a:t>‹#›</a:t>
            </a:fld>
            <a:endParaRPr lang="en-GB"/>
          </a:p>
        </p:txBody>
      </p:sp>
    </p:spTree>
    <p:extLst>
      <p:ext uri="{BB962C8B-B14F-4D97-AF65-F5344CB8AC3E}">
        <p14:creationId xmlns:p14="http://schemas.microsoft.com/office/powerpoint/2010/main" val="10588456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08BA40A6-2E97-4EF2-99C3-708DEC3C21C7}" type="datetimeFigureOut">
              <a:rPr lang="en-GB"/>
              <a:pPr>
                <a:defRPr/>
              </a:pPr>
              <a:t>03/05/2023</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pPr>
              <a:defRPr/>
            </a:pPr>
            <a:fld id="{C6E694AB-D025-4AA9-A1A3-37FF48792A73}" type="slidenum">
              <a:rPr lang="en-GB"/>
              <a:pPr>
                <a:defRPr/>
              </a:pPr>
              <a:t>‹#›</a:t>
            </a:fld>
            <a:endParaRPr lang="en-GB"/>
          </a:p>
        </p:txBody>
      </p:sp>
    </p:spTree>
    <p:extLst>
      <p:ext uri="{BB962C8B-B14F-4D97-AF65-F5344CB8AC3E}">
        <p14:creationId xmlns:p14="http://schemas.microsoft.com/office/powerpoint/2010/main" val="253632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197F63F3-168F-4711-96A2-449292CEF586}" type="datetimeFigureOut">
              <a:rPr lang="en-GB"/>
              <a:pPr>
                <a:defRPr/>
              </a:pPr>
              <a:t>03/05/2023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C70C5799-8A4A-4B8B-B84F-CC224F8099E4}" type="slidenum">
              <a:rPr lang="en-GB"/>
              <a:pPr>
                <a:defRPr/>
              </a:pPr>
              <a:t>‹#›</a:t>
            </a:fld>
            <a:endParaRPr lang="en-GB"/>
          </a:p>
        </p:txBody>
      </p:sp>
    </p:spTree>
    <p:extLst>
      <p:ext uri="{BB962C8B-B14F-4D97-AF65-F5344CB8AC3E}">
        <p14:creationId xmlns:p14="http://schemas.microsoft.com/office/powerpoint/2010/main" val="17375091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endParaRPr lang="en-GB"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4221F053-6884-4D38-A996-6376E5B6A825}" type="datetimeFigureOut">
              <a:rPr lang="en-GB"/>
              <a:pPr>
                <a:defRPr/>
              </a:pPr>
              <a:t>03/05/2023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pPr>
              <a:defRPr/>
            </a:pPr>
            <a:fld id="{76C5BD77-D800-4CA6-A32A-19203EA0FFA2}" type="slidenum">
              <a:rPr lang="en-GB"/>
              <a:pPr>
                <a:defRPr/>
              </a:pPr>
              <a:t>‹#›</a:t>
            </a:fld>
            <a:endParaRPr lang="en-GB"/>
          </a:p>
        </p:txBody>
      </p:sp>
    </p:spTree>
    <p:extLst>
      <p:ext uri="{BB962C8B-B14F-4D97-AF65-F5344CB8AC3E}">
        <p14:creationId xmlns:p14="http://schemas.microsoft.com/office/powerpoint/2010/main" val="8492378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723265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GB" alt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chemeClr val="tx1">
                    <a:tint val="75000"/>
                  </a:schemeClr>
                </a:solidFill>
                <a:latin typeface="+mn-lt"/>
                <a:cs typeface="+mn-cs"/>
              </a:defRPr>
            </a:lvl1pPr>
          </a:lstStyle>
          <a:p>
            <a:pPr>
              <a:defRPr/>
            </a:pPr>
            <a:fld id="{974AF62C-B036-4BFC-BEBE-D38CF118CFE8}" type="datetimeFigureOut">
              <a:rPr lang="en-GB"/>
              <a:pPr>
                <a:defRPr/>
              </a:pPr>
              <a:t>03/05/2023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smtClean="0">
                <a:solidFill>
                  <a:schemeClr val="tx1">
                    <a:tint val="75000"/>
                  </a:schemeClr>
                </a:solidFill>
                <a:latin typeface="+mn-lt"/>
                <a:cs typeface="+mn-cs"/>
              </a:defRPr>
            </a:lvl1pPr>
          </a:lstStyle>
          <a:p>
            <a:pPr>
              <a:defRPr/>
            </a:pPr>
            <a:fld id="{48A14981-ED7A-40ED-B7C3-33957AE3D43D}" type="slidenum">
              <a:rPr lang="en-GB"/>
              <a:pPr>
                <a:defRPr/>
              </a:pPr>
              <a:t>‹#›</a:t>
            </a:fld>
            <a:endParaRPr lang="en-GB"/>
          </a:p>
        </p:txBody>
      </p:sp>
      <p:pic>
        <p:nvPicPr>
          <p:cNvPr id="1031" name="Picture 6"/>
          <p:cNvPicPr>
            <a:picLocks noChangeAspect="1"/>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7689850" y="71438"/>
            <a:ext cx="1274763" cy="15573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hc" descr=" "/>
          <p:cNvSpPr txBox="1"/>
          <p:nvPr userDrawn="1"/>
        </p:nvSpPr>
        <p:spPr>
          <a:xfrm>
            <a:off x="0" y="0"/>
            <a:ext cx="9144000" cy="223138"/>
          </a:xfrm>
          <a:prstGeom prst="rect">
            <a:avLst/>
          </a:prstGeom>
          <a:noFill/>
        </p:spPr>
        <p:txBody>
          <a:bodyPr vert="horz" rtlCol="0">
            <a:spAutoFit/>
          </a:bodyPr>
          <a:lstStyle/>
          <a:p>
            <a:pPr algn="ctr"/>
            <a:r>
              <a:rPr lang="en-GB" sz="850" b="0" i="0" u="none" baseline="0">
                <a:solidFill>
                  <a:srgbClr val="000000"/>
                </a:solidFill>
                <a:latin typeface="Microsoft Sans Serif"/>
              </a:rPr>
              <a:t> </a:t>
            </a:r>
          </a:p>
        </p:txBody>
      </p:sp>
      <p:sp>
        <p:nvSpPr>
          <p:cNvPr id="3" name="fc" descr=" "/>
          <p:cNvSpPr txBox="1"/>
          <p:nvPr userDrawn="1"/>
        </p:nvSpPr>
        <p:spPr>
          <a:xfrm>
            <a:off x="0" y="6537960"/>
            <a:ext cx="9144000" cy="223138"/>
          </a:xfrm>
          <a:prstGeom prst="rect">
            <a:avLst/>
          </a:prstGeom>
          <a:noFill/>
        </p:spPr>
        <p:txBody>
          <a:bodyPr vert="horz" rtlCol="0">
            <a:spAutoFit/>
          </a:bodyPr>
          <a:lstStyle/>
          <a:p>
            <a:pPr algn="ctr"/>
            <a:r>
              <a:rPr lang="en-GB" sz="850" b="0" i="0" u="none" baseline="0">
                <a:solidFill>
                  <a:srgbClr val="000000"/>
                </a:solidFill>
                <a:latin typeface="Microsoft Sans Serif"/>
              </a:rPr>
              <a:t> </a:t>
            </a:r>
          </a:p>
        </p:txBody>
      </p:sp>
    </p:spTree>
  </p:cSld>
  <p:clrMap bg1="lt1" tx1="dk1" bg2="lt2" tx2="dk2" accent1="accent1" accent2="accent2" accent3="accent3" accent4="accent4" accent5="accent5" accent6="accent6" hlink="hlink" folHlink="folHlink"/>
  <p:sldLayoutIdLst>
    <p:sldLayoutId id="2147483671" r:id="rId1"/>
    <p:sldLayoutId id="2147483661" r:id="rId2"/>
    <p:sldLayoutId id="2147483662" r:id="rId3"/>
    <p:sldLayoutId id="2147483663" r:id="rId4"/>
    <p:sldLayoutId id="2147483664" r:id="rId5"/>
    <p:sldLayoutId id="2147483665" r:id="rId6"/>
    <p:sldLayoutId id="2147483666" r:id="rId7"/>
    <p:sldLayoutId id="2147483667" r:id="rId8"/>
    <p:sldLayoutId id="2147483668" r:id="rId9"/>
    <p:sldLayoutId id="2147483669" r:id="rId10"/>
    <p:sldLayoutId id="2147483670" r:id="rId11"/>
  </p:sldLayoutIdLst>
  <p:txStyles>
    <p:titleStyle>
      <a:lvl1pPr algn="l" rtl="0" fontAlgn="base">
        <a:spcBef>
          <a:spcPct val="0"/>
        </a:spcBef>
        <a:spcAft>
          <a:spcPct val="0"/>
        </a:spcAft>
        <a:defRPr sz="3200" kern="1200">
          <a:solidFill>
            <a:schemeClr val="tx1"/>
          </a:solidFill>
          <a:latin typeface="+mj-lt"/>
          <a:ea typeface="+mj-ea"/>
          <a:cs typeface="+mj-cs"/>
        </a:defRPr>
      </a:lvl1pPr>
      <a:lvl2pPr algn="l" rtl="0" fontAlgn="base">
        <a:spcBef>
          <a:spcPct val="0"/>
        </a:spcBef>
        <a:spcAft>
          <a:spcPct val="0"/>
        </a:spcAft>
        <a:defRPr sz="3200">
          <a:solidFill>
            <a:schemeClr val="tx1"/>
          </a:solidFill>
          <a:latin typeface="Calibri" pitchFamily="34" charset="0"/>
        </a:defRPr>
      </a:lvl2pPr>
      <a:lvl3pPr algn="l" rtl="0" fontAlgn="base">
        <a:spcBef>
          <a:spcPct val="0"/>
        </a:spcBef>
        <a:spcAft>
          <a:spcPct val="0"/>
        </a:spcAft>
        <a:defRPr sz="3200">
          <a:solidFill>
            <a:schemeClr val="tx1"/>
          </a:solidFill>
          <a:latin typeface="Calibri" pitchFamily="34" charset="0"/>
        </a:defRPr>
      </a:lvl3pPr>
      <a:lvl4pPr algn="l" rtl="0" fontAlgn="base">
        <a:spcBef>
          <a:spcPct val="0"/>
        </a:spcBef>
        <a:spcAft>
          <a:spcPct val="0"/>
        </a:spcAft>
        <a:defRPr sz="3200">
          <a:solidFill>
            <a:schemeClr val="tx1"/>
          </a:solidFill>
          <a:latin typeface="Calibri" pitchFamily="34" charset="0"/>
        </a:defRPr>
      </a:lvl4pPr>
      <a:lvl5pPr algn="l" rtl="0" fontAlgn="base">
        <a:spcBef>
          <a:spcPct val="0"/>
        </a:spcBef>
        <a:spcAft>
          <a:spcPct val="0"/>
        </a:spcAft>
        <a:defRPr sz="3200">
          <a:solidFill>
            <a:schemeClr val="tx1"/>
          </a:solidFill>
          <a:latin typeface="Calibri" pitchFamily="34" charset="0"/>
        </a:defRPr>
      </a:lvl5pPr>
      <a:lvl6pPr marL="457200" algn="l" rtl="0" fontAlgn="base">
        <a:spcBef>
          <a:spcPct val="0"/>
        </a:spcBef>
        <a:spcAft>
          <a:spcPct val="0"/>
        </a:spcAft>
        <a:defRPr sz="3200">
          <a:solidFill>
            <a:schemeClr val="tx1"/>
          </a:solidFill>
          <a:latin typeface="Calibri" pitchFamily="34" charset="0"/>
        </a:defRPr>
      </a:lvl6pPr>
      <a:lvl7pPr marL="914400" algn="l" rtl="0" fontAlgn="base">
        <a:spcBef>
          <a:spcPct val="0"/>
        </a:spcBef>
        <a:spcAft>
          <a:spcPct val="0"/>
        </a:spcAft>
        <a:defRPr sz="3200">
          <a:solidFill>
            <a:schemeClr val="tx1"/>
          </a:solidFill>
          <a:latin typeface="Calibri" pitchFamily="34" charset="0"/>
        </a:defRPr>
      </a:lvl7pPr>
      <a:lvl8pPr marL="1371600" algn="l" rtl="0" fontAlgn="base">
        <a:spcBef>
          <a:spcPct val="0"/>
        </a:spcBef>
        <a:spcAft>
          <a:spcPct val="0"/>
        </a:spcAft>
        <a:defRPr sz="3200">
          <a:solidFill>
            <a:schemeClr val="tx1"/>
          </a:solidFill>
          <a:latin typeface="Calibri" pitchFamily="34" charset="0"/>
        </a:defRPr>
      </a:lvl8pPr>
      <a:lvl9pPr marL="1828800" algn="l" rtl="0" fontAlgn="base">
        <a:spcBef>
          <a:spcPct val="0"/>
        </a:spcBef>
        <a:spcAft>
          <a:spcPct val="0"/>
        </a:spcAft>
        <a:defRPr sz="3200">
          <a:solidFill>
            <a:schemeClr val="tx1"/>
          </a:solidFill>
          <a:latin typeface="Calibri" pitchFamily="34" charset="0"/>
        </a:defRPr>
      </a:lvl9pPr>
    </p:titleStyle>
    <p:bodyStyle>
      <a:lvl1pPr marL="342900" indent="-342900" algn="l" rtl="0" fontAlgn="base">
        <a:spcBef>
          <a:spcPct val="20000"/>
        </a:spcBef>
        <a:spcAft>
          <a:spcPct val="0"/>
        </a:spcAft>
        <a:buFont typeface="Arial" charset="0"/>
        <a:buChar char="•"/>
        <a:defRPr sz="2400" kern="1200">
          <a:solidFill>
            <a:schemeClr val="tx1"/>
          </a:solidFill>
          <a:latin typeface="+mn-lt"/>
          <a:ea typeface="+mn-ea"/>
          <a:cs typeface="+mn-cs"/>
        </a:defRPr>
      </a:lvl1pPr>
      <a:lvl2pPr marL="742950" indent="-285750" algn="l" rtl="0" fontAlgn="base">
        <a:spcBef>
          <a:spcPct val="20000"/>
        </a:spcBef>
        <a:spcAft>
          <a:spcPct val="0"/>
        </a:spcAft>
        <a:buFont typeface="Arial" charset="0"/>
        <a:buChar char="–"/>
        <a:defRPr sz="2400" kern="1200">
          <a:solidFill>
            <a:schemeClr val="tx1"/>
          </a:solidFill>
          <a:latin typeface="+mn-lt"/>
          <a:ea typeface="+mn-ea"/>
          <a:cs typeface="+mn-cs"/>
        </a:defRPr>
      </a:lvl2pPr>
      <a:lvl3pPr marL="1143000" indent="-228600" algn="l" rtl="0" fontAlgn="base">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fontAlgn="base">
        <a:spcBef>
          <a:spcPct val="20000"/>
        </a:spcBef>
        <a:spcAft>
          <a:spcPct val="0"/>
        </a:spcAft>
        <a:buFont typeface="Arial" charset="0"/>
        <a:buChar char="–"/>
        <a:defRPr sz="2400" kern="1200">
          <a:solidFill>
            <a:schemeClr val="tx1"/>
          </a:solidFill>
          <a:latin typeface="+mn-lt"/>
          <a:ea typeface="+mn-ea"/>
          <a:cs typeface="+mn-cs"/>
        </a:defRPr>
      </a:lvl4pPr>
      <a:lvl5pPr marL="2057400" indent="-228600" algn="l" rtl="0" fontAlgn="base">
        <a:spcBef>
          <a:spcPct val="20000"/>
        </a:spcBef>
        <a:spcAft>
          <a:spcPct val="0"/>
        </a:spcAft>
        <a:buFont typeface="Arial" charset="0"/>
        <a:buChar char="»"/>
        <a:defRPr sz="24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p:txBody>
          <a:bodyPr/>
          <a:lstStyle/>
          <a:p>
            <a:r>
              <a:rPr lang="en-GB" altLang="en-US" dirty="0"/>
              <a:t>NYP National Child Protection Inspection (NCPI) Journey of Improvement</a:t>
            </a:r>
            <a:br>
              <a:rPr lang="en-GB" altLang="en-US" dirty="0"/>
            </a:br>
            <a:r>
              <a:rPr lang="en-GB" altLang="en-US" dirty="0"/>
              <a:t>Public Accountability Meeting</a:t>
            </a:r>
            <a:br>
              <a:rPr lang="en-GB" altLang="en-US" dirty="0"/>
            </a:br>
            <a:br>
              <a:rPr lang="en-GB" altLang="en-US" dirty="0"/>
            </a:br>
            <a:br>
              <a:rPr lang="en-GB" altLang="en-US" dirty="0"/>
            </a:br>
            <a:r>
              <a:rPr lang="en-GB" altLang="en-US" dirty="0"/>
              <a:t>Chief Constable Lisa Winward</a:t>
            </a:r>
            <a:br>
              <a:rPr lang="en-GB" altLang="en-US" sz="2400" dirty="0"/>
            </a:br>
            <a:r>
              <a:rPr lang="en-GB" altLang="en-US" sz="2400" dirty="0"/>
              <a:t>3</a:t>
            </a:r>
            <a:r>
              <a:rPr lang="en-GB" altLang="en-US" sz="2400" baseline="30000" dirty="0"/>
              <a:t>rd</a:t>
            </a:r>
            <a:r>
              <a:rPr lang="en-GB" altLang="en-US" sz="2400" dirty="0"/>
              <a:t> May 2023</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3DE816-5DBE-6393-D360-7A2BB32E2951}"/>
              </a:ext>
            </a:extLst>
          </p:cNvPr>
          <p:cNvSpPr>
            <a:spLocks noGrp="1"/>
          </p:cNvSpPr>
          <p:nvPr>
            <p:ph type="title"/>
          </p:nvPr>
        </p:nvSpPr>
        <p:spPr/>
        <p:txBody>
          <a:bodyPr/>
          <a:lstStyle/>
          <a:p>
            <a:r>
              <a:rPr lang="en-GB" dirty="0"/>
              <a:t>Rec 2: Obtain voice of the child </a:t>
            </a:r>
            <a:br>
              <a:rPr lang="en-GB" dirty="0"/>
            </a:br>
            <a:r>
              <a:rPr lang="en-GB" sz="2400" b="1" dirty="0"/>
              <a:t>Pre Dec 2022</a:t>
            </a:r>
            <a:endParaRPr lang="en-GB" b="1" dirty="0"/>
          </a:p>
        </p:txBody>
      </p:sp>
      <p:sp>
        <p:nvSpPr>
          <p:cNvPr id="3" name="Content Placeholder 2">
            <a:extLst>
              <a:ext uri="{FF2B5EF4-FFF2-40B4-BE49-F238E27FC236}">
                <a16:creationId xmlns:a16="http://schemas.microsoft.com/office/drawing/2014/main" id="{B9387F18-E9F7-6D7D-9F6A-FEF4285F1B41}"/>
              </a:ext>
            </a:extLst>
          </p:cNvPr>
          <p:cNvSpPr>
            <a:spLocks noGrp="1"/>
          </p:cNvSpPr>
          <p:nvPr>
            <p:ph idx="1"/>
          </p:nvPr>
        </p:nvSpPr>
        <p:spPr>
          <a:xfrm>
            <a:off x="457200" y="1268760"/>
            <a:ext cx="8229600" cy="5314602"/>
          </a:xfrm>
        </p:spPr>
        <p:txBody>
          <a:bodyPr/>
          <a:lstStyle/>
          <a:p>
            <a:pPr marL="0" indent="0">
              <a:buNone/>
            </a:pPr>
            <a:r>
              <a:rPr lang="en-GB" dirty="0"/>
              <a:t>Significant progress in this area since initial inspection.</a:t>
            </a:r>
          </a:p>
          <a:p>
            <a:r>
              <a:rPr lang="en-GB" dirty="0"/>
              <a:t>Voice of Child (VOC) inputs to staff using a Domestic Abuse scenario/video to show how children can be witness to incidents and need to be spoken to and heard.</a:t>
            </a:r>
          </a:p>
          <a:p>
            <a:r>
              <a:rPr lang="en-GB" b="1" dirty="0">
                <a:solidFill>
                  <a:srgbClr val="FF0000"/>
                </a:solidFill>
              </a:rPr>
              <a:t>A</a:t>
            </a:r>
            <a:r>
              <a:rPr lang="en-GB" b="1" dirty="0">
                <a:solidFill>
                  <a:srgbClr val="7030A0"/>
                </a:solidFill>
              </a:rPr>
              <a:t>W</a:t>
            </a:r>
            <a:r>
              <a:rPr lang="en-GB" b="1" dirty="0">
                <a:solidFill>
                  <a:srgbClr val="FFC000"/>
                </a:solidFill>
              </a:rPr>
              <a:t>A</a:t>
            </a:r>
            <a:r>
              <a:rPr lang="en-GB" b="1" dirty="0">
                <a:solidFill>
                  <a:srgbClr val="00B0F0"/>
                </a:solidFill>
              </a:rPr>
              <a:t>R</a:t>
            </a:r>
            <a:r>
              <a:rPr lang="en-GB" b="1" dirty="0">
                <a:solidFill>
                  <a:srgbClr val="00B050"/>
                </a:solidFill>
              </a:rPr>
              <a:t>E</a:t>
            </a:r>
            <a:r>
              <a:rPr lang="en-GB" dirty="0"/>
              <a:t> mnemonic included on various templates and documentation, such as Public Protection Notices. This has helped officers know what to observe and record in relation to children’s presentation at an incident.</a:t>
            </a:r>
          </a:p>
          <a:p>
            <a:r>
              <a:rPr lang="en-GB" dirty="0"/>
              <a:t>Bespoke Keeping Children Safe site on intranet for officers up to date guidance</a:t>
            </a:r>
          </a:p>
          <a:p>
            <a:r>
              <a:rPr lang="en-GB" dirty="0"/>
              <a:t>VOC &amp; </a:t>
            </a:r>
            <a:r>
              <a:rPr lang="en-GB" b="1" dirty="0">
                <a:solidFill>
                  <a:srgbClr val="FF0000"/>
                </a:solidFill>
              </a:rPr>
              <a:t>A</a:t>
            </a:r>
            <a:r>
              <a:rPr lang="en-GB" b="1" dirty="0">
                <a:solidFill>
                  <a:srgbClr val="7030A0"/>
                </a:solidFill>
              </a:rPr>
              <a:t>W</a:t>
            </a:r>
            <a:r>
              <a:rPr lang="en-GB" b="1" dirty="0">
                <a:solidFill>
                  <a:srgbClr val="FFC000"/>
                </a:solidFill>
              </a:rPr>
              <a:t>A</a:t>
            </a:r>
            <a:r>
              <a:rPr lang="en-GB" b="1" dirty="0">
                <a:solidFill>
                  <a:srgbClr val="00B0F0"/>
                </a:solidFill>
              </a:rPr>
              <a:t>R</a:t>
            </a:r>
            <a:r>
              <a:rPr lang="en-GB" b="1" dirty="0">
                <a:solidFill>
                  <a:srgbClr val="00B050"/>
                </a:solidFill>
              </a:rPr>
              <a:t>E </a:t>
            </a:r>
            <a:r>
              <a:rPr lang="en-GB" dirty="0"/>
              <a:t>embedded into MFH return forms.</a:t>
            </a:r>
          </a:p>
          <a:p>
            <a:pPr marL="0" indent="0">
              <a:buNone/>
            </a:pPr>
            <a:endParaRPr lang="en-GB" dirty="0"/>
          </a:p>
        </p:txBody>
      </p:sp>
      <p:pic>
        <p:nvPicPr>
          <p:cNvPr id="4" name="Picture 3">
            <a:extLst>
              <a:ext uri="{FF2B5EF4-FFF2-40B4-BE49-F238E27FC236}">
                <a16:creationId xmlns:a16="http://schemas.microsoft.com/office/drawing/2014/main" id="{187CE518-4FDD-CA9C-2FBD-6EC55E9B8F0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23528" y="5733256"/>
            <a:ext cx="8517632" cy="850106"/>
          </a:xfrm>
          <a:prstGeom prst="rect">
            <a:avLst/>
          </a:prstGeom>
          <a:noFill/>
        </p:spPr>
      </p:pic>
    </p:spTree>
    <p:extLst>
      <p:ext uri="{BB962C8B-B14F-4D97-AF65-F5344CB8AC3E}">
        <p14:creationId xmlns:p14="http://schemas.microsoft.com/office/powerpoint/2010/main" val="298407113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1BEDD5-6591-F10F-7185-56DA4F851A72}"/>
              </a:ext>
            </a:extLst>
          </p:cNvPr>
          <p:cNvSpPr>
            <a:spLocks noGrp="1"/>
          </p:cNvSpPr>
          <p:nvPr>
            <p:ph type="title"/>
          </p:nvPr>
        </p:nvSpPr>
        <p:spPr/>
        <p:txBody>
          <a:bodyPr/>
          <a:lstStyle/>
          <a:p>
            <a:r>
              <a:rPr lang="en-GB" dirty="0"/>
              <a:t>Rec 2 Obtain Voice of the Child (VOC) cont’d…….</a:t>
            </a:r>
          </a:p>
        </p:txBody>
      </p:sp>
      <p:sp>
        <p:nvSpPr>
          <p:cNvPr id="3" name="Content Placeholder 2">
            <a:extLst>
              <a:ext uri="{FF2B5EF4-FFF2-40B4-BE49-F238E27FC236}">
                <a16:creationId xmlns:a16="http://schemas.microsoft.com/office/drawing/2014/main" id="{14066E3C-7050-E341-950F-26AEA4A517F0}"/>
              </a:ext>
            </a:extLst>
          </p:cNvPr>
          <p:cNvSpPr>
            <a:spLocks noGrp="1"/>
          </p:cNvSpPr>
          <p:nvPr>
            <p:ph idx="1"/>
          </p:nvPr>
        </p:nvSpPr>
        <p:spPr/>
        <p:txBody>
          <a:bodyPr/>
          <a:lstStyle/>
          <a:p>
            <a:pPr marL="0" indent="0">
              <a:buNone/>
            </a:pPr>
            <a:r>
              <a:rPr lang="en-GB" b="1" dirty="0"/>
              <a:t>Dec 22 – now</a:t>
            </a:r>
          </a:p>
          <a:p>
            <a:r>
              <a:rPr lang="en-GB" dirty="0"/>
              <a:t>Bespoke Voice of the Child video made for custody staff training and rolled out on all their development days covering what it is like through the eyes of a child entering custody </a:t>
            </a:r>
          </a:p>
          <a:p>
            <a:r>
              <a:rPr lang="en-GB" dirty="0"/>
              <a:t>VOC 121 Refresh- video &amp; training pack – this is a refresher to keep Voice of the Child alive and at the forefront- </a:t>
            </a:r>
            <a:r>
              <a:rPr lang="en-GB" i="1" dirty="0"/>
              <a:t>video shows an officer communicating with a child after a missing episode and the use of the </a:t>
            </a:r>
            <a:r>
              <a:rPr lang="en-GB" b="1" dirty="0">
                <a:solidFill>
                  <a:srgbClr val="FF0000"/>
                </a:solidFill>
              </a:rPr>
              <a:t>A</a:t>
            </a:r>
            <a:r>
              <a:rPr lang="en-GB" b="1" dirty="0">
                <a:solidFill>
                  <a:srgbClr val="7030A0"/>
                </a:solidFill>
              </a:rPr>
              <a:t>W</a:t>
            </a:r>
            <a:r>
              <a:rPr lang="en-GB" b="1" dirty="0">
                <a:solidFill>
                  <a:srgbClr val="FFC000"/>
                </a:solidFill>
              </a:rPr>
              <a:t>A</a:t>
            </a:r>
            <a:r>
              <a:rPr lang="en-GB" b="1" dirty="0">
                <a:solidFill>
                  <a:srgbClr val="00B0F0"/>
                </a:solidFill>
              </a:rPr>
              <a:t>R</a:t>
            </a:r>
            <a:r>
              <a:rPr lang="en-GB" b="1" dirty="0">
                <a:solidFill>
                  <a:srgbClr val="00B050"/>
                </a:solidFill>
              </a:rPr>
              <a:t>E </a:t>
            </a:r>
            <a:r>
              <a:rPr lang="en-GB" i="1" dirty="0"/>
              <a:t>on the return form –May 2023</a:t>
            </a:r>
          </a:p>
          <a:p>
            <a:pPr marL="0" indent="0">
              <a:buNone/>
            </a:pPr>
            <a:endParaRPr lang="en-GB" dirty="0"/>
          </a:p>
        </p:txBody>
      </p:sp>
      <p:pic>
        <p:nvPicPr>
          <p:cNvPr id="4" name="Picture 3">
            <a:extLst>
              <a:ext uri="{FF2B5EF4-FFF2-40B4-BE49-F238E27FC236}">
                <a16:creationId xmlns:a16="http://schemas.microsoft.com/office/drawing/2014/main" id="{749B1173-A6A3-577F-9550-341D18C8C488}"/>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39552" y="5013176"/>
            <a:ext cx="8147248" cy="1512168"/>
          </a:xfrm>
          <a:prstGeom prst="rect">
            <a:avLst/>
          </a:prstGeom>
          <a:noFill/>
          <a:ln>
            <a:noFill/>
          </a:ln>
        </p:spPr>
      </p:pic>
    </p:spTree>
    <p:extLst>
      <p:ext uri="{BB962C8B-B14F-4D97-AF65-F5344CB8AC3E}">
        <p14:creationId xmlns:p14="http://schemas.microsoft.com/office/powerpoint/2010/main" val="3204956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CFAA48-B315-D11D-5930-A2BCABAE9982}"/>
              </a:ext>
            </a:extLst>
          </p:cNvPr>
          <p:cNvSpPr>
            <a:spLocks noGrp="1"/>
          </p:cNvSpPr>
          <p:nvPr>
            <p:ph type="title"/>
          </p:nvPr>
        </p:nvSpPr>
        <p:spPr/>
        <p:txBody>
          <a:bodyPr/>
          <a:lstStyle/>
          <a:p>
            <a:r>
              <a:rPr lang="en-GB" dirty="0"/>
              <a:t>Rec 3: Improve missing from home arrangements</a:t>
            </a:r>
          </a:p>
        </p:txBody>
      </p:sp>
      <p:sp>
        <p:nvSpPr>
          <p:cNvPr id="3" name="Content Placeholder 2">
            <a:extLst>
              <a:ext uri="{FF2B5EF4-FFF2-40B4-BE49-F238E27FC236}">
                <a16:creationId xmlns:a16="http://schemas.microsoft.com/office/drawing/2014/main" id="{93D1A21D-6FAC-5C8A-8046-7E7F84D879CA}"/>
              </a:ext>
            </a:extLst>
          </p:cNvPr>
          <p:cNvSpPr>
            <a:spLocks noGrp="1"/>
          </p:cNvSpPr>
          <p:nvPr>
            <p:ph idx="1"/>
          </p:nvPr>
        </p:nvSpPr>
        <p:spPr>
          <a:xfrm>
            <a:off x="457200" y="1600200"/>
            <a:ext cx="8229600" cy="5141168"/>
          </a:xfrm>
        </p:spPr>
        <p:txBody>
          <a:bodyPr/>
          <a:lstStyle/>
          <a:p>
            <a:pPr marL="0" indent="0">
              <a:buNone/>
            </a:pPr>
            <a:r>
              <a:rPr lang="en-GB" b="1" dirty="0"/>
              <a:t>Pre-Dec 22</a:t>
            </a:r>
          </a:p>
          <a:p>
            <a:r>
              <a:rPr lang="en-GB" dirty="0"/>
              <a:t>Training for response officers delivered in December 2022 on Exploitation and Missing Children.</a:t>
            </a:r>
          </a:p>
          <a:p>
            <a:r>
              <a:rPr lang="en-GB" dirty="0"/>
              <a:t>Force Control Room power hour training.</a:t>
            </a:r>
          </a:p>
          <a:p>
            <a:pPr marL="0" indent="0">
              <a:buNone/>
            </a:pPr>
            <a:r>
              <a:rPr lang="en-GB" b="1" dirty="0"/>
              <a:t>Dec 22 - now</a:t>
            </a:r>
          </a:p>
          <a:p>
            <a:r>
              <a:rPr lang="en-GB" dirty="0"/>
              <a:t>Cultural shift – perceptions of risk</a:t>
            </a:r>
          </a:p>
          <a:p>
            <a:r>
              <a:rPr lang="en-GB" dirty="0"/>
              <a:t>Training for all Critical Incident Inspectors and Force Incident Managers - May 2023.</a:t>
            </a:r>
          </a:p>
          <a:p>
            <a:r>
              <a:rPr lang="en-GB" dirty="0"/>
              <a:t>New IT enhancements to oversee missing management Sept 23.  </a:t>
            </a:r>
          </a:p>
          <a:p>
            <a:r>
              <a:rPr lang="en-GB" dirty="0"/>
              <a:t>Significant training front line training programme. Summer 23</a:t>
            </a:r>
          </a:p>
          <a:p>
            <a:r>
              <a:rPr lang="en-GB" dirty="0"/>
              <a:t>Resource uplift into centralised Missing Team – 6PCs.</a:t>
            </a:r>
          </a:p>
        </p:txBody>
      </p:sp>
    </p:spTree>
    <p:extLst>
      <p:ext uri="{BB962C8B-B14F-4D97-AF65-F5344CB8AC3E}">
        <p14:creationId xmlns:p14="http://schemas.microsoft.com/office/powerpoint/2010/main" val="28036629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F956A-64A1-B203-57BE-B16C2042F2AB}"/>
              </a:ext>
            </a:extLst>
          </p:cNvPr>
          <p:cNvSpPr>
            <a:spLocks noGrp="1"/>
          </p:cNvSpPr>
          <p:nvPr>
            <p:ph type="title"/>
          </p:nvPr>
        </p:nvSpPr>
        <p:spPr/>
        <p:txBody>
          <a:bodyPr/>
          <a:lstStyle/>
          <a:p>
            <a:r>
              <a:rPr lang="en-GB" dirty="0"/>
              <a:t>Rec 4: Work more closely with partners</a:t>
            </a:r>
          </a:p>
        </p:txBody>
      </p:sp>
      <p:sp>
        <p:nvSpPr>
          <p:cNvPr id="3" name="Content Placeholder 2">
            <a:extLst>
              <a:ext uri="{FF2B5EF4-FFF2-40B4-BE49-F238E27FC236}">
                <a16:creationId xmlns:a16="http://schemas.microsoft.com/office/drawing/2014/main" id="{3E865D54-6402-00A9-D181-CA97335B5BC7}"/>
              </a:ext>
            </a:extLst>
          </p:cNvPr>
          <p:cNvSpPr>
            <a:spLocks noGrp="1"/>
          </p:cNvSpPr>
          <p:nvPr>
            <p:ph idx="1"/>
          </p:nvPr>
        </p:nvSpPr>
        <p:spPr/>
        <p:txBody>
          <a:bodyPr/>
          <a:lstStyle/>
          <a:p>
            <a:pPr marL="0" indent="0">
              <a:buNone/>
            </a:pPr>
            <a:r>
              <a:rPr lang="en-GB" b="1" dirty="0"/>
              <a:t>Pre Dec 22</a:t>
            </a:r>
          </a:p>
          <a:p>
            <a:r>
              <a:rPr lang="en-GB" dirty="0"/>
              <a:t>Strong partnership arrangements with statutory agencies partners recognised by inspection team.</a:t>
            </a:r>
          </a:p>
          <a:p>
            <a:r>
              <a:rPr lang="en-GB" dirty="0"/>
              <a:t>Increased Police Protection Notices submitted for triage with partners.</a:t>
            </a:r>
          </a:p>
          <a:p>
            <a:r>
              <a:rPr lang="en-GB" dirty="0"/>
              <a:t>Enhanced escalation processes with partners</a:t>
            </a:r>
          </a:p>
          <a:p>
            <a:pPr marL="0" indent="0">
              <a:buNone/>
            </a:pPr>
            <a:endParaRPr lang="en-GB" b="1" dirty="0"/>
          </a:p>
          <a:p>
            <a:pPr marL="0" indent="0">
              <a:buNone/>
            </a:pPr>
            <a:r>
              <a:rPr lang="en-GB" b="1" dirty="0"/>
              <a:t>Dec 22 – now</a:t>
            </a:r>
          </a:p>
          <a:p>
            <a:r>
              <a:rPr lang="en-GB" dirty="0"/>
              <a:t>Ongoing work to align processes in both Local Authorities in the MASH and MACE.</a:t>
            </a:r>
          </a:p>
          <a:p>
            <a:endParaRPr lang="en-GB" dirty="0"/>
          </a:p>
        </p:txBody>
      </p:sp>
    </p:spTree>
    <p:extLst>
      <p:ext uri="{BB962C8B-B14F-4D97-AF65-F5344CB8AC3E}">
        <p14:creationId xmlns:p14="http://schemas.microsoft.com/office/powerpoint/2010/main" val="34421340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82784B-B6B6-46DE-38A4-7EF43FD66C10}"/>
              </a:ext>
            </a:extLst>
          </p:cNvPr>
          <p:cNvSpPr>
            <a:spLocks noGrp="1"/>
          </p:cNvSpPr>
          <p:nvPr>
            <p:ph type="title"/>
          </p:nvPr>
        </p:nvSpPr>
        <p:spPr/>
        <p:txBody>
          <a:bodyPr wrap="square" anchor="ctr">
            <a:normAutofit/>
          </a:bodyPr>
          <a:lstStyle/>
          <a:p>
            <a:r>
              <a:rPr lang="en-GB" dirty="0"/>
              <a:t>Rec 5: Review referral processes</a:t>
            </a:r>
          </a:p>
        </p:txBody>
      </p:sp>
      <p:sp>
        <p:nvSpPr>
          <p:cNvPr id="3" name="Content Placeholder 2">
            <a:extLst>
              <a:ext uri="{FF2B5EF4-FFF2-40B4-BE49-F238E27FC236}">
                <a16:creationId xmlns:a16="http://schemas.microsoft.com/office/drawing/2014/main" id="{C055852F-09D8-9826-19C6-BCABFEDD3219}"/>
              </a:ext>
            </a:extLst>
          </p:cNvPr>
          <p:cNvSpPr>
            <a:spLocks noGrp="1"/>
          </p:cNvSpPr>
          <p:nvPr>
            <p:ph idx="1"/>
          </p:nvPr>
        </p:nvSpPr>
        <p:spPr>
          <a:xfrm>
            <a:off x="457200" y="1166018"/>
            <a:ext cx="8229600" cy="4525963"/>
          </a:xfrm>
        </p:spPr>
        <p:txBody>
          <a:bodyPr wrap="square" anchor="t">
            <a:noAutofit/>
          </a:bodyPr>
          <a:lstStyle/>
          <a:p>
            <a:pPr marL="0" indent="0">
              <a:lnSpc>
                <a:spcPct val="90000"/>
              </a:lnSpc>
              <a:buNone/>
            </a:pPr>
            <a:r>
              <a:rPr lang="en-GB" b="1" dirty="0">
                <a:latin typeface="Calibri" panose="020F0502020204030204" pitchFamily="34" charset="0"/>
                <a:cs typeface="Calibri" panose="020F0502020204030204" pitchFamily="34" charset="0"/>
              </a:rPr>
              <a:t>Pre - Dec 22</a:t>
            </a:r>
          </a:p>
          <a:p>
            <a:pPr>
              <a:lnSpc>
                <a:spcPct val="90000"/>
              </a:lnSpc>
            </a:pPr>
            <a:r>
              <a:rPr lang="en-GB" dirty="0">
                <a:latin typeface="Calibri" panose="020F0502020204030204" pitchFamily="34" charset="0"/>
                <a:cs typeface="Calibri" panose="020F0502020204030204" pitchFamily="34" charset="0"/>
              </a:rPr>
              <a:t>An area that was highlighted as having made significant progress since initial inspection.</a:t>
            </a:r>
          </a:p>
          <a:p>
            <a:pPr>
              <a:lnSpc>
                <a:spcPct val="90000"/>
              </a:lnSpc>
            </a:pPr>
            <a:r>
              <a:rPr lang="en-GB" dirty="0">
                <a:latin typeface="Calibri" panose="020F0502020204030204" pitchFamily="34" charset="0"/>
                <a:cs typeface="Calibri" panose="020F0502020204030204" pitchFamily="34" charset="0"/>
              </a:rPr>
              <a:t>Close working relationship has developed with Local Authority Multi-Agency Safeguarding Hub.</a:t>
            </a:r>
          </a:p>
          <a:p>
            <a:pPr>
              <a:lnSpc>
                <a:spcPct val="90000"/>
              </a:lnSpc>
            </a:pPr>
            <a:r>
              <a:rPr lang="en-GB" dirty="0">
                <a:latin typeface="Calibri" panose="020F0502020204030204" pitchFamily="34" charset="0"/>
                <a:cs typeface="Calibri" panose="020F0502020204030204" pitchFamily="34" charset="0"/>
              </a:rPr>
              <a:t>Referral processes changed.</a:t>
            </a:r>
          </a:p>
          <a:p>
            <a:pPr>
              <a:lnSpc>
                <a:spcPct val="90000"/>
              </a:lnSpc>
            </a:pPr>
            <a:r>
              <a:rPr lang="en-GB" dirty="0">
                <a:latin typeface="Calibri" panose="020F0502020204030204" pitchFamily="34" charset="0"/>
                <a:cs typeface="Calibri" panose="020F0502020204030204" pitchFamily="34" charset="0"/>
              </a:rPr>
              <a:t>PPN submission numbers greatly increased but appropriate.</a:t>
            </a:r>
          </a:p>
          <a:p>
            <a:pPr>
              <a:lnSpc>
                <a:spcPct val="90000"/>
              </a:lnSpc>
            </a:pPr>
            <a:r>
              <a:rPr lang="en-GB" dirty="0">
                <a:latin typeface="Calibri" panose="020F0502020204030204" pitchFamily="34" charset="0"/>
                <a:cs typeface="Calibri" panose="020F0502020204030204" pitchFamily="34" charset="0"/>
              </a:rPr>
              <a:t>Ongoing work with both Local Authorities to enhance the alignment between Police and Local Authorities to achieve consistency across the County.</a:t>
            </a:r>
          </a:p>
          <a:p>
            <a:pPr marL="0" indent="0">
              <a:lnSpc>
                <a:spcPct val="90000"/>
              </a:lnSpc>
              <a:buNone/>
            </a:pPr>
            <a:r>
              <a:rPr lang="en-GB" sz="1600" b="1" dirty="0">
                <a:latin typeface="Calibri" panose="020F0502020204030204" pitchFamily="34" charset="0"/>
                <a:cs typeface="Calibri" panose="020F0502020204030204" pitchFamily="34" charset="0"/>
              </a:rPr>
              <a:t>	</a:t>
            </a:r>
          </a:p>
          <a:p>
            <a:pPr marL="0" indent="0">
              <a:lnSpc>
                <a:spcPct val="90000"/>
              </a:lnSpc>
              <a:buNone/>
            </a:pPr>
            <a:r>
              <a:rPr lang="en-GB" sz="1600" b="1" dirty="0">
                <a:latin typeface="Calibri" panose="020F0502020204030204" pitchFamily="34" charset="0"/>
                <a:cs typeface="Calibri" panose="020F0502020204030204" pitchFamily="34" charset="0"/>
              </a:rPr>
              <a:t>	Public Protection Notices </a:t>
            </a:r>
          </a:p>
          <a:p>
            <a:pPr marL="0" indent="0">
              <a:lnSpc>
                <a:spcPct val="90000"/>
              </a:lnSpc>
              <a:buNone/>
            </a:pPr>
            <a:r>
              <a:rPr lang="en-GB" sz="1600" b="1" dirty="0">
                <a:latin typeface="Calibri" panose="020F0502020204030204" pitchFamily="34" charset="0"/>
                <a:cs typeface="Calibri" panose="020F0502020204030204" pitchFamily="34" charset="0"/>
              </a:rPr>
              <a:t>	(referrals numbers) – 63% increase</a:t>
            </a:r>
          </a:p>
          <a:p>
            <a:pPr marL="0" indent="0">
              <a:lnSpc>
                <a:spcPct val="90000"/>
              </a:lnSpc>
              <a:buNone/>
            </a:pPr>
            <a:r>
              <a:rPr lang="en-GB" sz="1600" dirty="0">
                <a:latin typeface="Calibri" panose="020F0502020204030204" pitchFamily="34" charset="0"/>
                <a:cs typeface="Calibri" panose="020F0502020204030204" pitchFamily="34" charset="0"/>
              </a:rPr>
              <a:t>	2020 -2021 </a:t>
            </a:r>
            <a:r>
              <a:rPr lang="en-GB" sz="1600" b="1" dirty="0">
                <a:latin typeface="Calibri" panose="020F0502020204030204" pitchFamily="34" charset="0"/>
                <a:cs typeface="Calibri" panose="020F0502020204030204" pitchFamily="34" charset="0"/>
              </a:rPr>
              <a:t>11909</a:t>
            </a:r>
            <a:r>
              <a:rPr lang="en-GB" sz="1600" dirty="0">
                <a:latin typeface="Calibri" panose="020F0502020204030204" pitchFamily="34" charset="0"/>
                <a:cs typeface="Calibri" panose="020F0502020204030204" pitchFamily="34" charset="0"/>
              </a:rPr>
              <a:t> </a:t>
            </a:r>
          </a:p>
          <a:p>
            <a:pPr marL="0" indent="0">
              <a:lnSpc>
                <a:spcPct val="90000"/>
              </a:lnSpc>
              <a:buNone/>
            </a:pPr>
            <a:r>
              <a:rPr lang="en-GB" sz="1600" dirty="0">
                <a:latin typeface="Calibri" panose="020F0502020204030204" pitchFamily="34" charset="0"/>
                <a:cs typeface="Calibri" panose="020F0502020204030204" pitchFamily="34" charset="0"/>
              </a:rPr>
              <a:t>	2021 - 2022 - </a:t>
            </a:r>
            <a:r>
              <a:rPr lang="en-GB" sz="1600" b="1" dirty="0">
                <a:latin typeface="Calibri" panose="020F0502020204030204" pitchFamily="34" charset="0"/>
                <a:cs typeface="Calibri" panose="020F0502020204030204" pitchFamily="34" charset="0"/>
              </a:rPr>
              <a:t>13981</a:t>
            </a:r>
            <a:endParaRPr lang="en-GB" sz="1600" dirty="0">
              <a:latin typeface="Calibri" panose="020F0502020204030204" pitchFamily="34" charset="0"/>
              <a:cs typeface="Calibri" panose="020F0502020204030204" pitchFamily="34" charset="0"/>
            </a:endParaRPr>
          </a:p>
          <a:p>
            <a:pPr marL="0" indent="0">
              <a:lnSpc>
                <a:spcPct val="90000"/>
              </a:lnSpc>
              <a:buNone/>
            </a:pPr>
            <a:r>
              <a:rPr lang="en-GB" sz="1600" dirty="0">
                <a:latin typeface="Calibri" panose="020F0502020204030204" pitchFamily="34" charset="0"/>
                <a:cs typeface="Calibri" panose="020F0502020204030204" pitchFamily="34" charset="0"/>
              </a:rPr>
              <a:t>	2022 - 2023 - </a:t>
            </a:r>
            <a:r>
              <a:rPr lang="en-GB" sz="1600" b="1" dirty="0">
                <a:solidFill>
                  <a:srgbClr val="FF0000"/>
                </a:solidFill>
                <a:latin typeface="Calibri" panose="020F0502020204030204" pitchFamily="34" charset="0"/>
                <a:cs typeface="Calibri" panose="020F0502020204030204" pitchFamily="34" charset="0"/>
              </a:rPr>
              <a:t>18910</a:t>
            </a:r>
            <a:endParaRPr lang="en-GB" sz="1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38897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16F5ED-E3CB-1A62-D8A6-A1BD4888D4B7}"/>
              </a:ext>
            </a:extLst>
          </p:cNvPr>
          <p:cNvSpPr>
            <a:spLocks noGrp="1"/>
          </p:cNvSpPr>
          <p:nvPr>
            <p:ph type="title"/>
          </p:nvPr>
        </p:nvSpPr>
        <p:spPr/>
        <p:txBody>
          <a:bodyPr/>
          <a:lstStyle/>
          <a:p>
            <a:r>
              <a:rPr lang="en-GB" dirty="0"/>
              <a:t>Rec 5: Review referral processes</a:t>
            </a:r>
          </a:p>
        </p:txBody>
      </p:sp>
      <p:sp>
        <p:nvSpPr>
          <p:cNvPr id="5" name="Content Placeholder 4">
            <a:extLst>
              <a:ext uri="{FF2B5EF4-FFF2-40B4-BE49-F238E27FC236}">
                <a16:creationId xmlns:a16="http://schemas.microsoft.com/office/drawing/2014/main" id="{F2F0B753-D358-302D-8792-EB94E1A2695D}"/>
              </a:ext>
            </a:extLst>
          </p:cNvPr>
          <p:cNvSpPr>
            <a:spLocks noGrp="1"/>
          </p:cNvSpPr>
          <p:nvPr>
            <p:ph idx="1"/>
          </p:nvPr>
        </p:nvSpPr>
        <p:spPr/>
        <p:txBody>
          <a:bodyPr/>
          <a:lstStyle/>
          <a:p>
            <a:pPr marL="0" indent="0">
              <a:buNone/>
            </a:pPr>
            <a:r>
              <a:rPr lang="en-US" sz="2400" b="1" dirty="0"/>
              <a:t>Dec - Now</a:t>
            </a:r>
          </a:p>
          <a:p>
            <a:r>
              <a:rPr lang="en-US" sz="2400" dirty="0"/>
              <a:t>Continue with developing the pro forma used by officers for the content of their safeguarding referrals</a:t>
            </a:r>
          </a:p>
          <a:p>
            <a:r>
              <a:rPr lang="en-US" sz="2400" dirty="0"/>
              <a:t>Bespoke pro forma used by OMU</a:t>
            </a:r>
          </a:p>
          <a:p>
            <a:r>
              <a:rPr lang="en-US" sz="2400" dirty="0"/>
              <a:t>Bespoke pro forma used by OCAT</a:t>
            </a:r>
          </a:p>
          <a:p>
            <a:r>
              <a:rPr lang="en-US" sz="2400" dirty="0"/>
              <a:t>Process for quality and assurance of safeguarding referrals developed </a:t>
            </a:r>
          </a:p>
          <a:p>
            <a:r>
              <a:rPr lang="en-US" sz="2400" dirty="0"/>
              <a:t>Bitesize online learning in development to enhance officer’s knowledge of the journey of the referral and partnership working in the MAST/MASH</a:t>
            </a:r>
          </a:p>
          <a:p>
            <a:endParaRPr lang="en-GB" dirty="0"/>
          </a:p>
        </p:txBody>
      </p:sp>
    </p:spTree>
    <p:extLst>
      <p:ext uri="{BB962C8B-B14F-4D97-AF65-F5344CB8AC3E}">
        <p14:creationId xmlns:p14="http://schemas.microsoft.com/office/powerpoint/2010/main" val="36332473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B16E76-B0A2-A3B2-CA06-BCB917D1524B}"/>
              </a:ext>
            </a:extLst>
          </p:cNvPr>
          <p:cNvSpPr>
            <a:spLocks noGrp="1"/>
          </p:cNvSpPr>
          <p:nvPr>
            <p:ph type="title"/>
          </p:nvPr>
        </p:nvSpPr>
        <p:spPr/>
        <p:txBody>
          <a:bodyPr/>
          <a:lstStyle/>
          <a:p>
            <a:r>
              <a:rPr lang="en-GB" b="0" dirty="0">
                <a:solidFill>
                  <a:schemeClr val="tx1"/>
                </a:solidFill>
              </a:rPr>
              <a:t>Rec 6: Improve child protection investigations</a:t>
            </a:r>
            <a:endParaRPr lang="en-GB" dirty="0"/>
          </a:p>
        </p:txBody>
      </p:sp>
      <p:sp>
        <p:nvSpPr>
          <p:cNvPr id="3" name="Content Placeholder 2">
            <a:extLst>
              <a:ext uri="{FF2B5EF4-FFF2-40B4-BE49-F238E27FC236}">
                <a16:creationId xmlns:a16="http://schemas.microsoft.com/office/drawing/2014/main" id="{19286EF7-8DDD-9FB6-9281-4DB692C63343}"/>
              </a:ext>
            </a:extLst>
          </p:cNvPr>
          <p:cNvSpPr>
            <a:spLocks noGrp="1"/>
          </p:cNvSpPr>
          <p:nvPr>
            <p:ph idx="1"/>
          </p:nvPr>
        </p:nvSpPr>
        <p:spPr/>
        <p:txBody>
          <a:bodyPr/>
          <a:lstStyle/>
          <a:p>
            <a:pPr marL="0" indent="0">
              <a:buNone/>
            </a:pPr>
            <a:r>
              <a:rPr lang="en-GB" b="1" dirty="0"/>
              <a:t>Pre Dec 22</a:t>
            </a:r>
          </a:p>
          <a:p>
            <a:r>
              <a:rPr lang="en-GB" dirty="0"/>
              <a:t>Crime allocation procedure was implemented that clarified roles and responsibilities.</a:t>
            </a:r>
          </a:p>
          <a:p>
            <a:r>
              <a:rPr lang="en-GB" dirty="0"/>
              <a:t>Increased Specialist Child Abuse Investigation Development Programme trained officers and portfolio completion ensuring there are sufficient accredited Detectives.</a:t>
            </a:r>
          </a:p>
          <a:p>
            <a:pPr marL="0" indent="0">
              <a:buNone/>
            </a:pPr>
            <a:r>
              <a:rPr lang="en-GB" i="1" dirty="0"/>
              <a:t>As of 26/04/23     93 trained in SCAIDP. 30 portfolios signed off.</a:t>
            </a:r>
          </a:p>
          <a:p>
            <a:r>
              <a:rPr lang="en-GB" dirty="0"/>
              <a:t>Improved supervision of investigations across range of safeguarding investigations at Commands and centralised teams.</a:t>
            </a:r>
          </a:p>
          <a:p>
            <a:pPr marL="0" indent="0">
              <a:buNone/>
            </a:pPr>
            <a:endParaRPr lang="en-GB" dirty="0"/>
          </a:p>
        </p:txBody>
      </p:sp>
    </p:spTree>
    <p:extLst>
      <p:ext uri="{BB962C8B-B14F-4D97-AF65-F5344CB8AC3E}">
        <p14:creationId xmlns:p14="http://schemas.microsoft.com/office/powerpoint/2010/main" val="27269635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71A75-E57D-4068-B569-872AB568015D}"/>
              </a:ext>
            </a:extLst>
          </p:cNvPr>
          <p:cNvSpPr>
            <a:spLocks noGrp="1"/>
          </p:cNvSpPr>
          <p:nvPr>
            <p:ph type="title"/>
          </p:nvPr>
        </p:nvSpPr>
        <p:spPr>
          <a:xfrm>
            <a:off x="457200" y="274638"/>
            <a:ext cx="7232650" cy="1143000"/>
          </a:xfrm>
        </p:spPr>
        <p:txBody>
          <a:bodyPr wrap="square" anchor="ctr">
            <a:normAutofit/>
          </a:bodyPr>
          <a:lstStyle/>
          <a:p>
            <a:r>
              <a:rPr lang="en-GB" dirty="0"/>
              <a:t>Investigations cont’d… </a:t>
            </a:r>
          </a:p>
        </p:txBody>
      </p:sp>
      <p:sp>
        <p:nvSpPr>
          <p:cNvPr id="3" name="Content Placeholder 2">
            <a:extLst>
              <a:ext uri="{FF2B5EF4-FFF2-40B4-BE49-F238E27FC236}">
                <a16:creationId xmlns:a16="http://schemas.microsoft.com/office/drawing/2014/main" id="{2D151AC0-1D65-BF28-9CA0-30C196D114DB}"/>
              </a:ext>
            </a:extLst>
          </p:cNvPr>
          <p:cNvSpPr>
            <a:spLocks noGrp="1"/>
          </p:cNvSpPr>
          <p:nvPr>
            <p:ph sz="half" idx="1"/>
          </p:nvPr>
        </p:nvSpPr>
        <p:spPr>
          <a:xfrm>
            <a:off x="457200" y="1844824"/>
            <a:ext cx="7355160" cy="4281339"/>
          </a:xfrm>
        </p:spPr>
        <p:txBody>
          <a:bodyPr wrap="square" anchor="t">
            <a:normAutofit fontScale="92500" lnSpcReduction="10000"/>
          </a:bodyPr>
          <a:lstStyle/>
          <a:p>
            <a:pPr marL="0" indent="0">
              <a:lnSpc>
                <a:spcPct val="90000"/>
              </a:lnSpc>
              <a:buNone/>
            </a:pPr>
            <a:r>
              <a:rPr lang="en-GB" sz="2400" b="1" dirty="0"/>
              <a:t>Dec 2022 – now </a:t>
            </a:r>
          </a:p>
          <a:p>
            <a:pPr>
              <a:lnSpc>
                <a:spcPct val="90000"/>
              </a:lnSpc>
            </a:pPr>
            <a:endParaRPr lang="en-GB" sz="2400" dirty="0"/>
          </a:p>
          <a:p>
            <a:pPr>
              <a:lnSpc>
                <a:spcPct val="90000"/>
              </a:lnSpc>
            </a:pPr>
            <a:r>
              <a:rPr lang="en-GB" sz="2400" dirty="0"/>
              <a:t>Creation of Safeguarding Investigation teams in the Commands to provide.</a:t>
            </a:r>
          </a:p>
          <a:p>
            <a:pPr>
              <a:lnSpc>
                <a:spcPct val="90000"/>
              </a:lnSpc>
            </a:pPr>
            <a:r>
              <a:rPr lang="en-GB" sz="2400" dirty="0"/>
              <a:t>Case study response to Online CSEA – training ongoing to ensure VOC captures all aspects of vulnerability.</a:t>
            </a:r>
          </a:p>
          <a:p>
            <a:pPr>
              <a:lnSpc>
                <a:spcPct val="90000"/>
              </a:lnSpc>
            </a:pPr>
            <a:r>
              <a:rPr lang="en-GB" sz="2400" dirty="0"/>
              <a:t>Bespoke training to front line officers to be delivered around Online CSEA.</a:t>
            </a:r>
          </a:p>
          <a:p>
            <a:pPr>
              <a:lnSpc>
                <a:spcPct val="90000"/>
              </a:lnSpc>
            </a:pPr>
            <a:r>
              <a:rPr lang="en-GB" sz="2400" dirty="0"/>
              <a:t>Work ongoing to improve further the investigation templates with safeguarding embedded at every review – July 2023</a:t>
            </a:r>
          </a:p>
          <a:p>
            <a:pPr>
              <a:lnSpc>
                <a:spcPct val="90000"/>
              </a:lnSpc>
            </a:pPr>
            <a:r>
              <a:rPr lang="en-GB" sz="2400" dirty="0"/>
              <a:t>Templates embedded with the service directory app option so that early intervention and support can be achieved at the earliest opportunity</a:t>
            </a:r>
          </a:p>
          <a:p>
            <a:pPr>
              <a:lnSpc>
                <a:spcPct val="90000"/>
              </a:lnSpc>
            </a:pPr>
            <a:endParaRPr lang="en-GB" sz="2400" dirty="0"/>
          </a:p>
          <a:p>
            <a:pPr marL="0" indent="0">
              <a:lnSpc>
                <a:spcPct val="90000"/>
              </a:lnSpc>
              <a:buNone/>
            </a:pPr>
            <a:endParaRPr lang="en-GB" sz="2400" dirty="0"/>
          </a:p>
        </p:txBody>
      </p:sp>
    </p:spTree>
    <p:extLst>
      <p:ext uri="{BB962C8B-B14F-4D97-AF65-F5344CB8AC3E}">
        <p14:creationId xmlns:p14="http://schemas.microsoft.com/office/powerpoint/2010/main" val="383420824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6C2115-C6D2-2DBC-9ED8-B72A6390BD99}"/>
              </a:ext>
            </a:extLst>
          </p:cNvPr>
          <p:cNvSpPr>
            <a:spLocks noGrp="1"/>
          </p:cNvSpPr>
          <p:nvPr>
            <p:ph type="title"/>
          </p:nvPr>
        </p:nvSpPr>
        <p:spPr/>
        <p:txBody>
          <a:bodyPr/>
          <a:lstStyle/>
          <a:p>
            <a:r>
              <a:rPr lang="en-GB" dirty="0"/>
              <a:t>Rec 7: Improve CSE understanding</a:t>
            </a:r>
          </a:p>
        </p:txBody>
      </p:sp>
      <p:sp>
        <p:nvSpPr>
          <p:cNvPr id="3" name="Content Placeholder 2">
            <a:extLst>
              <a:ext uri="{FF2B5EF4-FFF2-40B4-BE49-F238E27FC236}">
                <a16:creationId xmlns:a16="http://schemas.microsoft.com/office/drawing/2014/main" id="{794D3314-E946-79A1-FB54-5AE376D7E82F}"/>
              </a:ext>
            </a:extLst>
          </p:cNvPr>
          <p:cNvSpPr>
            <a:spLocks noGrp="1"/>
          </p:cNvSpPr>
          <p:nvPr>
            <p:ph idx="1"/>
          </p:nvPr>
        </p:nvSpPr>
        <p:spPr/>
        <p:txBody>
          <a:bodyPr/>
          <a:lstStyle/>
          <a:p>
            <a:pPr marL="0" indent="0">
              <a:buNone/>
            </a:pPr>
            <a:r>
              <a:rPr lang="en-GB" b="1" dirty="0"/>
              <a:t>Pre Dec 22</a:t>
            </a:r>
          </a:p>
          <a:p>
            <a:r>
              <a:rPr lang="en-GB" dirty="0"/>
              <a:t>Multi-Agency Child Exploitation structures were reviewed and improved with partners.</a:t>
            </a:r>
          </a:p>
          <a:p>
            <a:r>
              <a:rPr lang="en-GB" dirty="0"/>
              <a:t>Enhanced focus on child victim experiences.</a:t>
            </a:r>
          </a:p>
          <a:p>
            <a:r>
              <a:rPr lang="en-GB" dirty="0"/>
              <a:t>Specialist teams on Command focus on perpetrators.  Greater  focus on child sexual exploitation required over child criminal exploitation.</a:t>
            </a:r>
          </a:p>
          <a:p>
            <a:r>
              <a:rPr lang="en-GB" dirty="0"/>
              <a:t>New training delivered to response officers on Exploitation.</a:t>
            </a:r>
          </a:p>
          <a:p>
            <a:pPr marL="0" indent="0">
              <a:buNone/>
            </a:pPr>
            <a:endParaRPr lang="en-GB" dirty="0"/>
          </a:p>
          <a:p>
            <a:endParaRPr lang="en-GB" dirty="0"/>
          </a:p>
        </p:txBody>
      </p:sp>
    </p:spTree>
    <p:extLst>
      <p:ext uri="{BB962C8B-B14F-4D97-AF65-F5344CB8AC3E}">
        <p14:creationId xmlns:p14="http://schemas.microsoft.com/office/powerpoint/2010/main" val="7170637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5629A7-706D-AC4F-8475-FDEA3F7E5347}"/>
              </a:ext>
            </a:extLst>
          </p:cNvPr>
          <p:cNvSpPr>
            <a:spLocks noGrp="1"/>
          </p:cNvSpPr>
          <p:nvPr>
            <p:ph type="title"/>
          </p:nvPr>
        </p:nvSpPr>
        <p:spPr/>
        <p:txBody>
          <a:bodyPr/>
          <a:lstStyle/>
          <a:p>
            <a:r>
              <a:rPr lang="en-GB" dirty="0"/>
              <a:t>Rec 7: Improve CSE understanding</a:t>
            </a:r>
          </a:p>
        </p:txBody>
      </p:sp>
      <p:sp>
        <p:nvSpPr>
          <p:cNvPr id="3" name="Content Placeholder 2">
            <a:extLst>
              <a:ext uri="{FF2B5EF4-FFF2-40B4-BE49-F238E27FC236}">
                <a16:creationId xmlns:a16="http://schemas.microsoft.com/office/drawing/2014/main" id="{A73896F8-BEC2-F01D-506A-35D7451F96FC}"/>
              </a:ext>
            </a:extLst>
          </p:cNvPr>
          <p:cNvSpPr>
            <a:spLocks noGrp="1"/>
          </p:cNvSpPr>
          <p:nvPr>
            <p:ph idx="1"/>
          </p:nvPr>
        </p:nvSpPr>
        <p:spPr/>
        <p:txBody>
          <a:bodyPr/>
          <a:lstStyle/>
          <a:p>
            <a:r>
              <a:rPr lang="en-GB" b="1" dirty="0"/>
              <a:t>Dec 22 - now</a:t>
            </a:r>
          </a:p>
          <a:p>
            <a:r>
              <a:rPr lang="en-GB" dirty="0"/>
              <a:t>Training planned in May 2023 for Critical Incident Inspectors and Force Incident Managers.</a:t>
            </a:r>
          </a:p>
          <a:p>
            <a:r>
              <a:rPr lang="en-GB" dirty="0"/>
              <a:t>Refreshed CSE operational problem profile has been produced.  Work on Online CSEA operational problem profile.</a:t>
            </a:r>
          </a:p>
          <a:p>
            <a:r>
              <a:rPr lang="en-GB" dirty="0"/>
              <a:t>Uplift of 6 PC approved into centralised Child Exploitation team.</a:t>
            </a:r>
          </a:p>
        </p:txBody>
      </p:sp>
    </p:spTree>
    <p:extLst>
      <p:ext uri="{BB962C8B-B14F-4D97-AF65-F5344CB8AC3E}">
        <p14:creationId xmlns:p14="http://schemas.microsoft.com/office/powerpoint/2010/main" val="15787834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9B5B0F-BFD1-22FF-CEEC-CC5ECAF28059}"/>
              </a:ext>
            </a:extLst>
          </p:cNvPr>
          <p:cNvSpPr>
            <a:spLocks noGrp="1"/>
          </p:cNvSpPr>
          <p:nvPr>
            <p:ph type="title"/>
          </p:nvPr>
        </p:nvSpPr>
        <p:spPr/>
        <p:txBody>
          <a:bodyPr/>
          <a:lstStyle/>
          <a:p>
            <a:r>
              <a:rPr lang="en-GB" dirty="0"/>
              <a:t>NCPI Improvement Timeline</a:t>
            </a:r>
          </a:p>
        </p:txBody>
      </p:sp>
      <p:sp>
        <p:nvSpPr>
          <p:cNvPr id="3" name="Content Placeholder 2">
            <a:extLst>
              <a:ext uri="{FF2B5EF4-FFF2-40B4-BE49-F238E27FC236}">
                <a16:creationId xmlns:a16="http://schemas.microsoft.com/office/drawing/2014/main" id="{CBCC303B-C4ED-CEF3-B0E0-8A3B7E874379}"/>
              </a:ext>
            </a:extLst>
          </p:cNvPr>
          <p:cNvSpPr>
            <a:spLocks noGrp="1"/>
          </p:cNvSpPr>
          <p:nvPr>
            <p:ph idx="1"/>
          </p:nvPr>
        </p:nvSpPr>
        <p:spPr/>
        <p:txBody>
          <a:bodyPr/>
          <a:lstStyle/>
          <a:p>
            <a:r>
              <a:rPr lang="en-GB" dirty="0"/>
              <a:t>Nov 2021 – NCP Inspection undertaken  - followed by ‘hot’ verbal de-brief </a:t>
            </a:r>
          </a:p>
          <a:p>
            <a:r>
              <a:rPr lang="en-GB" dirty="0"/>
              <a:t>Draft Action Plan formulated </a:t>
            </a:r>
          </a:p>
          <a:p>
            <a:r>
              <a:rPr lang="en-GB" dirty="0"/>
              <a:t>‘GOLD’ oversight established</a:t>
            </a:r>
          </a:p>
          <a:p>
            <a:r>
              <a:rPr lang="en-GB" dirty="0"/>
              <a:t>29th March 2022 – Formal NCPI report published </a:t>
            </a:r>
          </a:p>
          <a:p>
            <a:r>
              <a:rPr lang="en-GB" dirty="0"/>
              <a:t>Action plan developed further</a:t>
            </a:r>
          </a:p>
          <a:p>
            <a:r>
              <a:rPr lang="en-GB" dirty="0"/>
              <a:t>Dec 2022 – NCPI re-inspection – followed by ‘hot’ debrief</a:t>
            </a:r>
          </a:p>
          <a:p>
            <a:r>
              <a:rPr lang="en-GB" dirty="0"/>
              <a:t>Intensified activity on areas for improvement</a:t>
            </a:r>
          </a:p>
          <a:p>
            <a:r>
              <a:rPr lang="en-GB" dirty="0"/>
              <a:t>3rd May 2023 – formal report released by HMICFRS</a:t>
            </a:r>
          </a:p>
        </p:txBody>
      </p:sp>
    </p:spTree>
    <p:extLst>
      <p:ext uri="{BB962C8B-B14F-4D97-AF65-F5344CB8AC3E}">
        <p14:creationId xmlns:p14="http://schemas.microsoft.com/office/powerpoint/2010/main" val="409864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5246C-B7EE-75A5-3724-48096979F9F9}"/>
              </a:ext>
            </a:extLst>
          </p:cNvPr>
          <p:cNvSpPr>
            <a:spLocks noGrp="1"/>
          </p:cNvSpPr>
          <p:nvPr>
            <p:ph type="title"/>
          </p:nvPr>
        </p:nvSpPr>
        <p:spPr/>
        <p:txBody>
          <a:bodyPr/>
          <a:lstStyle/>
          <a:p>
            <a:r>
              <a:rPr lang="en-GB" dirty="0"/>
              <a:t>Rec 8: Improve use of police protection powers</a:t>
            </a:r>
          </a:p>
        </p:txBody>
      </p:sp>
      <p:sp>
        <p:nvSpPr>
          <p:cNvPr id="3" name="Content Placeholder 2">
            <a:extLst>
              <a:ext uri="{FF2B5EF4-FFF2-40B4-BE49-F238E27FC236}">
                <a16:creationId xmlns:a16="http://schemas.microsoft.com/office/drawing/2014/main" id="{605FBC52-8ECF-FACD-E75C-C529420273E8}"/>
              </a:ext>
            </a:extLst>
          </p:cNvPr>
          <p:cNvSpPr>
            <a:spLocks noGrp="1"/>
          </p:cNvSpPr>
          <p:nvPr>
            <p:ph idx="1"/>
          </p:nvPr>
        </p:nvSpPr>
        <p:spPr/>
        <p:txBody>
          <a:bodyPr/>
          <a:lstStyle/>
          <a:p>
            <a:pPr marL="0" indent="0">
              <a:buNone/>
            </a:pPr>
            <a:r>
              <a:rPr lang="en-GB" b="1" dirty="0"/>
              <a:t>Pre-Dec 22</a:t>
            </a:r>
          </a:p>
          <a:p>
            <a:r>
              <a:rPr lang="en-GB" dirty="0"/>
              <a:t>Sect 46 Police Protection Powers workshops run for Sergeants and Inspectors.</a:t>
            </a:r>
          </a:p>
          <a:p>
            <a:r>
              <a:rPr lang="en-GB" dirty="0"/>
              <a:t>New escalation policy created with partners.</a:t>
            </a:r>
          </a:p>
          <a:p>
            <a:r>
              <a:rPr lang="en-GB" dirty="0"/>
              <a:t>Scrutiny panel developed with attendance from Children’s Social Care, Head of Partnership Hub and Vulnerability Assessment Team D/Inspector.</a:t>
            </a:r>
          </a:p>
          <a:p>
            <a:r>
              <a:rPr lang="en-GB" dirty="0"/>
              <a:t>New template in development to address recording consistency issues.</a:t>
            </a:r>
          </a:p>
          <a:p>
            <a:pPr marL="0" indent="0">
              <a:buNone/>
            </a:pPr>
            <a:endParaRPr lang="en-GB" dirty="0"/>
          </a:p>
        </p:txBody>
      </p:sp>
    </p:spTree>
    <p:extLst>
      <p:ext uri="{BB962C8B-B14F-4D97-AF65-F5344CB8AC3E}">
        <p14:creationId xmlns:p14="http://schemas.microsoft.com/office/powerpoint/2010/main" val="15201935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42B835-0FB8-8AAF-F597-22C0A0F77DFA}"/>
              </a:ext>
            </a:extLst>
          </p:cNvPr>
          <p:cNvSpPr>
            <a:spLocks noGrp="1"/>
          </p:cNvSpPr>
          <p:nvPr>
            <p:ph type="title"/>
          </p:nvPr>
        </p:nvSpPr>
        <p:spPr/>
        <p:txBody>
          <a:bodyPr/>
          <a:lstStyle/>
          <a:p>
            <a:r>
              <a:rPr lang="en-GB" dirty="0"/>
              <a:t>Police powers continued </a:t>
            </a:r>
          </a:p>
        </p:txBody>
      </p:sp>
      <p:sp>
        <p:nvSpPr>
          <p:cNvPr id="3" name="Content Placeholder 2">
            <a:extLst>
              <a:ext uri="{FF2B5EF4-FFF2-40B4-BE49-F238E27FC236}">
                <a16:creationId xmlns:a16="http://schemas.microsoft.com/office/drawing/2014/main" id="{488C5C11-A990-2D2B-FD61-C29711F232E5}"/>
              </a:ext>
            </a:extLst>
          </p:cNvPr>
          <p:cNvSpPr>
            <a:spLocks noGrp="1"/>
          </p:cNvSpPr>
          <p:nvPr>
            <p:ph idx="1"/>
          </p:nvPr>
        </p:nvSpPr>
        <p:spPr/>
        <p:txBody>
          <a:bodyPr/>
          <a:lstStyle/>
          <a:p>
            <a:pPr marL="0" indent="0">
              <a:buNone/>
            </a:pPr>
            <a:r>
              <a:rPr lang="en-GB" b="1" dirty="0"/>
              <a:t>Dec 22 –Now</a:t>
            </a:r>
          </a:p>
          <a:p>
            <a:r>
              <a:rPr lang="en-GB" dirty="0"/>
              <a:t>Bitesize learning to develop a package around S46 police protection powers for frontline officers to access –July 2023</a:t>
            </a:r>
          </a:p>
          <a:p>
            <a:r>
              <a:rPr lang="en-GB" dirty="0"/>
              <a:t>Current training on Neglect for frontline response officers covers a scenario whereby S46 powers are discussed as an option during a case study on the day – May 2023 to August 2023.</a:t>
            </a:r>
          </a:p>
          <a:p>
            <a:r>
              <a:rPr lang="en-GB" dirty="0"/>
              <a:t>New template awaiting launch that will address areas raised in report.</a:t>
            </a:r>
          </a:p>
          <a:p>
            <a:pPr marL="0" indent="0">
              <a:buNone/>
            </a:pPr>
            <a:endParaRPr lang="en-GB" dirty="0"/>
          </a:p>
          <a:p>
            <a:endParaRPr lang="en-GB" dirty="0"/>
          </a:p>
          <a:p>
            <a:pPr marL="0" indent="0">
              <a:buNone/>
            </a:pPr>
            <a:endParaRPr lang="en-GB" dirty="0"/>
          </a:p>
        </p:txBody>
      </p:sp>
    </p:spTree>
    <p:extLst>
      <p:ext uri="{BB962C8B-B14F-4D97-AF65-F5344CB8AC3E}">
        <p14:creationId xmlns:p14="http://schemas.microsoft.com/office/powerpoint/2010/main" val="144288443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0E96DF-F619-79E3-26FF-A2A665286F26}"/>
              </a:ext>
            </a:extLst>
          </p:cNvPr>
          <p:cNvSpPr>
            <a:spLocks noGrp="1"/>
          </p:cNvSpPr>
          <p:nvPr>
            <p:ph type="title"/>
          </p:nvPr>
        </p:nvSpPr>
        <p:spPr/>
        <p:txBody>
          <a:bodyPr/>
          <a:lstStyle/>
          <a:p>
            <a:r>
              <a:rPr lang="en-GB" dirty="0"/>
              <a:t>Rec 9: Improve management of registered sex offenders</a:t>
            </a:r>
          </a:p>
        </p:txBody>
      </p:sp>
      <p:sp>
        <p:nvSpPr>
          <p:cNvPr id="3" name="Content Placeholder 2">
            <a:extLst>
              <a:ext uri="{FF2B5EF4-FFF2-40B4-BE49-F238E27FC236}">
                <a16:creationId xmlns:a16="http://schemas.microsoft.com/office/drawing/2014/main" id="{AAA95386-3C3D-AEC1-745F-FDF50F210FE0}"/>
              </a:ext>
            </a:extLst>
          </p:cNvPr>
          <p:cNvSpPr>
            <a:spLocks noGrp="1"/>
          </p:cNvSpPr>
          <p:nvPr>
            <p:ph idx="1"/>
          </p:nvPr>
        </p:nvSpPr>
        <p:spPr/>
        <p:txBody>
          <a:bodyPr/>
          <a:lstStyle/>
          <a:p>
            <a:pPr marL="0" indent="0">
              <a:buNone/>
            </a:pPr>
            <a:r>
              <a:rPr lang="en-GB" b="1" dirty="0"/>
              <a:t>Pre-Dec 22</a:t>
            </a:r>
          </a:p>
          <a:p>
            <a:r>
              <a:rPr lang="en-GB" dirty="0"/>
              <a:t>Action plan created.</a:t>
            </a:r>
          </a:p>
          <a:p>
            <a:endParaRPr lang="en-GB" dirty="0"/>
          </a:p>
          <a:p>
            <a:pPr marL="0" indent="0">
              <a:buNone/>
            </a:pPr>
            <a:r>
              <a:rPr lang="en-GB" b="1" dirty="0"/>
              <a:t>Dec - now</a:t>
            </a:r>
          </a:p>
          <a:p>
            <a:r>
              <a:rPr lang="en-GB" dirty="0"/>
              <a:t>Performance management of Senior Leader</a:t>
            </a:r>
          </a:p>
          <a:p>
            <a:r>
              <a:rPr lang="en-GB" dirty="0"/>
              <a:t>All staff are VISOR trained</a:t>
            </a:r>
          </a:p>
          <a:p>
            <a:r>
              <a:rPr lang="en-GB" dirty="0"/>
              <a:t>Intensive scrutiny of processes and adherence to Authorised Professional Practice</a:t>
            </a:r>
          </a:p>
          <a:p>
            <a:r>
              <a:rPr lang="en-GB" dirty="0"/>
              <a:t>Quality assurance work ongoing to ensure compliance against improvement plan</a:t>
            </a:r>
          </a:p>
          <a:p>
            <a:pPr marL="0" indent="0">
              <a:buNone/>
            </a:pPr>
            <a:endParaRPr lang="en-GB" dirty="0"/>
          </a:p>
          <a:p>
            <a:endParaRPr lang="en-GB" dirty="0"/>
          </a:p>
        </p:txBody>
      </p:sp>
    </p:spTree>
    <p:extLst>
      <p:ext uri="{BB962C8B-B14F-4D97-AF65-F5344CB8AC3E}">
        <p14:creationId xmlns:p14="http://schemas.microsoft.com/office/powerpoint/2010/main" val="18349284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8F45EA-6512-96D7-55FC-28F163CF50E9}"/>
              </a:ext>
            </a:extLst>
          </p:cNvPr>
          <p:cNvSpPr>
            <a:spLocks noGrp="1"/>
          </p:cNvSpPr>
          <p:nvPr>
            <p:ph type="title"/>
          </p:nvPr>
        </p:nvSpPr>
        <p:spPr/>
        <p:txBody>
          <a:bodyPr/>
          <a:lstStyle/>
          <a:p>
            <a:r>
              <a:rPr lang="en-GB" dirty="0"/>
              <a:t>Management of sex offenders cont’d</a:t>
            </a:r>
          </a:p>
        </p:txBody>
      </p:sp>
      <p:sp>
        <p:nvSpPr>
          <p:cNvPr id="3" name="Content Placeholder 2">
            <a:extLst>
              <a:ext uri="{FF2B5EF4-FFF2-40B4-BE49-F238E27FC236}">
                <a16:creationId xmlns:a16="http://schemas.microsoft.com/office/drawing/2014/main" id="{27F58F75-C3F4-15A7-90D7-35A7876F04B6}"/>
              </a:ext>
            </a:extLst>
          </p:cNvPr>
          <p:cNvSpPr>
            <a:spLocks noGrp="1"/>
          </p:cNvSpPr>
          <p:nvPr>
            <p:ph idx="1"/>
          </p:nvPr>
        </p:nvSpPr>
        <p:spPr/>
        <p:txBody>
          <a:bodyPr/>
          <a:lstStyle/>
          <a:p>
            <a:r>
              <a:rPr lang="en-GB" dirty="0"/>
              <a:t>Bespoke PPN pro forma (referral form) introduced to enhance quality of referrals to social care</a:t>
            </a:r>
          </a:p>
          <a:p>
            <a:r>
              <a:rPr lang="en-GB" dirty="0"/>
              <a:t>Monitoring of every PPN completed for quality assurance and 1-1 feedback for the officer for any practice identified using RAG ratings – ongoing </a:t>
            </a:r>
          </a:p>
          <a:p>
            <a:r>
              <a:rPr lang="en-GB" dirty="0"/>
              <a:t>Peer review to undertaken by Humberside Police in May 23.</a:t>
            </a:r>
          </a:p>
          <a:p>
            <a:pPr marL="0" indent="0">
              <a:buNone/>
            </a:pPr>
            <a:endParaRPr lang="en-GB" i="1" dirty="0"/>
          </a:p>
        </p:txBody>
      </p:sp>
    </p:spTree>
    <p:extLst>
      <p:ext uri="{BB962C8B-B14F-4D97-AF65-F5344CB8AC3E}">
        <p14:creationId xmlns:p14="http://schemas.microsoft.com/office/powerpoint/2010/main" val="140378302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D7230-6782-4BA3-D6AB-F0D663F58A1E}"/>
              </a:ext>
            </a:extLst>
          </p:cNvPr>
          <p:cNvSpPr>
            <a:spLocks noGrp="1"/>
          </p:cNvSpPr>
          <p:nvPr>
            <p:ph type="title"/>
          </p:nvPr>
        </p:nvSpPr>
        <p:spPr/>
        <p:txBody>
          <a:bodyPr/>
          <a:lstStyle/>
          <a:p>
            <a:r>
              <a:rPr lang="en-GB" dirty="0"/>
              <a:t>Rec 10: Review of detention of children</a:t>
            </a:r>
          </a:p>
        </p:txBody>
      </p:sp>
      <p:sp>
        <p:nvSpPr>
          <p:cNvPr id="5" name="Content Placeholder 4">
            <a:extLst>
              <a:ext uri="{FF2B5EF4-FFF2-40B4-BE49-F238E27FC236}">
                <a16:creationId xmlns:a16="http://schemas.microsoft.com/office/drawing/2014/main" id="{BBAE3E77-87ED-CF44-A0F3-11028445B8EC}"/>
              </a:ext>
            </a:extLst>
          </p:cNvPr>
          <p:cNvSpPr>
            <a:spLocks noGrp="1"/>
          </p:cNvSpPr>
          <p:nvPr>
            <p:ph idx="1"/>
          </p:nvPr>
        </p:nvSpPr>
        <p:spPr/>
        <p:txBody>
          <a:bodyPr/>
          <a:lstStyle/>
          <a:p>
            <a:r>
              <a:rPr lang="en-GB" dirty="0"/>
              <a:t>Pre-Dec</a:t>
            </a:r>
          </a:p>
          <a:p>
            <a:pPr marL="342900" lvl="0" indent="-342900">
              <a:buFont typeface="Symbol" panose="05050102010706020507" pitchFamily="18" charset="2"/>
              <a:buChar char=""/>
            </a:pPr>
            <a:r>
              <a:rPr lang="en-GB" dirty="0">
                <a:effectLst/>
                <a:latin typeface="Calibri" panose="020F0502020204030204" pitchFamily="34" charset="0"/>
                <a:ea typeface="Times New Roman" panose="02020603050405020304" pitchFamily="18" charset="0"/>
                <a:cs typeface="Times New Roman" panose="02020603050405020304" pitchFamily="18" charset="0"/>
              </a:rPr>
              <a:t>Every child who enters custody has their full process and stay reviewed </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dirty="0">
                <a:effectLst/>
                <a:latin typeface="Calibri" panose="020F0502020204030204" pitchFamily="34" charset="0"/>
                <a:ea typeface="Times New Roman" panose="02020603050405020304" pitchFamily="18" charset="0"/>
                <a:cs typeface="Times New Roman" panose="02020603050405020304" pitchFamily="18" charset="0"/>
              </a:rPr>
              <a:t>Youth Commission assisted in developing a bespoke </a:t>
            </a:r>
            <a:r>
              <a:rPr lang="en-GB" dirty="0">
                <a:solidFill>
                  <a:srgbClr val="FF0000"/>
                </a:solidFill>
                <a:effectLst/>
                <a:latin typeface="Calibri" panose="020F0502020204030204" pitchFamily="34" charset="0"/>
                <a:ea typeface="Times New Roman" panose="02020603050405020304" pitchFamily="18" charset="0"/>
                <a:cs typeface="Times New Roman" panose="02020603050405020304" pitchFamily="18" charset="0"/>
              </a:rPr>
              <a:t>A</a:t>
            </a:r>
            <a:r>
              <a:rPr lang="en-GB" dirty="0">
                <a:solidFill>
                  <a:srgbClr val="7030A0"/>
                </a:solidFill>
                <a:effectLst/>
                <a:latin typeface="Calibri" panose="020F0502020204030204" pitchFamily="34" charset="0"/>
                <a:ea typeface="Times New Roman" panose="02020603050405020304" pitchFamily="18" charset="0"/>
                <a:cs typeface="Times New Roman" panose="02020603050405020304" pitchFamily="18" charset="0"/>
              </a:rPr>
              <a:t>W</a:t>
            </a:r>
            <a:r>
              <a:rPr lang="en-GB" dirty="0">
                <a:solidFill>
                  <a:srgbClr val="FFC000"/>
                </a:solidFill>
                <a:effectLst/>
                <a:latin typeface="Calibri" panose="020F0502020204030204" pitchFamily="34" charset="0"/>
                <a:ea typeface="Times New Roman" panose="02020603050405020304" pitchFamily="18" charset="0"/>
                <a:cs typeface="Times New Roman" panose="02020603050405020304" pitchFamily="18" charset="0"/>
              </a:rPr>
              <a:t>A</a:t>
            </a:r>
            <a:r>
              <a:rPr lang="en-GB" dirty="0">
                <a:solidFill>
                  <a:srgbClr val="00B0F0"/>
                </a:solidFill>
                <a:effectLst/>
                <a:latin typeface="Calibri" panose="020F0502020204030204" pitchFamily="34" charset="0"/>
                <a:ea typeface="Times New Roman" panose="02020603050405020304" pitchFamily="18" charset="0"/>
                <a:cs typeface="Times New Roman" panose="02020603050405020304" pitchFamily="18" charset="0"/>
              </a:rPr>
              <a:t>R</a:t>
            </a:r>
            <a:r>
              <a:rPr lang="en-GB" dirty="0">
                <a:solidFill>
                  <a:srgbClr val="92D050"/>
                </a:solidFill>
                <a:effectLst/>
                <a:latin typeface="Calibri" panose="020F0502020204030204" pitchFamily="34" charset="0"/>
                <a:ea typeface="Times New Roman" panose="02020603050405020304" pitchFamily="18" charset="0"/>
                <a:cs typeface="Times New Roman" panose="02020603050405020304" pitchFamily="18" charset="0"/>
              </a:rPr>
              <a:t>E</a:t>
            </a:r>
            <a:r>
              <a:rPr lang="en-GB" dirty="0">
                <a:effectLst/>
                <a:latin typeface="Calibri" panose="020F0502020204030204" pitchFamily="34" charset="0"/>
                <a:ea typeface="Times New Roman" panose="02020603050405020304" pitchFamily="18" charset="0"/>
                <a:cs typeface="Times New Roman" panose="02020603050405020304" pitchFamily="18" charset="0"/>
              </a:rPr>
              <a:t> guide for custody staff</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Symbol" panose="05050102010706020507" pitchFamily="18" charset="2"/>
              <a:buChar char=""/>
            </a:pPr>
            <a:r>
              <a:rPr lang="en-GB" dirty="0">
                <a:effectLst/>
                <a:latin typeface="Calibri" panose="020F0502020204030204" pitchFamily="34" charset="0"/>
                <a:ea typeface="Times New Roman" panose="02020603050405020304" pitchFamily="18" charset="0"/>
                <a:cs typeface="Times New Roman" panose="02020603050405020304" pitchFamily="18" charset="0"/>
              </a:rPr>
              <a:t>Children’s Society and Child Protection Inspection Officer delivered VOC Custody</a:t>
            </a:r>
            <a:endParaRPr lang="en-GB"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a:p>
            <a:r>
              <a:rPr lang="en-GB" dirty="0"/>
              <a:t>Dec – now</a:t>
            </a:r>
          </a:p>
          <a:p>
            <a:r>
              <a:rPr lang="en-GB" dirty="0"/>
              <a:t>Custody Inspection has been remitted to Criminal Justice to be included as part of custody review.</a:t>
            </a:r>
          </a:p>
        </p:txBody>
      </p:sp>
    </p:spTree>
    <p:extLst>
      <p:ext uri="{BB962C8B-B14F-4D97-AF65-F5344CB8AC3E}">
        <p14:creationId xmlns:p14="http://schemas.microsoft.com/office/powerpoint/2010/main" val="285720411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1486A89-4AD1-4F48-4E18-4B94519FCB37}"/>
              </a:ext>
            </a:extLst>
          </p:cNvPr>
          <p:cNvSpPr>
            <a:spLocks noGrp="1"/>
          </p:cNvSpPr>
          <p:nvPr>
            <p:ph type="title"/>
          </p:nvPr>
        </p:nvSpPr>
        <p:spPr/>
        <p:txBody>
          <a:bodyPr/>
          <a:lstStyle/>
          <a:p>
            <a:r>
              <a:rPr lang="en-GB" dirty="0"/>
              <a:t>			</a:t>
            </a:r>
            <a:br>
              <a:rPr lang="en-GB" dirty="0"/>
            </a:br>
            <a:br>
              <a:rPr lang="en-GB" dirty="0"/>
            </a:br>
            <a:br>
              <a:rPr lang="en-GB" dirty="0"/>
            </a:br>
            <a:br>
              <a:rPr lang="en-GB" dirty="0"/>
            </a:br>
            <a:br>
              <a:rPr lang="en-GB" dirty="0"/>
            </a:br>
            <a:br>
              <a:rPr lang="en-GB" dirty="0"/>
            </a:br>
            <a:br>
              <a:rPr lang="en-GB" dirty="0"/>
            </a:br>
            <a:br>
              <a:rPr lang="en-GB" dirty="0"/>
            </a:br>
            <a:br>
              <a:rPr lang="en-GB" dirty="0"/>
            </a:br>
            <a:r>
              <a:rPr lang="en-GB" dirty="0"/>
              <a:t>			Questions?</a:t>
            </a:r>
          </a:p>
        </p:txBody>
      </p:sp>
    </p:spTree>
    <p:extLst>
      <p:ext uri="{BB962C8B-B14F-4D97-AF65-F5344CB8AC3E}">
        <p14:creationId xmlns:p14="http://schemas.microsoft.com/office/powerpoint/2010/main" val="4005630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622BA6-1A46-7367-D79F-B2692A5BE62D}"/>
              </a:ext>
            </a:extLst>
          </p:cNvPr>
          <p:cNvSpPr>
            <a:spLocks noGrp="1"/>
          </p:cNvSpPr>
          <p:nvPr>
            <p:ph type="title"/>
          </p:nvPr>
        </p:nvSpPr>
        <p:spPr/>
        <p:txBody>
          <a:bodyPr/>
          <a:lstStyle/>
          <a:p>
            <a:r>
              <a:rPr lang="en-GB" dirty="0"/>
              <a:t>HMICFRS Next Steps</a:t>
            </a:r>
          </a:p>
        </p:txBody>
      </p:sp>
      <p:sp>
        <p:nvSpPr>
          <p:cNvPr id="3" name="Content Placeholder 2">
            <a:extLst>
              <a:ext uri="{FF2B5EF4-FFF2-40B4-BE49-F238E27FC236}">
                <a16:creationId xmlns:a16="http://schemas.microsoft.com/office/drawing/2014/main" id="{6127BB8B-194B-EC8B-B00A-D2828CC698C1}"/>
              </a:ext>
            </a:extLst>
          </p:cNvPr>
          <p:cNvSpPr>
            <a:spLocks noGrp="1"/>
          </p:cNvSpPr>
          <p:nvPr>
            <p:ph idx="1"/>
          </p:nvPr>
        </p:nvSpPr>
        <p:spPr/>
        <p:txBody>
          <a:bodyPr/>
          <a:lstStyle/>
          <a:p>
            <a:pPr marL="0" indent="0">
              <a:buNone/>
            </a:pPr>
            <a:endParaRPr lang="en-GB" dirty="0"/>
          </a:p>
          <a:p>
            <a:r>
              <a:rPr lang="en-GB" sz="1800" b="0" i="0" u="none" strike="noStrike" baseline="0" dirty="0">
                <a:solidFill>
                  <a:srgbClr val="000000"/>
                </a:solidFill>
                <a:latin typeface="Arial" panose="020B0604020202020204" pitchFamily="34" charset="0"/>
              </a:rPr>
              <a:t>“North Yorkshire Police still needs to improve some areas of its work to provide consistently better outcomes for children. There has been some progress, particularly in the way the force has trained its workforce to identify children’s vulnerability and make good safeguarding referrals. Staff in the force control room have also made improvements so they are better at identifying risk and providing the right level of response to help vulnerable children. </a:t>
            </a:r>
          </a:p>
          <a:p>
            <a:pPr marL="0" indent="0">
              <a:buNone/>
            </a:pPr>
            <a:endParaRPr lang="en-GB" sz="1800" b="0" i="0" u="none" strike="noStrike" baseline="0" dirty="0">
              <a:solidFill>
                <a:srgbClr val="000000"/>
              </a:solidFill>
              <a:latin typeface="Arial" panose="020B0604020202020204" pitchFamily="34" charset="0"/>
            </a:endParaRPr>
          </a:p>
          <a:p>
            <a:r>
              <a:rPr lang="en-GB" sz="1800" b="0" i="0" u="none" strike="noStrike" baseline="0" dirty="0">
                <a:solidFill>
                  <a:srgbClr val="000000"/>
                </a:solidFill>
                <a:latin typeface="Arial" panose="020B0604020202020204" pitchFamily="34" charset="0"/>
              </a:rPr>
              <a:t>Despite progress against some of our recommendations, the force has yet to make all the progress necessary to complete its action plan.” </a:t>
            </a:r>
          </a:p>
          <a:p>
            <a:endParaRPr lang="en-GB" sz="1800" dirty="0">
              <a:solidFill>
                <a:srgbClr val="000000"/>
              </a:solidFill>
              <a:latin typeface="Arial" panose="020B0604020202020204" pitchFamily="34" charset="0"/>
            </a:endParaRPr>
          </a:p>
          <a:p>
            <a:r>
              <a:rPr lang="en-GB" sz="1800" dirty="0">
                <a:solidFill>
                  <a:srgbClr val="000000"/>
                </a:solidFill>
                <a:latin typeface="Arial" panose="020B0604020202020204" pitchFamily="34" charset="0"/>
              </a:rPr>
              <a:t>This links to recommendations and improvements that are also being addressed in the wider PEEL inspection.</a:t>
            </a:r>
            <a:endParaRPr lang="en-GB" dirty="0"/>
          </a:p>
        </p:txBody>
      </p:sp>
    </p:spTree>
    <p:extLst>
      <p:ext uri="{BB962C8B-B14F-4D97-AF65-F5344CB8AC3E}">
        <p14:creationId xmlns:p14="http://schemas.microsoft.com/office/powerpoint/2010/main" val="37601698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F6DF98-5B1D-A8CD-8CFD-CAC517F89E5D}"/>
              </a:ext>
            </a:extLst>
          </p:cNvPr>
          <p:cNvSpPr>
            <a:spLocks noGrp="1"/>
          </p:cNvSpPr>
          <p:nvPr>
            <p:ph type="title"/>
          </p:nvPr>
        </p:nvSpPr>
        <p:spPr/>
        <p:txBody>
          <a:bodyPr/>
          <a:lstStyle/>
          <a:p>
            <a:r>
              <a:rPr lang="en-GB" dirty="0"/>
              <a:t>NCPI Improvement Journey</a:t>
            </a:r>
          </a:p>
        </p:txBody>
      </p:sp>
      <p:sp>
        <p:nvSpPr>
          <p:cNvPr id="3" name="Content Placeholder 2">
            <a:extLst>
              <a:ext uri="{FF2B5EF4-FFF2-40B4-BE49-F238E27FC236}">
                <a16:creationId xmlns:a16="http://schemas.microsoft.com/office/drawing/2014/main" id="{C0A97D65-697E-4102-320C-73CA3775DADE}"/>
              </a:ext>
            </a:extLst>
          </p:cNvPr>
          <p:cNvSpPr>
            <a:spLocks noGrp="1"/>
          </p:cNvSpPr>
          <p:nvPr>
            <p:ph idx="1"/>
          </p:nvPr>
        </p:nvSpPr>
        <p:spPr/>
        <p:txBody>
          <a:bodyPr/>
          <a:lstStyle/>
          <a:p>
            <a:r>
              <a:rPr lang="en-GB" dirty="0"/>
              <a:t>Timeline for completion of key continuing improvement work</a:t>
            </a:r>
          </a:p>
          <a:p>
            <a:pPr marL="0" indent="0">
              <a:buNone/>
            </a:pPr>
            <a:endParaRPr lang="en-GB" dirty="0"/>
          </a:p>
          <a:p>
            <a:pPr marL="0" indent="0">
              <a:buNone/>
            </a:pPr>
            <a:r>
              <a:rPr lang="en-GB" dirty="0"/>
              <a:t>Rec 3 (Missing Children)			</a:t>
            </a:r>
          </a:p>
          <a:p>
            <a:pPr marL="0" indent="0">
              <a:buNone/>
            </a:pPr>
            <a:r>
              <a:rPr lang="en-GB" dirty="0"/>
              <a:t>Rec 6 (Investigation Standards) 		</a:t>
            </a:r>
          </a:p>
          <a:p>
            <a:pPr marL="0" indent="0">
              <a:buNone/>
            </a:pPr>
            <a:r>
              <a:rPr lang="en-GB" dirty="0"/>
              <a:t>Rec 7 (CSE Awareness)			</a:t>
            </a:r>
          </a:p>
          <a:p>
            <a:pPr marL="0" indent="0">
              <a:buNone/>
            </a:pPr>
            <a:r>
              <a:rPr lang="en-GB" dirty="0"/>
              <a:t>Rec 9 (Management of Offenders)		</a:t>
            </a:r>
          </a:p>
          <a:p>
            <a:pPr marL="0" indent="0">
              <a:buNone/>
            </a:pPr>
            <a:endParaRPr lang="en-GB" dirty="0"/>
          </a:p>
          <a:p>
            <a:r>
              <a:rPr lang="en-GB" dirty="0"/>
              <a:t>Context of wider organisational re-design and response to PEEL Inspection</a:t>
            </a:r>
          </a:p>
          <a:p>
            <a:r>
              <a:rPr lang="en-GB" dirty="0"/>
              <a:t>Re-focusing of assurance capability to test delivery</a:t>
            </a:r>
          </a:p>
        </p:txBody>
      </p:sp>
    </p:spTree>
    <p:extLst>
      <p:ext uri="{BB962C8B-B14F-4D97-AF65-F5344CB8AC3E}">
        <p14:creationId xmlns:p14="http://schemas.microsoft.com/office/powerpoint/2010/main" val="39728353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527C09-79A4-9B69-8643-B8860FDC6B18}"/>
              </a:ext>
            </a:extLst>
          </p:cNvPr>
          <p:cNvSpPr>
            <a:spLocks noGrp="1"/>
          </p:cNvSpPr>
          <p:nvPr>
            <p:ph type="title"/>
          </p:nvPr>
        </p:nvSpPr>
        <p:spPr/>
        <p:txBody>
          <a:bodyPr/>
          <a:lstStyle/>
          <a:p>
            <a:r>
              <a:rPr lang="en-GB" dirty="0"/>
              <a:t>NCPI Improvement Journey</a:t>
            </a:r>
          </a:p>
        </p:txBody>
      </p:sp>
      <p:sp>
        <p:nvSpPr>
          <p:cNvPr id="3" name="Content Placeholder 2">
            <a:extLst>
              <a:ext uri="{FF2B5EF4-FFF2-40B4-BE49-F238E27FC236}">
                <a16:creationId xmlns:a16="http://schemas.microsoft.com/office/drawing/2014/main" id="{F521A7A7-A1EC-7ADF-CF2F-11D1E3B38C0A}"/>
              </a:ext>
            </a:extLst>
          </p:cNvPr>
          <p:cNvSpPr>
            <a:spLocks noGrp="1"/>
          </p:cNvSpPr>
          <p:nvPr>
            <p:ph idx="1"/>
          </p:nvPr>
        </p:nvSpPr>
        <p:spPr/>
        <p:txBody>
          <a:bodyPr/>
          <a:lstStyle/>
          <a:p>
            <a:r>
              <a:rPr lang="en-GB" dirty="0"/>
              <a:t>Re-inspection Dec 22 - some progress identified, insufficient improvement in other areas</a:t>
            </a:r>
          </a:p>
          <a:p>
            <a:r>
              <a:rPr lang="en-GB" dirty="0"/>
              <a:t>Notable improvements in VOC (Voice of the Child) awareness and Public Protection Notice submissions-these safeguarding referrals have substantially increased but are not inappropriate or un-necessary and offer confidence in the officers training we have undertaken.</a:t>
            </a:r>
          </a:p>
          <a:p>
            <a:r>
              <a:rPr lang="en-GB" dirty="0"/>
              <a:t>Improved relationship with statutory partners, especially regarding CSE</a:t>
            </a:r>
          </a:p>
          <a:p>
            <a:r>
              <a:rPr lang="en-GB" dirty="0"/>
              <a:t>All actions will be implemented by October 2023 - enhanced testing and assurance will be undertaken to ensure practice is embedded.</a:t>
            </a:r>
          </a:p>
          <a:p>
            <a:pPr marL="0" indent="0">
              <a:buNone/>
            </a:pPr>
            <a:endParaRPr lang="en-GB" dirty="0"/>
          </a:p>
          <a:p>
            <a:pPr marL="0" indent="0">
              <a:buNone/>
            </a:pPr>
            <a:endParaRPr lang="en-GB" dirty="0"/>
          </a:p>
        </p:txBody>
      </p:sp>
    </p:spTree>
    <p:extLst>
      <p:ext uri="{BB962C8B-B14F-4D97-AF65-F5344CB8AC3E}">
        <p14:creationId xmlns:p14="http://schemas.microsoft.com/office/powerpoint/2010/main" val="65607638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4FE621-DFFD-0719-1317-560180AF0367}"/>
              </a:ext>
            </a:extLst>
          </p:cNvPr>
          <p:cNvSpPr>
            <a:spLocks noGrp="1"/>
          </p:cNvSpPr>
          <p:nvPr>
            <p:ph type="title"/>
          </p:nvPr>
        </p:nvSpPr>
        <p:spPr/>
        <p:txBody>
          <a:bodyPr/>
          <a:lstStyle/>
          <a:p>
            <a:r>
              <a:rPr lang="en-GB" dirty="0"/>
              <a:t>Approved Uplifted Resources </a:t>
            </a:r>
            <a:r>
              <a:rPr lang="en-GB" sz="2000" dirty="0"/>
              <a:t>(additional £2.9m to the existing budget)</a:t>
            </a:r>
          </a:p>
        </p:txBody>
      </p:sp>
      <p:sp>
        <p:nvSpPr>
          <p:cNvPr id="4" name="Content Placeholder 3">
            <a:extLst>
              <a:ext uri="{FF2B5EF4-FFF2-40B4-BE49-F238E27FC236}">
                <a16:creationId xmlns:a16="http://schemas.microsoft.com/office/drawing/2014/main" id="{6CCAB14A-DB51-637A-D490-D558631D83E5}"/>
              </a:ext>
            </a:extLst>
          </p:cNvPr>
          <p:cNvSpPr>
            <a:spLocks noGrp="1"/>
          </p:cNvSpPr>
          <p:nvPr>
            <p:ph sz="half" idx="1"/>
          </p:nvPr>
        </p:nvSpPr>
        <p:spPr>
          <a:ln>
            <a:solidFill>
              <a:schemeClr val="accent1">
                <a:lumMod val="75000"/>
              </a:schemeClr>
            </a:solidFill>
          </a:ln>
        </p:spPr>
        <p:txBody>
          <a:bodyPr/>
          <a:lstStyle/>
          <a:p>
            <a:r>
              <a:rPr lang="en-GB" sz="1400" u="sng" dirty="0"/>
              <a:t>Phase 1 Uplift – approved Feb 2023 – 21 posts</a:t>
            </a:r>
          </a:p>
          <a:p>
            <a:r>
              <a:rPr lang="en-GB" sz="1400" dirty="0"/>
              <a:t>Cost c.£1.2m</a:t>
            </a:r>
          </a:p>
          <a:p>
            <a:r>
              <a:rPr lang="en-GB" sz="1400" dirty="0"/>
              <a:t>1 x Inspector – MAPPA/IOM</a:t>
            </a:r>
          </a:p>
          <a:p>
            <a:r>
              <a:rPr lang="en-GB" sz="1400" dirty="0"/>
              <a:t>1 x Sergeant – IOM</a:t>
            </a:r>
          </a:p>
          <a:p>
            <a:r>
              <a:rPr lang="en-GB" sz="1400" dirty="0"/>
              <a:t>18 x PC – 	VAT (5)</a:t>
            </a:r>
          </a:p>
          <a:p>
            <a:pPr marL="1828800" lvl="4" indent="0">
              <a:buNone/>
            </a:pPr>
            <a:r>
              <a:rPr lang="en-GB" sz="1400" dirty="0"/>
              <a:t>Child Exploitation (6)</a:t>
            </a:r>
          </a:p>
          <a:p>
            <a:pPr marL="1828800" lvl="4" indent="0">
              <a:buNone/>
            </a:pPr>
            <a:r>
              <a:rPr lang="en-GB" sz="1400" dirty="0"/>
              <a:t>Missing Children (2)</a:t>
            </a:r>
          </a:p>
          <a:p>
            <a:pPr marL="1828800" lvl="4" indent="0">
              <a:buNone/>
            </a:pPr>
            <a:r>
              <a:rPr lang="en-GB" sz="1400" dirty="0"/>
              <a:t>Sex Offender </a:t>
            </a:r>
            <a:r>
              <a:rPr lang="en-GB" sz="1400" dirty="0" err="1"/>
              <a:t>Mgr</a:t>
            </a:r>
            <a:r>
              <a:rPr lang="en-GB" sz="1400" dirty="0"/>
              <a:t> (2)</a:t>
            </a:r>
          </a:p>
          <a:p>
            <a:pPr marL="1828800" lvl="4" indent="0">
              <a:buNone/>
            </a:pPr>
            <a:r>
              <a:rPr lang="en-GB" sz="1400" dirty="0"/>
              <a:t>Polygraph (1)</a:t>
            </a:r>
          </a:p>
          <a:p>
            <a:pPr marL="1828800" lvl="4" indent="0">
              <a:buNone/>
            </a:pPr>
            <a:r>
              <a:rPr lang="en-GB" sz="1400" dirty="0"/>
              <a:t>IOM (2)</a:t>
            </a:r>
          </a:p>
          <a:p>
            <a:pPr marL="1828800" lvl="4" indent="0">
              <a:buNone/>
            </a:pPr>
            <a:endParaRPr lang="en-GB" dirty="0"/>
          </a:p>
        </p:txBody>
      </p:sp>
      <p:sp>
        <p:nvSpPr>
          <p:cNvPr id="5" name="Content Placeholder 4">
            <a:extLst>
              <a:ext uri="{FF2B5EF4-FFF2-40B4-BE49-F238E27FC236}">
                <a16:creationId xmlns:a16="http://schemas.microsoft.com/office/drawing/2014/main" id="{AFEB7E1E-F92A-6647-7591-AFF63D05D3FC}"/>
              </a:ext>
            </a:extLst>
          </p:cNvPr>
          <p:cNvSpPr>
            <a:spLocks noGrp="1"/>
          </p:cNvSpPr>
          <p:nvPr>
            <p:ph sz="half" idx="2"/>
          </p:nvPr>
        </p:nvSpPr>
        <p:spPr>
          <a:ln>
            <a:solidFill>
              <a:schemeClr val="tx2"/>
            </a:solidFill>
          </a:ln>
        </p:spPr>
        <p:txBody>
          <a:bodyPr/>
          <a:lstStyle/>
          <a:p>
            <a:r>
              <a:rPr lang="en-GB" sz="1400" u="sng" dirty="0"/>
              <a:t>Phase 2 Uplift – approved April 2023 – 28 posts </a:t>
            </a:r>
            <a:r>
              <a:rPr lang="en-GB" sz="1400" dirty="0"/>
              <a:t>(17 PO / 11 Police staff)</a:t>
            </a:r>
          </a:p>
          <a:p>
            <a:r>
              <a:rPr lang="en-GB" sz="1400" dirty="0"/>
              <a:t>Cost c.£1.29m</a:t>
            </a:r>
          </a:p>
          <a:p>
            <a:r>
              <a:rPr lang="en-GB" sz="1400" dirty="0"/>
              <a:t>1 x DCI Governance</a:t>
            </a:r>
          </a:p>
          <a:p>
            <a:r>
              <a:rPr lang="en-GB" sz="1400" dirty="0"/>
              <a:t>3 x Sergeant -	Adult MASH</a:t>
            </a:r>
          </a:p>
          <a:p>
            <a:r>
              <a:rPr lang="en-GB" sz="1400" dirty="0"/>
              <a:t>13 x Constables – Adult MASH (2)</a:t>
            </a:r>
          </a:p>
          <a:p>
            <a:pPr marL="1828800" lvl="4" indent="0">
              <a:buNone/>
            </a:pPr>
            <a:r>
              <a:rPr lang="en-GB" sz="1400" dirty="0"/>
              <a:t>Adult Exploitation (2)</a:t>
            </a:r>
          </a:p>
          <a:p>
            <a:pPr marL="1828800" lvl="4" indent="0">
              <a:buNone/>
            </a:pPr>
            <a:r>
              <a:rPr lang="en-GB" sz="1400" dirty="0"/>
              <a:t>Missing Adult (2)</a:t>
            </a:r>
          </a:p>
          <a:p>
            <a:pPr marL="1828800" lvl="4" indent="0">
              <a:buNone/>
            </a:pPr>
            <a:r>
              <a:rPr lang="en-GB" sz="1400" dirty="0"/>
              <a:t>OMU DMI (1)</a:t>
            </a:r>
          </a:p>
          <a:p>
            <a:pPr marL="1828800" lvl="4" indent="0">
              <a:buNone/>
            </a:pPr>
            <a:r>
              <a:rPr lang="en-GB" sz="1400" dirty="0"/>
              <a:t>Online Child Abuse Team (4)</a:t>
            </a:r>
          </a:p>
          <a:p>
            <a:r>
              <a:rPr lang="en-GB" sz="1400" dirty="0"/>
              <a:t>1 x SO1 – DVPO Co-Ordinator</a:t>
            </a:r>
          </a:p>
          <a:p>
            <a:r>
              <a:rPr lang="en-GB" sz="1400" dirty="0"/>
              <a:t>1 x Sc5 – MARAC Co-Ordinator</a:t>
            </a:r>
          </a:p>
          <a:p>
            <a:r>
              <a:rPr lang="en-GB" sz="1400" dirty="0"/>
              <a:t>8 x Sc4-5 – Op Encompass </a:t>
            </a:r>
          </a:p>
          <a:p>
            <a:pPr marL="1371600" lvl="3" indent="0">
              <a:buNone/>
            </a:pPr>
            <a:r>
              <a:rPr lang="en-GB" sz="1400" dirty="0"/>
              <a:t>OMU Research and Intel Officer</a:t>
            </a:r>
          </a:p>
          <a:p>
            <a:pPr marL="1371600" lvl="3" indent="0">
              <a:buNone/>
            </a:pPr>
            <a:r>
              <a:rPr lang="en-GB" sz="1400" dirty="0"/>
              <a:t>VISOR Admin</a:t>
            </a:r>
          </a:p>
          <a:p>
            <a:pPr marL="1371600" lvl="3" indent="0">
              <a:buNone/>
            </a:pPr>
            <a:r>
              <a:rPr lang="en-GB" sz="1400" dirty="0"/>
              <a:t>DA Research and Report Writer</a:t>
            </a:r>
          </a:p>
          <a:p>
            <a:pPr marL="1371600" lvl="3" indent="0">
              <a:buNone/>
            </a:pPr>
            <a:r>
              <a:rPr lang="en-GB" sz="1400" dirty="0"/>
              <a:t>VAT Research and Report Writer</a:t>
            </a:r>
          </a:p>
        </p:txBody>
      </p:sp>
    </p:spTree>
    <p:extLst>
      <p:ext uri="{BB962C8B-B14F-4D97-AF65-F5344CB8AC3E}">
        <p14:creationId xmlns:p14="http://schemas.microsoft.com/office/powerpoint/2010/main" val="17792428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E9C90D-E83C-C15C-9C51-8E8C79883AEC}"/>
              </a:ext>
            </a:extLst>
          </p:cNvPr>
          <p:cNvSpPr>
            <a:spLocks noGrp="1"/>
          </p:cNvSpPr>
          <p:nvPr>
            <p:ph type="title"/>
          </p:nvPr>
        </p:nvSpPr>
        <p:spPr>
          <a:xfrm>
            <a:off x="461914" y="332656"/>
            <a:ext cx="7232650" cy="1143000"/>
          </a:xfrm>
        </p:spPr>
        <p:txBody>
          <a:bodyPr/>
          <a:lstStyle/>
          <a:p>
            <a:r>
              <a:rPr lang="en-GB" dirty="0"/>
              <a:t>NCPI AFIs From Initial Inspection</a:t>
            </a:r>
          </a:p>
        </p:txBody>
      </p:sp>
      <p:sp>
        <p:nvSpPr>
          <p:cNvPr id="3" name="Content Placeholder 2">
            <a:extLst>
              <a:ext uri="{FF2B5EF4-FFF2-40B4-BE49-F238E27FC236}">
                <a16:creationId xmlns:a16="http://schemas.microsoft.com/office/drawing/2014/main" id="{9FEC4D8D-69FF-4662-0C29-45A7FF738899}"/>
              </a:ext>
            </a:extLst>
          </p:cNvPr>
          <p:cNvSpPr>
            <a:spLocks noGrp="1"/>
          </p:cNvSpPr>
          <p:nvPr>
            <p:ph idx="1"/>
          </p:nvPr>
        </p:nvSpPr>
        <p:spPr/>
        <p:txBody>
          <a:bodyPr/>
          <a:lstStyle/>
          <a:p>
            <a:r>
              <a:rPr lang="en-GB" dirty="0"/>
              <a:t>10 recommendations were provided by HMICFRS as AFIs (one has been remitted to the Custody Inspection).</a:t>
            </a:r>
          </a:p>
          <a:p>
            <a:pPr marL="0" indent="0">
              <a:buNone/>
            </a:pPr>
            <a:endParaRPr lang="en-GB" dirty="0"/>
          </a:p>
          <a:p>
            <a:endParaRPr lang="en-GB" dirty="0"/>
          </a:p>
        </p:txBody>
      </p:sp>
      <p:graphicFrame>
        <p:nvGraphicFramePr>
          <p:cNvPr id="4" name="Table 4">
            <a:extLst>
              <a:ext uri="{FF2B5EF4-FFF2-40B4-BE49-F238E27FC236}">
                <a16:creationId xmlns:a16="http://schemas.microsoft.com/office/drawing/2014/main" id="{C1E4C9CA-5E4C-266D-FB6C-ACDF5F215656}"/>
              </a:ext>
            </a:extLst>
          </p:cNvPr>
          <p:cNvGraphicFramePr>
            <a:graphicFrameLocks noGrp="1"/>
          </p:cNvGraphicFramePr>
          <p:nvPr>
            <p:extLst>
              <p:ext uri="{D42A27DB-BD31-4B8C-83A1-F6EECF244321}">
                <p14:modId xmlns:p14="http://schemas.microsoft.com/office/powerpoint/2010/main" val="2308880598"/>
              </p:ext>
            </p:extLst>
          </p:nvPr>
        </p:nvGraphicFramePr>
        <p:xfrm>
          <a:off x="827584" y="3068960"/>
          <a:ext cx="7632848" cy="3353098"/>
        </p:xfrm>
        <a:graphic>
          <a:graphicData uri="http://schemas.openxmlformats.org/drawingml/2006/table">
            <a:tbl>
              <a:tblPr bandRow="1">
                <a:tableStyleId>{5C22544A-7EE6-4342-B048-85BDC9FD1C3A}</a:tableStyleId>
              </a:tblPr>
              <a:tblGrid>
                <a:gridCol w="3816424">
                  <a:extLst>
                    <a:ext uri="{9D8B030D-6E8A-4147-A177-3AD203B41FA5}">
                      <a16:colId xmlns:a16="http://schemas.microsoft.com/office/drawing/2014/main" val="1623750861"/>
                    </a:ext>
                  </a:extLst>
                </a:gridCol>
                <a:gridCol w="3816424">
                  <a:extLst>
                    <a:ext uri="{9D8B030D-6E8A-4147-A177-3AD203B41FA5}">
                      <a16:colId xmlns:a16="http://schemas.microsoft.com/office/drawing/2014/main" val="2400357331"/>
                    </a:ext>
                  </a:extLst>
                </a:gridCol>
              </a:tblGrid>
              <a:tr h="518458">
                <a:tc>
                  <a:txBody>
                    <a:bodyPr/>
                    <a:lstStyle/>
                    <a:p>
                      <a:r>
                        <a:rPr lang="en-GB" b="0" dirty="0">
                          <a:solidFill>
                            <a:schemeClr val="tx1"/>
                          </a:solidFill>
                        </a:rPr>
                        <a:t>Rec 1: Review processes in Force Control Room</a:t>
                      </a:r>
                    </a:p>
                  </a:txBody>
                  <a:tcPr/>
                </a:tc>
                <a:tc>
                  <a:txBody>
                    <a:bodyPr/>
                    <a:lstStyle/>
                    <a:p>
                      <a:r>
                        <a:rPr lang="en-GB" b="0" dirty="0">
                          <a:solidFill>
                            <a:schemeClr val="tx1"/>
                          </a:solidFill>
                        </a:rPr>
                        <a:t>Rec 6: Improve child protection investigations</a:t>
                      </a:r>
                    </a:p>
                  </a:txBody>
                  <a:tcPr/>
                </a:tc>
                <a:extLst>
                  <a:ext uri="{0D108BD9-81ED-4DB2-BD59-A6C34878D82A}">
                    <a16:rowId xmlns:a16="http://schemas.microsoft.com/office/drawing/2014/main" val="3554857826"/>
                  </a:ext>
                </a:extLst>
              </a:tr>
              <a:tr h="518458">
                <a:tc>
                  <a:txBody>
                    <a:bodyPr/>
                    <a:lstStyle/>
                    <a:p>
                      <a:r>
                        <a:rPr lang="en-GB" dirty="0"/>
                        <a:t>Rec 2: Obtain voice of the child</a:t>
                      </a:r>
                    </a:p>
                  </a:txBody>
                  <a:tcPr/>
                </a:tc>
                <a:tc>
                  <a:txBody>
                    <a:bodyPr/>
                    <a:lstStyle/>
                    <a:p>
                      <a:r>
                        <a:rPr lang="en-GB" dirty="0"/>
                        <a:t>Rec 7: Improve CSE understanding</a:t>
                      </a:r>
                    </a:p>
                  </a:txBody>
                  <a:tcPr/>
                </a:tc>
                <a:extLst>
                  <a:ext uri="{0D108BD9-81ED-4DB2-BD59-A6C34878D82A}">
                    <a16:rowId xmlns:a16="http://schemas.microsoft.com/office/drawing/2014/main" val="1167321301"/>
                  </a:ext>
                </a:extLst>
              </a:tr>
              <a:tr h="518458">
                <a:tc>
                  <a:txBody>
                    <a:bodyPr/>
                    <a:lstStyle/>
                    <a:p>
                      <a:r>
                        <a:rPr lang="en-GB" dirty="0"/>
                        <a:t>Rec 3: Improve missing from home arrangements</a:t>
                      </a:r>
                    </a:p>
                  </a:txBody>
                  <a:tcPr/>
                </a:tc>
                <a:tc>
                  <a:txBody>
                    <a:bodyPr/>
                    <a:lstStyle/>
                    <a:p>
                      <a:r>
                        <a:rPr lang="en-GB" dirty="0"/>
                        <a:t>Rec 8: Improve use of police protection powers</a:t>
                      </a:r>
                    </a:p>
                  </a:txBody>
                  <a:tcPr/>
                </a:tc>
                <a:extLst>
                  <a:ext uri="{0D108BD9-81ED-4DB2-BD59-A6C34878D82A}">
                    <a16:rowId xmlns:a16="http://schemas.microsoft.com/office/drawing/2014/main" val="3607569772"/>
                  </a:ext>
                </a:extLst>
              </a:tr>
              <a:tr h="518458">
                <a:tc>
                  <a:txBody>
                    <a:bodyPr/>
                    <a:lstStyle/>
                    <a:p>
                      <a:r>
                        <a:rPr lang="en-GB" dirty="0"/>
                        <a:t>Rec 4: Work more closely with partners</a:t>
                      </a:r>
                    </a:p>
                  </a:txBody>
                  <a:tcPr/>
                </a:tc>
                <a:tc>
                  <a:txBody>
                    <a:bodyPr/>
                    <a:lstStyle/>
                    <a:p>
                      <a:r>
                        <a:rPr lang="en-GB" dirty="0"/>
                        <a:t>Rec 9: Improve management of registered sex offenders</a:t>
                      </a:r>
                    </a:p>
                  </a:txBody>
                  <a:tcPr/>
                </a:tc>
                <a:extLst>
                  <a:ext uri="{0D108BD9-81ED-4DB2-BD59-A6C34878D82A}">
                    <a16:rowId xmlns:a16="http://schemas.microsoft.com/office/drawing/2014/main" val="2606782823"/>
                  </a:ext>
                </a:extLst>
              </a:tr>
              <a:tr h="518458">
                <a:tc>
                  <a:txBody>
                    <a:bodyPr/>
                    <a:lstStyle/>
                    <a:p>
                      <a:r>
                        <a:rPr lang="en-GB" dirty="0"/>
                        <a:t>Rec 5: Review referral processes</a:t>
                      </a:r>
                    </a:p>
                  </a:txBody>
                  <a:tcPr/>
                </a:tc>
                <a:tc>
                  <a:txBody>
                    <a:bodyPr/>
                    <a:lstStyle/>
                    <a:p>
                      <a:r>
                        <a:rPr lang="en-GB" dirty="0"/>
                        <a:t>Rec 10: Review detention of children management (remitted to another review).</a:t>
                      </a:r>
                    </a:p>
                  </a:txBody>
                  <a:tcPr/>
                </a:tc>
                <a:extLst>
                  <a:ext uri="{0D108BD9-81ED-4DB2-BD59-A6C34878D82A}">
                    <a16:rowId xmlns:a16="http://schemas.microsoft.com/office/drawing/2014/main" val="97119969"/>
                  </a:ext>
                </a:extLst>
              </a:tr>
            </a:tbl>
          </a:graphicData>
        </a:graphic>
      </p:graphicFrame>
    </p:spTree>
    <p:extLst>
      <p:ext uri="{BB962C8B-B14F-4D97-AF65-F5344CB8AC3E}">
        <p14:creationId xmlns:p14="http://schemas.microsoft.com/office/powerpoint/2010/main" val="268564478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AC9DB-AB27-A73E-BFCF-61A8120DDD67}"/>
              </a:ext>
            </a:extLst>
          </p:cNvPr>
          <p:cNvSpPr>
            <a:spLocks noGrp="1"/>
          </p:cNvSpPr>
          <p:nvPr>
            <p:ph type="title"/>
          </p:nvPr>
        </p:nvSpPr>
        <p:spPr/>
        <p:txBody>
          <a:bodyPr/>
          <a:lstStyle/>
          <a:p>
            <a:r>
              <a:rPr lang="en-GB" dirty="0"/>
              <a:t>Rec 1: </a:t>
            </a:r>
            <a:r>
              <a:rPr lang="en-GB" b="0" dirty="0">
                <a:solidFill>
                  <a:schemeClr val="tx1"/>
                </a:solidFill>
              </a:rPr>
              <a:t>Review processes in Force Control Room</a:t>
            </a:r>
            <a:endParaRPr lang="en-GB" dirty="0"/>
          </a:p>
        </p:txBody>
      </p:sp>
      <p:sp>
        <p:nvSpPr>
          <p:cNvPr id="3" name="Content Placeholder 2">
            <a:extLst>
              <a:ext uri="{FF2B5EF4-FFF2-40B4-BE49-F238E27FC236}">
                <a16:creationId xmlns:a16="http://schemas.microsoft.com/office/drawing/2014/main" id="{68D63C82-4BEB-9CD8-E150-38308839D9EF}"/>
              </a:ext>
            </a:extLst>
          </p:cNvPr>
          <p:cNvSpPr>
            <a:spLocks noGrp="1"/>
          </p:cNvSpPr>
          <p:nvPr>
            <p:ph idx="1"/>
          </p:nvPr>
        </p:nvSpPr>
        <p:spPr/>
        <p:txBody>
          <a:bodyPr/>
          <a:lstStyle/>
          <a:p>
            <a:pPr marL="0" indent="0">
              <a:buNone/>
            </a:pPr>
            <a:r>
              <a:rPr lang="en-GB" b="1" dirty="0"/>
              <a:t>Pre Dec 22</a:t>
            </a:r>
          </a:p>
          <a:p>
            <a:r>
              <a:rPr lang="en-GB" dirty="0"/>
              <a:t>Training provided to FCR staff around Missing From Home (MFH) deployment.</a:t>
            </a:r>
          </a:p>
          <a:p>
            <a:r>
              <a:rPr lang="en-GB" dirty="0"/>
              <a:t>Power hour inputs on Child Protection topics.</a:t>
            </a:r>
          </a:p>
          <a:p>
            <a:r>
              <a:rPr lang="en-GB" dirty="0"/>
              <a:t>Simplification of FCR question scripts.</a:t>
            </a:r>
          </a:p>
          <a:p>
            <a:r>
              <a:rPr lang="en-GB" dirty="0"/>
              <a:t>MFH deployment procedures amended. </a:t>
            </a:r>
          </a:p>
          <a:p>
            <a:r>
              <a:rPr lang="en-GB" dirty="0"/>
              <a:t>MFH policy reviewed</a:t>
            </a:r>
          </a:p>
          <a:p>
            <a:r>
              <a:rPr lang="en-GB" dirty="0"/>
              <a:t>Trigger plans created for most vulnerable children to assist in risk assessment process with FCR staff shown what they contain and how to locate them.</a:t>
            </a:r>
          </a:p>
          <a:p>
            <a:pPr marL="0" indent="0">
              <a:buNone/>
            </a:pPr>
            <a:endParaRPr lang="en-GB" dirty="0"/>
          </a:p>
        </p:txBody>
      </p:sp>
    </p:spTree>
    <p:extLst>
      <p:ext uri="{BB962C8B-B14F-4D97-AF65-F5344CB8AC3E}">
        <p14:creationId xmlns:p14="http://schemas.microsoft.com/office/powerpoint/2010/main" val="284562311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924066-F667-F377-5E29-98C055768284}"/>
              </a:ext>
            </a:extLst>
          </p:cNvPr>
          <p:cNvSpPr>
            <a:spLocks noGrp="1"/>
          </p:cNvSpPr>
          <p:nvPr>
            <p:ph type="title"/>
          </p:nvPr>
        </p:nvSpPr>
        <p:spPr/>
        <p:txBody>
          <a:bodyPr/>
          <a:lstStyle/>
          <a:p>
            <a:r>
              <a:rPr lang="en-GB" dirty="0"/>
              <a:t>Rec 1: </a:t>
            </a:r>
            <a:r>
              <a:rPr lang="en-GB" b="0" dirty="0">
                <a:solidFill>
                  <a:schemeClr val="tx1"/>
                </a:solidFill>
              </a:rPr>
              <a:t>Review processes in Force Control Room continued…..</a:t>
            </a:r>
            <a:endParaRPr lang="en-GB" dirty="0"/>
          </a:p>
        </p:txBody>
      </p:sp>
      <p:sp>
        <p:nvSpPr>
          <p:cNvPr id="3" name="Content Placeholder 2">
            <a:extLst>
              <a:ext uri="{FF2B5EF4-FFF2-40B4-BE49-F238E27FC236}">
                <a16:creationId xmlns:a16="http://schemas.microsoft.com/office/drawing/2014/main" id="{498805A7-C53A-B3F9-060D-F6DFA74A9148}"/>
              </a:ext>
            </a:extLst>
          </p:cNvPr>
          <p:cNvSpPr>
            <a:spLocks noGrp="1"/>
          </p:cNvSpPr>
          <p:nvPr>
            <p:ph idx="1"/>
          </p:nvPr>
        </p:nvSpPr>
        <p:spPr/>
        <p:txBody>
          <a:bodyPr/>
          <a:lstStyle/>
          <a:p>
            <a:pPr marL="0" indent="0">
              <a:buNone/>
            </a:pPr>
            <a:r>
              <a:rPr lang="en-GB" b="1" dirty="0"/>
              <a:t>Dec 22 –now</a:t>
            </a:r>
          </a:p>
          <a:p>
            <a:r>
              <a:rPr lang="en-GB" dirty="0"/>
              <a:t>Power Hours continuing throughout the year for call handlers, despatchers and deployment managers on identified topics where a need for upskilling is identified.</a:t>
            </a:r>
          </a:p>
          <a:p>
            <a:r>
              <a:rPr lang="en-GB" dirty="0"/>
              <a:t>May 2023 –Digital Forensics Input.</a:t>
            </a:r>
          </a:p>
          <a:p>
            <a:r>
              <a:rPr lang="en-GB" dirty="0"/>
              <a:t>June 2023-  Looking Beyond the Obvious-Vulnerability –covering adult and child vulnerability scenarios .</a:t>
            </a:r>
          </a:p>
          <a:p>
            <a:r>
              <a:rPr lang="en-GB" dirty="0"/>
              <a:t>July/August 2023 –Identifying Childhood Neglect.</a:t>
            </a:r>
          </a:p>
        </p:txBody>
      </p:sp>
    </p:spTree>
    <p:extLst>
      <p:ext uri="{BB962C8B-B14F-4D97-AF65-F5344CB8AC3E}">
        <p14:creationId xmlns:p14="http://schemas.microsoft.com/office/powerpoint/2010/main" val="3557360857"/>
      </p:ext>
    </p:extLst>
  </p:cSld>
  <p:clrMapOvr>
    <a:masterClrMapping/>
  </p:clrMapOvr>
</p:sld>
</file>

<file path=ppt/theme/theme1.xml><?xml version="1.0" encoding="utf-8"?>
<a:theme xmlns:a="http://schemas.openxmlformats.org/drawingml/2006/main" name="NYP presentation styl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A409E527822A5C4A92F650671A49C2BD" ma:contentTypeVersion="12" ma:contentTypeDescription="Create a new document." ma:contentTypeScope="" ma:versionID="f40a5e78d28585dd624d3995810c713f">
  <xsd:schema xmlns:xsd="http://www.w3.org/2001/XMLSchema" xmlns:xs="http://www.w3.org/2001/XMLSchema" xmlns:p="http://schemas.microsoft.com/office/2006/metadata/properties" xmlns:ns3="8ad0f210-797f-41e1-acc3-58885907d3d1" xmlns:ns4="001efb1c-3d15-4cce-a6e0-d13484110231" targetNamespace="http://schemas.microsoft.com/office/2006/metadata/properties" ma:root="true" ma:fieldsID="5e6c53f759df7e96668c1c7600c00356" ns3:_="" ns4:_="">
    <xsd:import namespace="8ad0f210-797f-41e1-acc3-58885907d3d1"/>
    <xsd:import namespace="001efb1c-3d15-4cce-a6e0-d13484110231"/>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GenerationTime" minOccurs="0"/>
                <xsd:element ref="ns3:MediaServiceEventHashCode" minOccurs="0"/>
                <xsd:element ref="ns3:MediaServiceDateTaken" minOccurs="0"/>
                <xsd:element ref="ns4:SharedWithUsers" minOccurs="0"/>
                <xsd:element ref="ns4:SharedWithDetails" minOccurs="0"/>
                <xsd:element ref="ns4:SharingHintHash" minOccurs="0"/>
                <xsd:element ref="ns3:MediaLengthInSeconds" minOccurs="0"/>
                <xsd:element ref="ns3:_activity"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8ad0f210-797f-41e1-acc3-58885907d3d1"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DateTaken" ma:index="14" nillable="true" ma:displayName="MediaServiceDateTaken" ma:hidden="true" ma:indexed="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_activity" ma:index="19" nillable="true" ma:displayName="_activity" ma:hidden="true" ma:internalName="_activity">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01efb1c-3d15-4cce-a6e0-d13484110231" elementFormDefault="qualified">
    <xsd:import namespace="http://schemas.microsoft.com/office/2006/documentManagement/types"/>
    <xsd:import namespace="http://schemas.microsoft.com/office/infopath/2007/PartnerControls"/>
    <xsd:element name="SharedWithUsers" ma:index="15"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6" nillable="true" ma:displayName="Shared With Details" ma:internalName="SharedWithDetails" ma:readOnly="true">
      <xsd:simpleType>
        <xsd:restriction base="dms:Note">
          <xsd:maxLength value="255"/>
        </xsd:restriction>
      </xsd:simpleType>
    </xsd:element>
    <xsd:element name="SharingHintHash" ma:index="17"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haredWithUsers xmlns="001efb1c-3d15-4cce-a6e0-d13484110231">
      <UserInfo>
        <DisplayName>Cain, Phil</DisplayName>
        <AccountId>209</AccountId>
        <AccountType/>
      </UserInfo>
      <UserInfo>
        <DisplayName>Burleigh, Katie</DisplayName>
        <AccountId>1797</AccountId>
        <AccountType/>
      </UserInfo>
      <UserInfo>
        <DisplayName>Brook, Mark</DisplayName>
        <AccountId>549</AccountId>
        <AccountType/>
      </UserInfo>
    </SharedWithUsers>
    <_activity xmlns="8ad0f210-797f-41e1-acc3-58885907d3d1" xsi:nil="true"/>
  </documentManagement>
</p:properties>
</file>

<file path=customXml/itemProps1.xml><?xml version="1.0" encoding="utf-8"?>
<ds:datastoreItem xmlns:ds="http://schemas.openxmlformats.org/officeDocument/2006/customXml" ds:itemID="{8FCE6B17-5B64-4C66-8E6F-60691DEC0CE8}">
  <ds:schemaRefs>
    <ds:schemaRef ds:uri="http://schemas.microsoft.com/sharepoint/v3/contenttype/forms"/>
  </ds:schemaRefs>
</ds:datastoreItem>
</file>

<file path=customXml/itemProps2.xml><?xml version="1.0" encoding="utf-8"?>
<ds:datastoreItem xmlns:ds="http://schemas.openxmlformats.org/officeDocument/2006/customXml" ds:itemID="{1DE6B7DE-E5DA-47F7-B08D-968273641CF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8ad0f210-797f-41e1-acc3-58885907d3d1"/>
    <ds:schemaRef ds:uri="001efb1c-3d15-4cce-a6e0-d1348411023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FDA4C52F-584E-49A0-AE55-94721032C753}">
  <ds:schemaRefs>
    <ds:schemaRef ds:uri="http://schemas.microsoft.com/office/2006/metadata/properties"/>
    <ds:schemaRef ds:uri="001efb1c-3d15-4cce-a6e0-d13484110231"/>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8ad0f210-797f-41e1-acc3-58885907d3d1"/>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2224</TotalTime>
  <Words>1880</Words>
  <Application>Microsoft Office PowerPoint</Application>
  <PresentationFormat>On-screen Show (4:3)</PresentationFormat>
  <Paragraphs>195</Paragraphs>
  <Slides>25</Slides>
  <Notes>3</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Arial</vt:lpstr>
      <vt:lpstr>Calibri</vt:lpstr>
      <vt:lpstr>Microsoft Sans Serif</vt:lpstr>
      <vt:lpstr>Symbol</vt:lpstr>
      <vt:lpstr>NYP presentation style</vt:lpstr>
      <vt:lpstr>NYP National Child Protection Inspection (NCPI) Journey of Improvement Public Accountability Meeting   Chief Constable Lisa Winward 3rd May 2023</vt:lpstr>
      <vt:lpstr>NCPI Improvement Timeline</vt:lpstr>
      <vt:lpstr>HMICFRS Next Steps</vt:lpstr>
      <vt:lpstr>NCPI Improvement Journey</vt:lpstr>
      <vt:lpstr>NCPI Improvement Journey</vt:lpstr>
      <vt:lpstr>Approved Uplifted Resources (additional £2.9m to the existing budget)</vt:lpstr>
      <vt:lpstr>NCPI AFIs From Initial Inspection</vt:lpstr>
      <vt:lpstr>Rec 1: Review processes in Force Control Room</vt:lpstr>
      <vt:lpstr>Rec 1: Review processes in Force Control Room continued…..</vt:lpstr>
      <vt:lpstr>Rec 2: Obtain voice of the child  Pre Dec 2022</vt:lpstr>
      <vt:lpstr>Rec 2 Obtain Voice of the Child (VOC) cont’d…….</vt:lpstr>
      <vt:lpstr>Rec 3: Improve missing from home arrangements</vt:lpstr>
      <vt:lpstr>Rec 4: Work more closely with partners</vt:lpstr>
      <vt:lpstr>Rec 5: Review referral processes</vt:lpstr>
      <vt:lpstr>Rec 5: Review referral processes</vt:lpstr>
      <vt:lpstr>Rec 6: Improve child protection investigations</vt:lpstr>
      <vt:lpstr>Investigations cont’d… </vt:lpstr>
      <vt:lpstr>Rec 7: Improve CSE understanding</vt:lpstr>
      <vt:lpstr>Rec 7: Improve CSE understanding</vt:lpstr>
      <vt:lpstr>Rec 8: Improve use of police protection powers</vt:lpstr>
      <vt:lpstr>Police powers continued </vt:lpstr>
      <vt:lpstr>Rec 9: Improve management of registered sex offenders</vt:lpstr>
      <vt:lpstr>Management of sex offenders cont’d</vt:lpstr>
      <vt:lpstr>Rec 10: Review of detention of children</vt:lpstr>
      <vt:lpstr>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Wood, Louise</dc:creator>
  <cp:lastModifiedBy>Whoriskey, Heather</cp:lastModifiedBy>
  <cp:revision>35</cp:revision>
  <dcterms:created xsi:type="dcterms:W3CDTF">2016-05-12T16:40:45Z</dcterms:created>
  <dcterms:modified xsi:type="dcterms:W3CDTF">2023-05-03T11:10:59Z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5ed7c50b-0f61-4668-a879-e3b105e43449</vt:lpwstr>
  </property>
  <property fmtid="{D5CDD505-2E9C-101B-9397-08002B2CF9AE}" pid="3" name="NORTH YORKSHIRE POLICEClassification">
    <vt:lpwstr>NOT PROTECTIVELY MARKED</vt:lpwstr>
  </property>
  <property fmtid="{D5CDD505-2E9C-101B-9397-08002B2CF9AE}" pid="4" name="NORTH YORKSHIRE POLICEVisual Markings">
    <vt:lpwstr>No</vt:lpwstr>
  </property>
  <property fmtid="{D5CDD505-2E9C-101B-9397-08002B2CF9AE}" pid="5" name="ContentTypeId">
    <vt:lpwstr>0x010100A409E527822A5C4A92F650671A49C2BD</vt:lpwstr>
  </property>
  <property fmtid="{D5CDD505-2E9C-101B-9397-08002B2CF9AE}" pid="6" name="Classification">
    <vt:lpwstr>OFFICIAL</vt:lpwstr>
  </property>
  <property fmtid="{D5CDD505-2E9C-101B-9397-08002B2CF9AE}" pid="7" name="n7cc5a46288d455f83142cf2528c11bc">
    <vt:lpwstr>Unspecified|99025389-8b11-49dc-8976-39bdb13d017c</vt:lpwstr>
  </property>
  <property fmtid="{D5CDD505-2E9C-101B-9397-08002B2CF9AE}" pid="8" name="TaxCatchAll">
    <vt:lpwstr>43;#Unspecified</vt:lpwstr>
  </property>
  <property fmtid="{D5CDD505-2E9C-101B-9397-08002B2CF9AE}" pid="9" name="_dlc_DocIdItemGuid">
    <vt:lpwstr>82014810-5345-4609-bce1-b8a0eddd7349</vt:lpwstr>
  </property>
  <property fmtid="{D5CDD505-2E9C-101B-9397-08002B2CF9AE}" pid="10" name="CPDocumentType">
    <vt:lpwstr>39;#Agenda, minutes and admin documents|2589de23-d139-4c2c-9123-64c6e4243287</vt:lpwstr>
  </property>
  <property fmtid="{D5CDD505-2E9C-101B-9397-08002B2CF9AE}" pid="11" name="CPDocumentSubject">
    <vt:lpwstr>23;#Corporate matters and services|95093f2b-b44a-415d-b7db-cf56b2d8e177</vt:lpwstr>
  </property>
  <property fmtid="{D5CDD505-2E9C-101B-9397-08002B2CF9AE}" pid="12" name="CPDepartment">
    <vt:lpwstr/>
  </property>
  <property fmtid="{D5CDD505-2E9C-101B-9397-08002B2CF9AE}" pid="13" name="Order">
    <vt:r8>1700</vt:r8>
  </property>
  <property fmtid="{D5CDD505-2E9C-101B-9397-08002B2CF9AE}" pid="14" name="xd_Signature">
    <vt:bool>false</vt:bool>
  </property>
  <property fmtid="{D5CDD505-2E9C-101B-9397-08002B2CF9AE}" pid="15" name="xd_ProgID">
    <vt:lpwstr/>
  </property>
  <property fmtid="{D5CDD505-2E9C-101B-9397-08002B2CF9AE}" pid="16" name="TemplateUrl">
    <vt:lpwstr/>
  </property>
  <property fmtid="{D5CDD505-2E9C-101B-9397-08002B2CF9AE}" pid="17" name="MSIP_Label_3c3f51d1-bd89-4ee9-a78a-494f589fb33f_Enabled">
    <vt:lpwstr>true</vt:lpwstr>
  </property>
  <property fmtid="{D5CDD505-2E9C-101B-9397-08002B2CF9AE}" pid="18" name="MSIP_Label_3c3f51d1-bd89-4ee9-a78a-494f589fb33f_SetDate">
    <vt:lpwstr>2022-09-14T13:37:00Z</vt:lpwstr>
  </property>
  <property fmtid="{D5CDD505-2E9C-101B-9397-08002B2CF9AE}" pid="19" name="MSIP_Label_3c3f51d1-bd89-4ee9-a78a-494f589fb33f_Method">
    <vt:lpwstr>Standard</vt:lpwstr>
  </property>
  <property fmtid="{D5CDD505-2E9C-101B-9397-08002B2CF9AE}" pid="20" name="MSIP_Label_3c3f51d1-bd89-4ee9-a78a-494f589fb33f_Name">
    <vt:lpwstr>OFFICIAL</vt:lpwstr>
  </property>
  <property fmtid="{D5CDD505-2E9C-101B-9397-08002B2CF9AE}" pid="21" name="MSIP_Label_3c3f51d1-bd89-4ee9-a78a-494f589fb33f_SiteId">
    <vt:lpwstr>2c84bc91-93af-476e-9721-cdad67cb3ead</vt:lpwstr>
  </property>
  <property fmtid="{D5CDD505-2E9C-101B-9397-08002B2CF9AE}" pid="22" name="MSIP_Label_3c3f51d1-bd89-4ee9-a78a-494f589fb33f_ActionId">
    <vt:lpwstr>6b9c7d67-6c46-495e-855c-fb036cd8e5be</vt:lpwstr>
  </property>
  <property fmtid="{D5CDD505-2E9C-101B-9397-08002B2CF9AE}" pid="23" name="MSIP_Label_3c3f51d1-bd89-4ee9-a78a-494f589fb33f_ContentBits">
    <vt:lpwstr>0</vt:lpwstr>
  </property>
</Properties>
</file>