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7" r:id="rId5"/>
    <p:sldMasterId id="2147483903" r:id="rId6"/>
  </p:sldMasterIdLst>
  <p:notesMasterIdLst>
    <p:notesMasterId r:id="rId39"/>
  </p:notesMasterIdLst>
  <p:sldIdLst>
    <p:sldId id="256" r:id="rId7"/>
    <p:sldId id="259" r:id="rId8"/>
    <p:sldId id="260" r:id="rId9"/>
    <p:sldId id="261" r:id="rId10"/>
    <p:sldId id="262" r:id="rId11"/>
    <p:sldId id="263" r:id="rId12"/>
    <p:sldId id="264" r:id="rId13"/>
    <p:sldId id="266" r:id="rId14"/>
    <p:sldId id="265" r:id="rId15"/>
    <p:sldId id="267" r:id="rId16"/>
    <p:sldId id="274" r:id="rId17"/>
    <p:sldId id="268" r:id="rId18"/>
    <p:sldId id="269" r:id="rId19"/>
    <p:sldId id="292" r:id="rId20"/>
    <p:sldId id="272" r:id="rId21"/>
    <p:sldId id="273" r:id="rId22"/>
    <p:sldId id="276" r:id="rId23"/>
    <p:sldId id="277" r:id="rId24"/>
    <p:sldId id="280" r:id="rId25"/>
    <p:sldId id="281" r:id="rId26"/>
    <p:sldId id="278" r:id="rId27"/>
    <p:sldId id="279" r:id="rId28"/>
    <p:sldId id="282" r:id="rId29"/>
    <p:sldId id="283" r:id="rId30"/>
    <p:sldId id="284" r:id="rId31"/>
    <p:sldId id="285" r:id="rId32"/>
    <p:sldId id="286" r:id="rId33"/>
    <p:sldId id="287" r:id="rId34"/>
    <p:sldId id="288" r:id="rId35"/>
    <p:sldId id="294" r:id="rId36"/>
    <p:sldId id="293" r:id="rId37"/>
    <p:sldId id="291" r:id="rId3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gden, Richard" initials="OR" lastIdx="1" clrIdx="0">
    <p:extLst>
      <p:ext uri="{19B8F6BF-5375-455C-9EA6-DF929625EA0E}">
        <p15:presenceInfo xmlns:p15="http://schemas.microsoft.com/office/powerpoint/2012/main" userId="S::Richard.Ogden@northyorkshire.police.uk::23364cbc-e036-4bfb-a4e0-515bbe33822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ferSingleView="1">
    <p:restoredLeft sz="15478" autoAdjust="0"/>
    <p:restoredTop sz="94660"/>
  </p:normalViewPr>
  <p:slideViewPr>
    <p:cSldViewPr>
      <p:cViewPr varScale="1">
        <p:scale>
          <a:sx n="58" d="100"/>
          <a:sy n="58" d="100"/>
        </p:scale>
        <p:origin x="1524" y="2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northyorkshirepolice-my.sharepoint.com/personal/fiona_mclaughlin_northyorkshire_police_uk/Documents/Diversion%20Schemes/Crossroads/Offences.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'Overall Figures'!$G$3</c:f>
              <c:strCache>
                <c:ptCount val="1"/>
                <c:pt idx="0">
                  <c:v>Adult Simple Cautions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'Overall Figures'!$A$4:$A$7</c:f>
              <c:strCache>
                <c:ptCount val="4"/>
                <c:pt idx="0">
                  <c:v>18/19</c:v>
                </c:pt>
                <c:pt idx="1">
                  <c:v>19/20</c:v>
                </c:pt>
                <c:pt idx="2">
                  <c:v>20/21</c:v>
                </c:pt>
                <c:pt idx="3">
                  <c:v>21/22</c:v>
                </c:pt>
              </c:strCache>
            </c:strRef>
          </c:cat>
          <c:val>
            <c:numRef>
              <c:f>'Overall Figures'!$G$4:$G$7</c:f>
              <c:numCache>
                <c:formatCode>General</c:formatCode>
                <c:ptCount val="4"/>
                <c:pt idx="0">
                  <c:v>868</c:v>
                </c:pt>
                <c:pt idx="1">
                  <c:v>711</c:v>
                </c:pt>
                <c:pt idx="2">
                  <c:v>658</c:v>
                </c:pt>
                <c:pt idx="3">
                  <c:v>559</c:v>
                </c:pt>
              </c:numCache>
            </c:numRef>
          </c:val>
          <c:extLst>
            <c:ext xmlns:c16="http://schemas.microsoft.com/office/drawing/2014/chart" uri="{C3380CC4-5D6E-409C-BE32-E72D297353CC}">
              <c16:uniqueId val="{00000000-C879-4CE4-B1DB-096DDCE103D2}"/>
            </c:ext>
          </c:extLst>
        </c:ser>
        <c:dLbls>
          <c:showLegendKey val="0"/>
          <c:showVal val="1"/>
          <c:showCatName val="0"/>
          <c:showSerName val="0"/>
          <c:showPercent val="0"/>
          <c:showBubbleSize val="0"/>
        </c:dLbls>
        <c:gapWidth val="150"/>
        <c:axId val="723999352"/>
        <c:axId val="723999680"/>
      </c:barChart>
      <c:catAx>
        <c:axId val="723999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23999680"/>
        <c:crosses val="autoZero"/>
        <c:auto val="1"/>
        <c:lblAlgn val="ctr"/>
        <c:lblOffset val="100"/>
        <c:noMultiLvlLbl val="0"/>
      </c:catAx>
      <c:valAx>
        <c:axId val="7239996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239993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'Overall Figures'!$H$3</c:f>
              <c:strCache>
                <c:ptCount val="1"/>
                <c:pt idx="0">
                  <c:v>Adult Conditional Cautions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'Overall Figures'!$A$4:$A$7</c:f>
              <c:strCache>
                <c:ptCount val="4"/>
                <c:pt idx="0">
                  <c:v>18/19</c:v>
                </c:pt>
                <c:pt idx="1">
                  <c:v>19/20</c:v>
                </c:pt>
                <c:pt idx="2">
                  <c:v>20/21</c:v>
                </c:pt>
                <c:pt idx="3">
                  <c:v>21/22</c:v>
                </c:pt>
              </c:strCache>
            </c:strRef>
          </c:cat>
          <c:val>
            <c:numRef>
              <c:f>'Overall Figures'!$H$4:$H$7</c:f>
              <c:numCache>
                <c:formatCode>General</c:formatCode>
                <c:ptCount val="4"/>
                <c:pt idx="0">
                  <c:v>38</c:v>
                </c:pt>
                <c:pt idx="1">
                  <c:v>31</c:v>
                </c:pt>
                <c:pt idx="2">
                  <c:v>14</c:v>
                </c:pt>
                <c:pt idx="3">
                  <c:v>45</c:v>
                </c:pt>
              </c:numCache>
            </c:numRef>
          </c:val>
          <c:extLst>
            <c:ext xmlns:c16="http://schemas.microsoft.com/office/drawing/2014/chart" uri="{C3380CC4-5D6E-409C-BE32-E72D297353CC}">
              <c16:uniqueId val="{00000000-1AE4-4162-AF49-49AAEB8069A8}"/>
            </c:ext>
          </c:extLst>
        </c:ser>
        <c:dLbls>
          <c:showLegendKey val="0"/>
          <c:showVal val="1"/>
          <c:showCatName val="0"/>
          <c:showSerName val="0"/>
          <c:showPercent val="0"/>
          <c:showBubbleSize val="0"/>
        </c:dLbls>
        <c:gapWidth val="150"/>
        <c:axId val="723999352"/>
        <c:axId val="723999680"/>
      </c:barChart>
      <c:catAx>
        <c:axId val="723999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23999680"/>
        <c:crosses val="autoZero"/>
        <c:auto val="1"/>
        <c:lblAlgn val="ctr"/>
        <c:lblOffset val="100"/>
        <c:noMultiLvlLbl val="0"/>
      </c:catAx>
      <c:valAx>
        <c:axId val="7239996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239993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Men</c:v>
                </c:pt>
              </c:strCache>
            </c:strRef>
          </c:tx>
          <c:dPt>
            <c:idx val="0"/>
            <c:bubble3D val="0"/>
            <c:spPr>
              <a:solidFill>
                <a:schemeClr val="accent1">
                  <a:shade val="58000"/>
                </a:schemeClr>
              </a:solidFill>
              <a:ln w="19050">
                <a:solidFill>
                  <a:schemeClr val="lt1"/>
                </a:solidFill>
              </a:ln>
              <a:effectLst/>
            </c:spPr>
            <c:extLst>
              <c:ext xmlns:c16="http://schemas.microsoft.com/office/drawing/2014/chart" uri="{C3380CC4-5D6E-409C-BE32-E72D297353CC}">
                <c16:uniqueId val="{00000001-937D-4BAD-99A1-072CC859CD85}"/>
              </c:ext>
            </c:extLst>
          </c:dPt>
          <c:dPt>
            <c:idx val="1"/>
            <c:bubble3D val="0"/>
            <c:spPr>
              <a:solidFill>
                <a:schemeClr val="accent1">
                  <a:shade val="86000"/>
                </a:schemeClr>
              </a:solidFill>
              <a:ln w="19050">
                <a:solidFill>
                  <a:schemeClr val="lt1"/>
                </a:solidFill>
              </a:ln>
              <a:effectLst/>
            </c:spPr>
            <c:extLst>
              <c:ext xmlns:c16="http://schemas.microsoft.com/office/drawing/2014/chart" uri="{C3380CC4-5D6E-409C-BE32-E72D297353CC}">
                <c16:uniqueId val="{00000003-937D-4BAD-99A1-072CC859CD85}"/>
              </c:ext>
            </c:extLst>
          </c:dPt>
          <c:dPt>
            <c:idx val="2"/>
            <c:bubble3D val="0"/>
            <c:spPr>
              <a:solidFill>
                <a:schemeClr val="accent1">
                  <a:tint val="86000"/>
                </a:schemeClr>
              </a:solidFill>
              <a:ln w="19050">
                <a:solidFill>
                  <a:schemeClr val="lt1"/>
                </a:solidFill>
              </a:ln>
              <a:effectLst/>
            </c:spPr>
            <c:extLst>
              <c:ext xmlns:c16="http://schemas.microsoft.com/office/drawing/2014/chart" uri="{C3380CC4-5D6E-409C-BE32-E72D297353CC}">
                <c16:uniqueId val="{00000005-937D-4BAD-99A1-072CC859CD85}"/>
              </c:ext>
            </c:extLst>
          </c:dPt>
          <c:dPt>
            <c:idx val="3"/>
            <c:bubble3D val="0"/>
            <c:spPr>
              <a:solidFill>
                <a:schemeClr val="accent1">
                  <a:tint val="58000"/>
                </a:schemeClr>
              </a:solidFill>
              <a:ln w="19050">
                <a:solidFill>
                  <a:schemeClr val="lt1"/>
                </a:solidFill>
              </a:ln>
              <a:effectLst/>
            </c:spPr>
            <c:extLst>
              <c:ext xmlns:c16="http://schemas.microsoft.com/office/drawing/2014/chart" uri="{C3380CC4-5D6E-409C-BE32-E72D297353CC}">
                <c16:uniqueId val="{00000007-937D-4BAD-99A1-072CC859CD8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Age: 18-25</c:v>
                </c:pt>
                <c:pt idx="1">
                  <c:v>Age: 26-39</c:v>
                </c:pt>
                <c:pt idx="2">
                  <c:v>Age: 40-59</c:v>
                </c:pt>
                <c:pt idx="3">
                  <c:v>Age: 60+</c:v>
                </c:pt>
              </c:strCache>
            </c:strRef>
          </c:cat>
          <c:val>
            <c:numRef>
              <c:f>Sheet1!$B$2:$B$5</c:f>
              <c:numCache>
                <c:formatCode>General</c:formatCode>
                <c:ptCount val="4"/>
                <c:pt idx="0">
                  <c:v>80</c:v>
                </c:pt>
                <c:pt idx="1">
                  <c:v>71</c:v>
                </c:pt>
                <c:pt idx="2">
                  <c:v>47</c:v>
                </c:pt>
                <c:pt idx="3">
                  <c:v>8</c:v>
                </c:pt>
              </c:numCache>
            </c:numRef>
          </c:val>
          <c:extLst>
            <c:ext xmlns:c16="http://schemas.microsoft.com/office/drawing/2014/chart" uri="{C3380CC4-5D6E-409C-BE32-E72D297353CC}">
              <c16:uniqueId val="{00000000-1D30-4F3E-94B5-16E1B4E1991F}"/>
            </c:ext>
          </c:extLst>
        </c:ser>
        <c:dLbls>
          <c:showLegendKey val="0"/>
          <c:showVal val="0"/>
          <c:showCatName val="0"/>
          <c:showSerName val="0"/>
          <c:showPercent val="0"/>
          <c:showBubbleSize val="0"/>
          <c:showLeaderLines val="1"/>
        </c:dLbls>
        <c:firstSliceAng val="0"/>
        <c:holeSize val="4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1"/>
          <c:order val="0"/>
          <c:tx>
            <c:strRef>
              <c:f>Sheet1!$C$1</c:f>
              <c:strCache>
                <c:ptCount val="1"/>
                <c:pt idx="0">
                  <c:v>Women</c:v>
                </c:pt>
              </c:strCache>
            </c:strRef>
          </c:tx>
          <c:dPt>
            <c:idx val="0"/>
            <c:bubble3D val="0"/>
            <c:spPr>
              <a:solidFill>
                <a:schemeClr val="accent1">
                  <a:shade val="58000"/>
                </a:schemeClr>
              </a:solidFill>
              <a:ln w="19050">
                <a:solidFill>
                  <a:schemeClr val="lt1"/>
                </a:solidFill>
              </a:ln>
              <a:effectLst/>
            </c:spPr>
            <c:extLst>
              <c:ext xmlns:c16="http://schemas.microsoft.com/office/drawing/2014/chart" uri="{C3380CC4-5D6E-409C-BE32-E72D297353CC}">
                <c16:uniqueId val="{00000002-89C3-41DD-80AA-91572431443D}"/>
              </c:ext>
            </c:extLst>
          </c:dPt>
          <c:dPt>
            <c:idx val="1"/>
            <c:bubble3D val="0"/>
            <c:spPr>
              <a:solidFill>
                <a:schemeClr val="accent1">
                  <a:shade val="86000"/>
                </a:schemeClr>
              </a:solidFill>
              <a:ln w="19050">
                <a:solidFill>
                  <a:schemeClr val="lt1"/>
                </a:solidFill>
              </a:ln>
              <a:effectLst/>
            </c:spPr>
            <c:extLst>
              <c:ext xmlns:c16="http://schemas.microsoft.com/office/drawing/2014/chart" uri="{C3380CC4-5D6E-409C-BE32-E72D297353CC}">
                <c16:uniqueId val="{00000003-89C3-41DD-80AA-91572431443D}"/>
              </c:ext>
            </c:extLst>
          </c:dPt>
          <c:dPt>
            <c:idx val="2"/>
            <c:bubble3D val="0"/>
            <c:spPr>
              <a:solidFill>
                <a:schemeClr val="accent1">
                  <a:tint val="86000"/>
                </a:schemeClr>
              </a:solidFill>
              <a:ln w="19050">
                <a:solidFill>
                  <a:schemeClr val="lt1"/>
                </a:solidFill>
              </a:ln>
              <a:effectLst/>
            </c:spPr>
            <c:extLst>
              <c:ext xmlns:c16="http://schemas.microsoft.com/office/drawing/2014/chart" uri="{C3380CC4-5D6E-409C-BE32-E72D297353CC}">
                <c16:uniqueId val="{00000005-89C3-41DD-80AA-91572431443D}"/>
              </c:ext>
            </c:extLst>
          </c:dPt>
          <c:dPt>
            <c:idx val="3"/>
            <c:bubble3D val="0"/>
            <c:spPr>
              <a:solidFill>
                <a:schemeClr val="accent1">
                  <a:tint val="58000"/>
                </a:schemeClr>
              </a:solidFill>
              <a:ln w="19050">
                <a:solidFill>
                  <a:schemeClr val="lt1"/>
                </a:solidFill>
              </a:ln>
              <a:effectLst/>
            </c:spPr>
            <c:extLst>
              <c:ext xmlns:c16="http://schemas.microsoft.com/office/drawing/2014/chart" uri="{C3380CC4-5D6E-409C-BE32-E72D297353CC}">
                <c16:uniqueId val="{00000004-89C3-41DD-80AA-91572431443D}"/>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Age: 18-25</c:v>
                </c:pt>
                <c:pt idx="1">
                  <c:v>Age: 26-39</c:v>
                </c:pt>
                <c:pt idx="2">
                  <c:v>Age: 40-59</c:v>
                </c:pt>
                <c:pt idx="3">
                  <c:v>Age: 60+</c:v>
                </c:pt>
              </c:strCache>
            </c:strRef>
          </c:cat>
          <c:val>
            <c:numRef>
              <c:f>Sheet1!$C$2:$C$5</c:f>
              <c:numCache>
                <c:formatCode>General</c:formatCode>
                <c:ptCount val="4"/>
                <c:pt idx="0">
                  <c:v>44</c:v>
                </c:pt>
                <c:pt idx="1">
                  <c:v>63</c:v>
                </c:pt>
                <c:pt idx="2">
                  <c:v>50</c:v>
                </c:pt>
                <c:pt idx="3">
                  <c:v>7</c:v>
                </c:pt>
              </c:numCache>
            </c:numRef>
          </c:val>
          <c:extLst>
            <c:ext xmlns:c16="http://schemas.microsoft.com/office/drawing/2014/chart" uri="{C3380CC4-5D6E-409C-BE32-E72D297353CC}">
              <c16:uniqueId val="{00000001-89C3-41DD-80AA-91572431443D}"/>
            </c:ext>
          </c:extLst>
        </c:ser>
        <c:dLbls>
          <c:showLegendKey val="0"/>
          <c:showVal val="0"/>
          <c:showCatName val="0"/>
          <c:showSerName val="0"/>
          <c:showPercent val="0"/>
          <c:showBubbleSize val="0"/>
          <c:showLeaderLines val="1"/>
        </c:dLbls>
        <c:firstSliceAng val="0"/>
        <c:holeSize val="4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1"/>
          <c:order val="0"/>
          <c:tx>
            <c:strRef>
              <c:f>'To Jan 22'!$C$46</c:f>
              <c:strCache>
                <c:ptCount val="1"/>
                <c:pt idx="0">
                  <c:v>Men</c:v>
                </c:pt>
              </c:strCache>
            </c:strRef>
          </c:tx>
          <c:spPr>
            <a:solidFill>
              <a:schemeClr val="accent1">
                <a:lumMod val="40000"/>
                <a:lumOff val="60000"/>
              </a:schemeClr>
            </a:solidFill>
            <a:ln>
              <a:solidFill>
                <a:schemeClr val="bg1"/>
              </a:solidFill>
            </a:ln>
            <a:effectLst/>
          </c:spPr>
          <c:invertIfNegative val="0"/>
          <c:cat>
            <c:strRef>
              <c:f>'To Jan 22'!$A$47:$A$60</c:f>
              <c:strCache>
                <c:ptCount val="13"/>
                <c:pt idx="0">
                  <c:v>Drug Cultivation</c:v>
                </c:pt>
                <c:pt idx="1">
                  <c:v>Child Neglect</c:v>
                </c:pt>
                <c:pt idx="2">
                  <c:v>Cyber Crime</c:v>
                </c:pt>
                <c:pt idx="3">
                  <c:v>Hate Crime</c:v>
                </c:pt>
                <c:pt idx="4">
                  <c:v>Arson</c:v>
                </c:pt>
                <c:pt idx="5">
                  <c:v>Obstructing</c:v>
                </c:pt>
                <c:pt idx="6">
                  <c:v>Possess Offensive Weapon</c:v>
                </c:pt>
                <c:pt idx="7">
                  <c:v>Drug Possession</c:v>
                </c:pt>
                <c:pt idx="8">
                  <c:v>Harassment</c:v>
                </c:pt>
                <c:pt idx="9">
                  <c:v>Public Order</c:v>
                </c:pt>
                <c:pt idx="10">
                  <c:v>Theft</c:v>
                </c:pt>
                <c:pt idx="11">
                  <c:v>Criminal Damage</c:v>
                </c:pt>
                <c:pt idx="12">
                  <c:v>Assault</c:v>
                </c:pt>
              </c:strCache>
            </c:strRef>
          </c:cat>
          <c:val>
            <c:numRef>
              <c:f>'To Jan 22'!$C$47:$C$60</c:f>
              <c:numCache>
                <c:formatCode>General</c:formatCode>
                <c:ptCount val="14"/>
                <c:pt idx="0">
                  <c:v>-2</c:v>
                </c:pt>
                <c:pt idx="1">
                  <c:v>-1</c:v>
                </c:pt>
                <c:pt idx="2">
                  <c:v>-3</c:v>
                </c:pt>
                <c:pt idx="3">
                  <c:v>-4</c:v>
                </c:pt>
                <c:pt idx="4">
                  <c:v>-3</c:v>
                </c:pt>
                <c:pt idx="5">
                  <c:v>-7</c:v>
                </c:pt>
                <c:pt idx="6">
                  <c:v>-7</c:v>
                </c:pt>
                <c:pt idx="7">
                  <c:v>-12</c:v>
                </c:pt>
                <c:pt idx="8">
                  <c:v>-12</c:v>
                </c:pt>
                <c:pt idx="9">
                  <c:v>-14</c:v>
                </c:pt>
                <c:pt idx="10">
                  <c:v>-14</c:v>
                </c:pt>
                <c:pt idx="11">
                  <c:v>-15</c:v>
                </c:pt>
                <c:pt idx="12">
                  <c:v>-66</c:v>
                </c:pt>
              </c:numCache>
            </c:numRef>
          </c:val>
          <c:extLst>
            <c:ext xmlns:c16="http://schemas.microsoft.com/office/drawing/2014/chart" uri="{C3380CC4-5D6E-409C-BE32-E72D297353CC}">
              <c16:uniqueId val="{00000000-DB55-4CC4-BAB5-37596BEBDC6D}"/>
            </c:ext>
          </c:extLst>
        </c:ser>
        <c:ser>
          <c:idx val="0"/>
          <c:order val="1"/>
          <c:tx>
            <c:strRef>
              <c:f>'To Jan 22'!$B$46</c:f>
              <c:strCache>
                <c:ptCount val="1"/>
                <c:pt idx="0">
                  <c:v>Women</c:v>
                </c:pt>
              </c:strCache>
            </c:strRef>
          </c:tx>
          <c:spPr>
            <a:solidFill>
              <a:schemeClr val="accent1"/>
            </a:solidFill>
            <a:ln>
              <a:solidFill>
                <a:schemeClr val="bg1"/>
              </a:solidFill>
            </a:ln>
            <a:effectLst/>
          </c:spPr>
          <c:invertIfNegative val="0"/>
          <c:cat>
            <c:strRef>
              <c:f>'To Jan 22'!$A$47:$A$60</c:f>
              <c:strCache>
                <c:ptCount val="13"/>
                <c:pt idx="0">
                  <c:v>Drug Cultivation</c:v>
                </c:pt>
                <c:pt idx="1">
                  <c:v>Child Neglect</c:v>
                </c:pt>
                <c:pt idx="2">
                  <c:v>Cyber Crime</c:v>
                </c:pt>
                <c:pt idx="3">
                  <c:v>Hate Crime</c:v>
                </c:pt>
                <c:pt idx="4">
                  <c:v>Arson</c:v>
                </c:pt>
                <c:pt idx="5">
                  <c:v>Obstructing</c:v>
                </c:pt>
                <c:pt idx="6">
                  <c:v>Possess Offensive Weapon</c:v>
                </c:pt>
                <c:pt idx="7">
                  <c:v>Drug Possession</c:v>
                </c:pt>
                <c:pt idx="8">
                  <c:v>Harassment</c:v>
                </c:pt>
                <c:pt idx="9">
                  <c:v>Public Order</c:v>
                </c:pt>
                <c:pt idx="10">
                  <c:v>Theft</c:v>
                </c:pt>
                <c:pt idx="11">
                  <c:v>Criminal Damage</c:v>
                </c:pt>
                <c:pt idx="12">
                  <c:v>Assault</c:v>
                </c:pt>
              </c:strCache>
            </c:strRef>
          </c:cat>
          <c:val>
            <c:numRef>
              <c:f>'To Jan 22'!$B$47:$B$60</c:f>
              <c:numCache>
                <c:formatCode>General</c:formatCode>
                <c:ptCount val="14"/>
                <c:pt idx="0">
                  <c:v>2</c:v>
                </c:pt>
                <c:pt idx="1">
                  <c:v>3</c:v>
                </c:pt>
                <c:pt idx="2">
                  <c:v>1</c:v>
                </c:pt>
                <c:pt idx="3">
                  <c:v>1</c:v>
                </c:pt>
                <c:pt idx="4">
                  <c:v>1</c:v>
                </c:pt>
                <c:pt idx="5">
                  <c:v>2</c:v>
                </c:pt>
                <c:pt idx="6">
                  <c:v>1</c:v>
                </c:pt>
                <c:pt idx="7">
                  <c:v>4</c:v>
                </c:pt>
                <c:pt idx="8">
                  <c:v>10</c:v>
                </c:pt>
                <c:pt idx="9">
                  <c:v>13</c:v>
                </c:pt>
                <c:pt idx="10">
                  <c:v>23</c:v>
                </c:pt>
                <c:pt idx="11">
                  <c:v>8</c:v>
                </c:pt>
                <c:pt idx="12">
                  <c:v>62</c:v>
                </c:pt>
              </c:numCache>
            </c:numRef>
          </c:val>
          <c:extLst>
            <c:ext xmlns:c16="http://schemas.microsoft.com/office/drawing/2014/chart" uri="{C3380CC4-5D6E-409C-BE32-E72D297353CC}">
              <c16:uniqueId val="{00000001-DB55-4CC4-BAB5-37596BEBDC6D}"/>
            </c:ext>
          </c:extLst>
        </c:ser>
        <c:dLbls>
          <c:showLegendKey val="0"/>
          <c:showVal val="0"/>
          <c:showCatName val="0"/>
          <c:showSerName val="0"/>
          <c:showPercent val="0"/>
          <c:showBubbleSize val="0"/>
        </c:dLbls>
        <c:gapWidth val="0"/>
        <c:overlap val="100"/>
        <c:axId val="560765720"/>
        <c:axId val="560766048"/>
      </c:barChart>
      <c:catAx>
        <c:axId val="560765720"/>
        <c:scaling>
          <c:orientation val="minMax"/>
        </c:scaling>
        <c:delete val="0"/>
        <c:axPos val="r"/>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0766048"/>
        <c:crosses val="autoZero"/>
        <c:auto val="1"/>
        <c:lblAlgn val="ctr"/>
        <c:lblOffset val="100"/>
        <c:noMultiLvlLbl val="0"/>
      </c:catAx>
      <c:valAx>
        <c:axId val="560766048"/>
        <c:scaling>
          <c:orientation val="maxMin"/>
          <c:max val="70"/>
          <c:min val="-70"/>
        </c:scaling>
        <c:delete val="0"/>
        <c:axPos val="b"/>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0765720"/>
        <c:crosses val="autoZero"/>
        <c:crossBetween val="between"/>
        <c:minorUnit val="5"/>
      </c:valAx>
      <c:spPr>
        <a:noFill/>
        <a:ln>
          <a:noFill/>
        </a:ln>
        <a:effectLst/>
      </c:spPr>
    </c:plotArea>
    <c:legend>
      <c:legendPos val="b"/>
      <c:layout>
        <c:manualLayout>
          <c:xMode val="edge"/>
          <c:yMode val="edge"/>
          <c:x val="3.3098622360164471E-3"/>
          <c:y val="0.90189989009541993"/>
          <c:w val="0.74569592403890683"/>
          <c:h val="6.933791630363429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4">
  <a:schemeClr val="accent1"/>
</cs:colorStyle>
</file>

<file path=ppt/charts/colors4.xml><?xml version="1.0" encoding="utf-8"?>
<cs:colorStyle xmlns:cs="http://schemas.microsoft.com/office/drawing/2012/chartStyle" xmlns:a="http://schemas.openxmlformats.org/drawingml/2006/main" meth="withinLinear" id="14">
  <a:schemeClr val="accent1"/>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7678FF-37DF-46BF-8D33-612039AC8A45}" type="doc">
      <dgm:prSet loTypeId="urn:microsoft.com/office/officeart/2005/8/layout/default" loCatId="list" qsTypeId="urn:microsoft.com/office/officeart/2005/8/quickstyle/simple2" qsCatId="simple" csTypeId="urn:microsoft.com/office/officeart/2005/8/colors/accent1_2" csCatId="accent1" phldr="1"/>
      <dgm:spPr/>
      <dgm:t>
        <a:bodyPr/>
        <a:lstStyle/>
        <a:p>
          <a:endParaRPr lang="en-US"/>
        </a:p>
      </dgm:t>
    </dgm:pt>
    <dgm:pt modelId="{E685EC49-405B-4931-83F6-8F2C166C5345}">
      <dgm:prSet/>
      <dgm:spPr/>
      <dgm:t>
        <a:bodyPr/>
        <a:lstStyle/>
        <a:p>
          <a:r>
            <a:rPr lang="en-GB" dirty="0"/>
            <a:t>Cannabis/Khat Warning</a:t>
          </a:r>
          <a:endParaRPr lang="en-US" dirty="0"/>
        </a:p>
      </dgm:t>
    </dgm:pt>
    <dgm:pt modelId="{A1429EBC-12EE-4C55-9CA7-8DDDF966E6D1}" type="parTrans" cxnId="{C3F52CED-6D78-4108-A7F2-CC655E70425C}">
      <dgm:prSet/>
      <dgm:spPr/>
      <dgm:t>
        <a:bodyPr/>
        <a:lstStyle/>
        <a:p>
          <a:endParaRPr lang="en-US"/>
        </a:p>
      </dgm:t>
    </dgm:pt>
    <dgm:pt modelId="{C7571BA3-41D7-4F09-ADB6-6F70871F9705}" type="sibTrans" cxnId="{C3F52CED-6D78-4108-A7F2-CC655E70425C}">
      <dgm:prSet/>
      <dgm:spPr/>
      <dgm:t>
        <a:bodyPr/>
        <a:lstStyle/>
        <a:p>
          <a:endParaRPr lang="en-US"/>
        </a:p>
      </dgm:t>
    </dgm:pt>
    <dgm:pt modelId="{199AB328-DF4B-43DB-8770-7BBAE9A3E4E6}">
      <dgm:prSet/>
      <dgm:spPr/>
      <dgm:t>
        <a:bodyPr/>
        <a:lstStyle/>
        <a:p>
          <a:r>
            <a:rPr lang="en-US" dirty="0"/>
            <a:t>Community Resolution</a:t>
          </a:r>
        </a:p>
      </dgm:t>
    </dgm:pt>
    <dgm:pt modelId="{2D921889-BB2D-49D3-9A2A-836F8704C9AB}" type="parTrans" cxnId="{50A4EA61-4EAE-432E-B7A3-82903B13DA5D}">
      <dgm:prSet/>
      <dgm:spPr/>
      <dgm:t>
        <a:bodyPr/>
        <a:lstStyle/>
        <a:p>
          <a:endParaRPr lang="en-US"/>
        </a:p>
      </dgm:t>
    </dgm:pt>
    <dgm:pt modelId="{FD4FB1C8-97C2-482E-A943-538E0F4FD617}" type="sibTrans" cxnId="{50A4EA61-4EAE-432E-B7A3-82903B13DA5D}">
      <dgm:prSet/>
      <dgm:spPr/>
      <dgm:t>
        <a:bodyPr/>
        <a:lstStyle/>
        <a:p>
          <a:endParaRPr lang="en-US"/>
        </a:p>
      </dgm:t>
    </dgm:pt>
    <dgm:pt modelId="{2DF0F836-362F-4616-A31A-DC6BB8112421}">
      <dgm:prSet/>
      <dgm:spPr/>
      <dgm:t>
        <a:bodyPr/>
        <a:lstStyle/>
        <a:p>
          <a:r>
            <a:rPr lang="en-GB" dirty="0"/>
            <a:t>Penalty Notice for Disorder (PND)</a:t>
          </a:r>
          <a:endParaRPr lang="en-US" dirty="0"/>
        </a:p>
      </dgm:t>
    </dgm:pt>
    <dgm:pt modelId="{8295C042-F92D-4719-9EEC-A8D15A09F022}" type="parTrans" cxnId="{A7305B2E-1F60-4DD5-8A5A-A78F86D1F91B}">
      <dgm:prSet/>
      <dgm:spPr/>
      <dgm:t>
        <a:bodyPr/>
        <a:lstStyle/>
        <a:p>
          <a:endParaRPr lang="en-US"/>
        </a:p>
      </dgm:t>
    </dgm:pt>
    <dgm:pt modelId="{63871F8F-2839-476F-9C1E-BB7509F0DAD6}" type="sibTrans" cxnId="{A7305B2E-1F60-4DD5-8A5A-A78F86D1F91B}">
      <dgm:prSet/>
      <dgm:spPr/>
      <dgm:t>
        <a:bodyPr/>
        <a:lstStyle/>
        <a:p>
          <a:endParaRPr lang="en-US"/>
        </a:p>
      </dgm:t>
    </dgm:pt>
    <dgm:pt modelId="{C05AF090-8EAD-4C72-B95B-4A7DA2ED1723}">
      <dgm:prSet/>
      <dgm:spPr/>
      <dgm:t>
        <a:bodyPr/>
        <a:lstStyle/>
        <a:p>
          <a:r>
            <a:rPr lang="en-US" dirty="0"/>
            <a:t>Simple Caution</a:t>
          </a:r>
        </a:p>
      </dgm:t>
    </dgm:pt>
    <dgm:pt modelId="{5E3A69C8-DEC6-4F08-BDE6-D7B88A80E6EC}" type="parTrans" cxnId="{4191CA15-BBA4-409B-8A91-98022904A195}">
      <dgm:prSet/>
      <dgm:spPr/>
      <dgm:t>
        <a:bodyPr/>
        <a:lstStyle/>
        <a:p>
          <a:endParaRPr lang="en-US"/>
        </a:p>
      </dgm:t>
    </dgm:pt>
    <dgm:pt modelId="{E475C954-AD8C-4CCC-9B27-80D9B226B66C}" type="sibTrans" cxnId="{4191CA15-BBA4-409B-8A91-98022904A195}">
      <dgm:prSet/>
      <dgm:spPr/>
      <dgm:t>
        <a:bodyPr/>
        <a:lstStyle/>
        <a:p>
          <a:endParaRPr lang="en-US"/>
        </a:p>
      </dgm:t>
    </dgm:pt>
    <dgm:pt modelId="{3889044B-E960-4C3F-9BD9-A447AAAFB846}">
      <dgm:prSet/>
      <dgm:spPr/>
      <dgm:t>
        <a:bodyPr/>
        <a:lstStyle/>
        <a:p>
          <a:r>
            <a:rPr lang="en-GB" dirty="0"/>
            <a:t>Conditional  Caution</a:t>
          </a:r>
          <a:endParaRPr lang="en-US" dirty="0"/>
        </a:p>
      </dgm:t>
    </dgm:pt>
    <dgm:pt modelId="{56DDA564-5FC7-4284-8C01-91C5AFB9231E}" type="parTrans" cxnId="{D7149E6D-7424-41AF-A31D-00765927508D}">
      <dgm:prSet/>
      <dgm:spPr/>
      <dgm:t>
        <a:bodyPr/>
        <a:lstStyle/>
        <a:p>
          <a:endParaRPr lang="en-US"/>
        </a:p>
      </dgm:t>
    </dgm:pt>
    <dgm:pt modelId="{F784615F-1BF5-4963-80D8-15937F068242}" type="sibTrans" cxnId="{D7149E6D-7424-41AF-A31D-00765927508D}">
      <dgm:prSet/>
      <dgm:spPr/>
      <dgm:t>
        <a:bodyPr/>
        <a:lstStyle/>
        <a:p>
          <a:endParaRPr lang="en-US"/>
        </a:p>
      </dgm:t>
    </dgm:pt>
    <dgm:pt modelId="{276DBB1E-6B10-4D60-8E7E-EA2E49717CD4}">
      <dgm:prSet/>
      <dgm:spPr/>
      <dgm:t>
        <a:bodyPr/>
        <a:lstStyle/>
        <a:p>
          <a:r>
            <a:rPr lang="en-US" dirty="0"/>
            <a:t>Outcome 22 – Drug/Alcohol referral, ‘Crossroads’ </a:t>
          </a:r>
        </a:p>
      </dgm:t>
    </dgm:pt>
    <dgm:pt modelId="{EE3847FE-40FB-4F1C-9A9B-05AF811BA436}" type="parTrans" cxnId="{C6B7652E-FDA1-4BCF-AF09-AB99774984B0}">
      <dgm:prSet/>
      <dgm:spPr/>
      <dgm:t>
        <a:bodyPr/>
        <a:lstStyle/>
        <a:p>
          <a:endParaRPr lang="en-US"/>
        </a:p>
      </dgm:t>
    </dgm:pt>
    <dgm:pt modelId="{A5BCAD04-A544-4575-847E-82F933693460}" type="sibTrans" cxnId="{C6B7652E-FDA1-4BCF-AF09-AB99774984B0}">
      <dgm:prSet/>
      <dgm:spPr/>
      <dgm:t>
        <a:bodyPr/>
        <a:lstStyle/>
        <a:p>
          <a:endParaRPr lang="en-US"/>
        </a:p>
      </dgm:t>
    </dgm:pt>
    <dgm:pt modelId="{9A370AEB-8A4A-44D8-891E-16F348B1BFC4}" type="pres">
      <dgm:prSet presAssocID="{017678FF-37DF-46BF-8D33-612039AC8A45}" presName="diagram" presStyleCnt="0">
        <dgm:presLayoutVars>
          <dgm:dir/>
          <dgm:resizeHandles val="exact"/>
        </dgm:presLayoutVars>
      </dgm:prSet>
      <dgm:spPr/>
    </dgm:pt>
    <dgm:pt modelId="{C8EC95EA-387A-427B-A1F5-EC61EE21C235}" type="pres">
      <dgm:prSet presAssocID="{E685EC49-405B-4931-83F6-8F2C166C5345}" presName="node" presStyleLbl="node1" presStyleIdx="0" presStyleCnt="6">
        <dgm:presLayoutVars>
          <dgm:bulletEnabled val="1"/>
        </dgm:presLayoutVars>
      </dgm:prSet>
      <dgm:spPr/>
    </dgm:pt>
    <dgm:pt modelId="{FF125D61-CEBC-487D-97F4-C9328BBBCA73}" type="pres">
      <dgm:prSet presAssocID="{C7571BA3-41D7-4F09-ADB6-6F70871F9705}" presName="sibTrans" presStyleCnt="0"/>
      <dgm:spPr/>
    </dgm:pt>
    <dgm:pt modelId="{ABB77888-504E-4186-9BF5-8C0AADCB42A3}" type="pres">
      <dgm:prSet presAssocID="{199AB328-DF4B-43DB-8770-7BBAE9A3E4E6}" presName="node" presStyleLbl="node1" presStyleIdx="1" presStyleCnt="6">
        <dgm:presLayoutVars>
          <dgm:bulletEnabled val="1"/>
        </dgm:presLayoutVars>
      </dgm:prSet>
      <dgm:spPr/>
    </dgm:pt>
    <dgm:pt modelId="{7BBC60D0-F5E9-4586-A839-00160C2A29A7}" type="pres">
      <dgm:prSet presAssocID="{FD4FB1C8-97C2-482E-A943-538E0F4FD617}" presName="sibTrans" presStyleCnt="0"/>
      <dgm:spPr/>
    </dgm:pt>
    <dgm:pt modelId="{843F27BC-0231-4C6C-8EBA-1727F6CF71FC}" type="pres">
      <dgm:prSet presAssocID="{2DF0F836-362F-4616-A31A-DC6BB8112421}" presName="node" presStyleLbl="node1" presStyleIdx="2" presStyleCnt="6">
        <dgm:presLayoutVars>
          <dgm:bulletEnabled val="1"/>
        </dgm:presLayoutVars>
      </dgm:prSet>
      <dgm:spPr/>
    </dgm:pt>
    <dgm:pt modelId="{E57CD9BA-483D-4801-B330-703541CE7E30}" type="pres">
      <dgm:prSet presAssocID="{63871F8F-2839-476F-9C1E-BB7509F0DAD6}" presName="sibTrans" presStyleCnt="0"/>
      <dgm:spPr/>
    </dgm:pt>
    <dgm:pt modelId="{936CCEF2-F94C-477E-B45F-3DF77F8ACD0F}" type="pres">
      <dgm:prSet presAssocID="{C05AF090-8EAD-4C72-B95B-4A7DA2ED1723}" presName="node" presStyleLbl="node1" presStyleIdx="3" presStyleCnt="6">
        <dgm:presLayoutVars>
          <dgm:bulletEnabled val="1"/>
        </dgm:presLayoutVars>
      </dgm:prSet>
      <dgm:spPr/>
    </dgm:pt>
    <dgm:pt modelId="{A4C95606-4F59-4F16-AC7B-3BF062A753F1}" type="pres">
      <dgm:prSet presAssocID="{E475C954-AD8C-4CCC-9B27-80D9B226B66C}" presName="sibTrans" presStyleCnt="0"/>
      <dgm:spPr/>
    </dgm:pt>
    <dgm:pt modelId="{D56F2128-E5ED-4F91-8939-A58C379F4402}" type="pres">
      <dgm:prSet presAssocID="{3889044B-E960-4C3F-9BD9-A447AAAFB846}" presName="node" presStyleLbl="node1" presStyleIdx="4" presStyleCnt="6">
        <dgm:presLayoutVars>
          <dgm:bulletEnabled val="1"/>
        </dgm:presLayoutVars>
      </dgm:prSet>
      <dgm:spPr/>
    </dgm:pt>
    <dgm:pt modelId="{C4B587C9-FA6F-42DA-89FC-9E802BF20DCF}" type="pres">
      <dgm:prSet presAssocID="{F784615F-1BF5-4963-80D8-15937F068242}" presName="sibTrans" presStyleCnt="0"/>
      <dgm:spPr/>
    </dgm:pt>
    <dgm:pt modelId="{59657CBE-DA60-4303-A93F-0B31A03EAE88}" type="pres">
      <dgm:prSet presAssocID="{276DBB1E-6B10-4D60-8E7E-EA2E49717CD4}" presName="node" presStyleLbl="node1" presStyleIdx="5" presStyleCnt="6">
        <dgm:presLayoutVars>
          <dgm:bulletEnabled val="1"/>
        </dgm:presLayoutVars>
      </dgm:prSet>
      <dgm:spPr/>
    </dgm:pt>
  </dgm:ptLst>
  <dgm:cxnLst>
    <dgm:cxn modelId="{FD842505-CC9D-42B8-9B92-CD839E6B575A}" type="presOf" srcId="{C05AF090-8EAD-4C72-B95B-4A7DA2ED1723}" destId="{936CCEF2-F94C-477E-B45F-3DF77F8ACD0F}" srcOrd="0" destOrd="0" presId="urn:microsoft.com/office/officeart/2005/8/layout/default"/>
    <dgm:cxn modelId="{4191CA15-BBA4-409B-8A91-98022904A195}" srcId="{017678FF-37DF-46BF-8D33-612039AC8A45}" destId="{C05AF090-8EAD-4C72-B95B-4A7DA2ED1723}" srcOrd="3" destOrd="0" parTransId="{5E3A69C8-DEC6-4F08-BDE6-D7B88A80E6EC}" sibTransId="{E475C954-AD8C-4CCC-9B27-80D9B226B66C}"/>
    <dgm:cxn modelId="{EBC09F26-23B3-42B8-B790-7F9025153687}" type="presOf" srcId="{E685EC49-405B-4931-83F6-8F2C166C5345}" destId="{C8EC95EA-387A-427B-A1F5-EC61EE21C235}" srcOrd="0" destOrd="0" presId="urn:microsoft.com/office/officeart/2005/8/layout/default"/>
    <dgm:cxn modelId="{A7305B2E-1F60-4DD5-8A5A-A78F86D1F91B}" srcId="{017678FF-37DF-46BF-8D33-612039AC8A45}" destId="{2DF0F836-362F-4616-A31A-DC6BB8112421}" srcOrd="2" destOrd="0" parTransId="{8295C042-F92D-4719-9EEC-A8D15A09F022}" sibTransId="{63871F8F-2839-476F-9C1E-BB7509F0DAD6}"/>
    <dgm:cxn modelId="{C6B7652E-FDA1-4BCF-AF09-AB99774984B0}" srcId="{017678FF-37DF-46BF-8D33-612039AC8A45}" destId="{276DBB1E-6B10-4D60-8E7E-EA2E49717CD4}" srcOrd="5" destOrd="0" parTransId="{EE3847FE-40FB-4F1C-9A9B-05AF811BA436}" sibTransId="{A5BCAD04-A544-4575-847E-82F933693460}"/>
    <dgm:cxn modelId="{50A4EA61-4EAE-432E-B7A3-82903B13DA5D}" srcId="{017678FF-37DF-46BF-8D33-612039AC8A45}" destId="{199AB328-DF4B-43DB-8770-7BBAE9A3E4E6}" srcOrd="1" destOrd="0" parTransId="{2D921889-BB2D-49D3-9A2A-836F8704C9AB}" sibTransId="{FD4FB1C8-97C2-482E-A943-538E0F4FD617}"/>
    <dgm:cxn modelId="{DE82FB61-5917-4AA8-AD0C-09A7F7DB9875}" type="presOf" srcId="{199AB328-DF4B-43DB-8770-7BBAE9A3E4E6}" destId="{ABB77888-504E-4186-9BF5-8C0AADCB42A3}" srcOrd="0" destOrd="0" presId="urn:microsoft.com/office/officeart/2005/8/layout/default"/>
    <dgm:cxn modelId="{D8794364-61D4-4150-B350-3A716AFD24C9}" type="presOf" srcId="{3889044B-E960-4C3F-9BD9-A447AAAFB846}" destId="{D56F2128-E5ED-4F91-8939-A58C379F4402}" srcOrd="0" destOrd="0" presId="urn:microsoft.com/office/officeart/2005/8/layout/default"/>
    <dgm:cxn modelId="{D7149E6D-7424-41AF-A31D-00765927508D}" srcId="{017678FF-37DF-46BF-8D33-612039AC8A45}" destId="{3889044B-E960-4C3F-9BD9-A447AAAFB846}" srcOrd="4" destOrd="0" parTransId="{56DDA564-5FC7-4284-8C01-91C5AFB9231E}" sibTransId="{F784615F-1BF5-4963-80D8-15937F068242}"/>
    <dgm:cxn modelId="{75109DAA-4156-4C97-A47D-3B0DC5200510}" type="presOf" srcId="{2DF0F836-362F-4616-A31A-DC6BB8112421}" destId="{843F27BC-0231-4C6C-8EBA-1727F6CF71FC}" srcOrd="0" destOrd="0" presId="urn:microsoft.com/office/officeart/2005/8/layout/default"/>
    <dgm:cxn modelId="{A2E066B6-ACCA-4893-AA9B-AF09FF4C0874}" type="presOf" srcId="{276DBB1E-6B10-4D60-8E7E-EA2E49717CD4}" destId="{59657CBE-DA60-4303-A93F-0B31A03EAE88}" srcOrd="0" destOrd="0" presId="urn:microsoft.com/office/officeart/2005/8/layout/default"/>
    <dgm:cxn modelId="{DA47CFC9-2649-4919-8ACB-DC1487C9822D}" type="presOf" srcId="{017678FF-37DF-46BF-8D33-612039AC8A45}" destId="{9A370AEB-8A4A-44D8-891E-16F348B1BFC4}" srcOrd="0" destOrd="0" presId="urn:microsoft.com/office/officeart/2005/8/layout/default"/>
    <dgm:cxn modelId="{C3F52CED-6D78-4108-A7F2-CC655E70425C}" srcId="{017678FF-37DF-46BF-8D33-612039AC8A45}" destId="{E685EC49-405B-4931-83F6-8F2C166C5345}" srcOrd="0" destOrd="0" parTransId="{A1429EBC-12EE-4C55-9CA7-8DDDF966E6D1}" sibTransId="{C7571BA3-41D7-4F09-ADB6-6F70871F9705}"/>
    <dgm:cxn modelId="{30400369-2FDD-4B8F-A9C5-7E5543B5E5A6}" type="presParOf" srcId="{9A370AEB-8A4A-44D8-891E-16F348B1BFC4}" destId="{C8EC95EA-387A-427B-A1F5-EC61EE21C235}" srcOrd="0" destOrd="0" presId="urn:microsoft.com/office/officeart/2005/8/layout/default"/>
    <dgm:cxn modelId="{9920C063-D562-4988-B80D-FF075CC71DBF}" type="presParOf" srcId="{9A370AEB-8A4A-44D8-891E-16F348B1BFC4}" destId="{FF125D61-CEBC-487D-97F4-C9328BBBCA73}" srcOrd="1" destOrd="0" presId="urn:microsoft.com/office/officeart/2005/8/layout/default"/>
    <dgm:cxn modelId="{3B924EB6-B909-4F15-BF12-5A53E9FF0686}" type="presParOf" srcId="{9A370AEB-8A4A-44D8-891E-16F348B1BFC4}" destId="{ABB77888-504E-4186-9BF5-8C0AADCB42A3}" srcOrd="2" destOrd="0" presId="urn:microsoft.com/office/officeart/2005/8/layout/default"/>
    <dgm:cxn modelId="{932439E3-651F-4AA8-B51D-9BFF9A85E4EC}" type="presParOf" srcId="{9A370AEB-8A4A-44D8-891E-16F348B1BFC4}" destId="{7BBC60D0-F5E9-4586-A839-00160C2A29A7}" srcOrd="3" destOrd="0" presId="urn:microsoft.com/office/officeart/2005/8/layout/default"/>
    <dgm:cxn modelId="{045B7C28-EB32-4358-BDE4-F957340A85BA}" type="presParOf" srcId="{9A370AEB-8A4A-44D8-891E-16F348B1BFC4}" destId="{843F27BC-0231-4C6C-8EBA-1727F6CF71FC}" srcOrd="4" destOrd="0" presId="urn:microsoft.com/office/officeart/2005/8/layout/default"/>
    <dgm:cxn modelId="{736BBF1E-3B3B-496C-8969-AECEECF6C82F}" type="presParOf" srcId="{9A370AEB-8A4A-44D8-891E-16F348B1BFC4}" destId="{E57CD9BA-483D-4801-B330-703541CE7E30}" srcOrd="5" destOrd="0" presId="urn:microsoft.com/office/officeart/2005/8/layout/default"/>
    <dgm:cxn modelId="{B0D6D3FE-B741-4790-B486-1EB06FC04984}" type="presParOf" srcId="{9A370AEB-8A4A-44D8-891E-16F348B1BFC4}" destId="{936CCEF2-F94C-477E-B45F-3DF77F8ACD0F}" srcOrd="6" destOrd="0" presId="urn:microsoft.com/office/officeart/2005/8/layout/default"/>
    <dgm:cxn modelId="{5E8F9D89-4F03-4928-A688-252395A3B172}" type="presParOf" srcId="{9A370AEB-8A4A-44D8-891E-16F348B1BFC4}" destId="{A4C95606-4F59-4F16-AC7B-3BF062A753F1}" srcOrd="7" destOrd="0" presId="urn:microsoft.com/office/officeart/2005/8/layout/default"/>
    <dgm:cxn modelId="{AE4B558D-4EC9-4F5B-BE83-8C04D4A41CB0}" type="presParOf" srcId="{9A370AEB-8A4A-44D8-891E-16F348B1BFC4}" destId="{D56F2128-E5ED-4F91-8939-A58C379F4402}" srcOrd="8" destOrd="0" presId="urn:microsoft.com/office/officeart/2005/8/layout/default"/>
    <dgm:cxn modelId="{9E032A0A-3CBE-4FFC-82DB-51E3058FE9F8}" type="presParOf" srcId="{9A370AEB-8A4A-44D8-891E-16F348B1BFC4}" destId="{C4B587C9-FA6F-42DA-89FC-9E802BF20DCF}" srcOrd="9" destOrd="0" presId="urn:microsoft.com/office/officeart/2005/8/layout/default"/>
    <dgm:cxn modelId="{EB623A0F-B726-48FC-A761-B8B3DF2C8AA8}" type="presParOf" srcId="{9A370AEB-8A4A-44D8-891E-16F348B1BFC4}" destId="{59657CBE-DA60-4303-A93F-0B31A03EAE88}"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D67DC62-1E02-45C5-9028-BFBF60801B4F}" type="doc">
      <dgm:prSet loTypeId="urn:microsoft.com/office/officeart/2005/8/layout/default" loCatId="list" qsTypeId="urn:microsoft.com/office/officeart/2005/8/quickstyle/simple5" qsCatId="simple" csTypeId="urn:microsoft.com/office/officeart/2005/8/colors/accent1_2" csCatId="accent1" phldr="1"/>
      <dgm:spPr/>
      <dgm:t>
        <a:bodyPr/>
        <a:lstStyle/>
        <a:p>
          <a:endParaRPr lang="en-US"/>
        </a:p>
      </dgm:t>
    </dgm:pt>
    <dgm:pt modelId="{31CB746F-C3D6-49D6-871D-9040DDB5E49E}">
      <dgm:prSet/>
      <dgm:spPr/>
      <dgm:t>
        <a:bodyPr/>
        <a:lstStyle/>
        <a:p>
          <a:r>
            <a:rPr lang="en-GB"/>
            <a:t>Community Resolution Disposal</a:t>
          </a:r>
          <a:endParaRPr lang="en-US"/>
        </a:p>
      </dgm:t>
    </dgm:pt>
    <dgm:pt modelId="{986AE98B-23FF-403C-9A7F-94C065EFFC92}" type="parTrans" cxnId="{2A741563-E8FF-4228-87DF-DC10822AAA0A}">
      <dgm:prSet/>
      <dgm:spPr/>
      <dgm:t>
        <a:bodyPr/>
        <a:lstStyle/>
        <a:p>
          <a:endParaRPr lang="en-US"/>
        </a:p>
      </dgm:t>
    </dgm:pt>
    <dgm:pt modelId="{68B9868C-A13F-4D60-8770-5D02F282D3BC}" type="sibTrans" cxnId="{2A741563-E8FF-4228-87DF-DC10822AAA0A}">
      <dgm:prSet/>
      <dgm:spPr/>
      <dgm:t>
        <a:bodyPr/>
        <a:lstStyle/>
        <a:p>
          <a:endParaRPr lang="en-US"/>
        </a:p>
      </dgm:t>
    </dgm:pt>
    <dgm:pt modelId="{4D268389-3EF0-41F1-A838-D4E4DFFB4DDF}">
      <dgm:prSet/>
      <dgm:spPr/>
      <dgm:t>
        <a:bodyPr/>
        <a:lstStyle/>
        <a:p>
          <a:r>
            <a:rPr lang="en-GB" dirty="0"/>
            <a:t>Youth Caution/ 2</a:t>
          </a:r>
          <a:r>
            <a:rPr lang="en-GB" baseline="30000" dirty="0"/>
            <a:t>nd</a:t>
          </a:r>
          <a:r>
            <a:rPr lang="en-GB" dirty="0"/>
            <a:t> Youth Caution</a:t>
          </a:r>
          <a:endParaRPr lang="en-US" dirty="0"/>
        </a:p>
      </dgm:t>
    </dgm:pt>
    <dgm:pt modelId="{DEAEC96A-FFD5-4C54-AF13-E6376B442821}" type="parTrans" cxnId="{AE8C822F-357E-4CF7-A5CB-5A6F8D4FD792}">
      <dgm:prSet/>
      <dgm:spPr/>
      <dgm:t>
        <a:bodyPr/>
        <a:lstStyle/>
        <a:p>
          <a:endParaRPr lang="en-US"/>
        </a:p>
      </dgm:t>
    </dgm:pt>
    <dgm:pt modelId="{21155971-4C7B-4DDD-9C9F-088C3043E085}" type="sibTrans" cxnId="{AE8C822F-357E-4CF7-A5CB-5A6F8D4FD792}">
      <dgm:prSet/>
      <dgm:spPr/>
      <dgm:t>
        <a:bodyPr/>
        <a:lstStyle/>
        <a:p>
          <a:endParaRPr lang="en-US"/>
        </a:p>
      </dgm:t>
    </dgm:pt>
    <dgm:pt modelId="{6F0EFF06-BD69-4AD2-976E-97E3F99F33EF}">
      <dgm:prSet/>
      <dgm:spPr/>
      <dgm:t>
        <a:bodyPr/>
        <a:lstStyle/>
        <a:p>
          <a:r>
            <a:rPr lang="en-GB"/>
            <a:t>Youth Conditional Caution</a:t>
          </a:r>
          <a:endParaRPr lang="en-US"/>
        </a:p>
      </dgm:t>
    </dgm:pt>
    <dgm:pt modelId="{74EE04A8-5A35-4F71-A8A9-CFA916D83691}" type="parTrans" cxnId="{A1186708-417B-494E-A40D-FE608990DD06}">
      <dgm:prSet/>
      <dgm:spPr/>
      <dgm:t>
        <a:bodyPr/>
        <a:lstStyle/>
        <a:p>
          <a:endParaRPr lang="en-US"/>
        </a:p>
      </dgm:t>
    </dgm:pt>
    <dgm:pt modelId="{EDDEB0FF-FD59-4A97-87AB-3107FC2BFB7E}" type="sibTrans" cxnId="{A1186708-417B-494E-A40D-FE608990DD06}">
      <dgm:prSet/>
      <dgm:spPr/>
      <dgm:t>
        <a:bodyPr/>
        <a:lstStyle/>
        <a:p>
          <a:endParaRPr lang="en-US"/>
        </a:p>
      </dgm:t>
    </dgm:pt>
    <dgm:pt modelId="{5806EB65-EB02-4AEB-B2C0-A38C2058CC53}">
      <dgm:prSet/>
      <dgm:spPr/>
      <dgm:t>
        <a:bodyPr/>
        <a:lstStyle/>
        <a:p>
          <a:r>
            <a:rPr lang="en-US" dirty="0"/>
            <a:t>Outcome 22 – Op Choice, Alcohol referral, Route 22</a:t>
          </a:r>
        </a:p>
      </dgm:t>
    </dgm:pt>
    <dgm:pt modelId="{4C4AD0A7-639C-4C3C-920B-C78AF76BAF76}" type="parTrans" cxnId="{60F06457-29E6-4281-A7EF-F198FE908DBD}">
      <dgm:prSet/>
      <dgm:spPr/>
      <dgm:t>
        <a:bodyPr/>
        <a:lstStyle/>
        <a:p>
          <a:endParaRPr lang="en-US"/>
        </a:p>
      </dgm:t>
    </dgm:pt>
    <dgm:pt modelId="{243B329B-2872-4C5E-84F9-E056FAD29304}" type="sibTrans" cxnId="{60F06457-29E6-4281-A7EF-F198FE908DBD}">
      <dgm:prSet/>
      <dgm:spPr/>
      <dgm:t>
        <a:bodyPr/>
        <a:lstStyle/>
        <a:p>
          <a:endParaRPr lang="en-US"/>
        </a:p>
      </dgm:t>
    </dgm:pt>
    <dgm:pt modelId="{D8A2C847-9FD9-41C9-B1AE-B15EE21E2594}" type="pres">
      <dgm:prSet presAssocID="{ED67DC62-1E02-45C5-9028-BFBF60801B4F}" presName="diagram" presStyleCnt="0">
        <dgm:presLayoutVars>
          <dgm:dir/>
          <dgm:resizeHandles val="exact"/>
        </dgm:presLayoutVars>
      </dgm:prSet>
      <dgm:spPr/>
    </dgm:pt>
    <dgm:pt modelId="{7A11C669-11E0-4660-AECD-B0F74CE7F4EA}" type="pres">
      <dgm:prSet presAssocID="{31CB746F-C3D6-49D6-871D-9040DDB5E49E}" presName="node" presStyleLbl="node1" presStyleIdx="0" presStyleCnt="4">
        <dgm:presLayoutVars>
          <dgm:bulletEnabled val="1"/>
        </dgm:presLayoutVars>
      </dgm:prSet>
      <dgm:spPr/>
    </dgm:pt>
    <dgm:pt modelId="{344F17A2-9AA8-46CE-994D-7EE009FD8754}" type="pres">
      <dgm:prSet presAssocID="{68B9868C-A13F-4D60-8770-5D02F282D3BC}" presName="sibTrans" presStyleCnt="0"/>
      <dgm:spPr/>
    </dgm:pt>
    <dgm:pt modelId="{E828A3E7-0DEF-42C5-B228-C4AB0ABCF181}" type="pres">
      <dgm:prSet presAssocID="{4D268389-3EF0-41F1-A838-D4E4DFFB4DDF}" presName="node" presStyleLbl="node1" presStyleIdx="1" presStyleCnt="4">
        <dgm:presLayoutVars>
          <dgm:bulletEnabled val="1"/>
        </dgm:presLayoutVars>
      </dgm:prSet>
      <dgm:spPr/>
    </dgm:pt>
    <dgm:pt modelId="{11BD7381-4031-4003-82A8-D4CE1C139AD0}" type="pres">
      <dgm:prSet presAssocID="{21155971-4C7B-4DDD-9C9F-088C3043E085}" presName="sibTrans" presStyleCnt="0"/>
      <dgm:spPr/>
    </dgm:pt>
    <dgm:pt modelId="{E82112E2-4500-47C3-81C2-1CC67EBB68DF}" type="pres">
      <dgm:prSet presAssocID="{6F0EFF06-BD69-4AD2-976E-97E3F99F33EF}" presName="node" presStyleLbl="node1" presStyleIdx="2" presStyleCnt="4">
        <dgm:presLayoutVars>
          <dgm:bulletEnabled val="1"/>
        </dgm:presLayoutVars>
      </dgm:prSet>
      <dgm:spPr/>
    </dgm:pt>
    <dgm:pt modelId="{36A59E65-4E92-492E-9034-A2FB58A16660}" type="pres">
      <dgm:prSet presAssocID="{EDDEB0FF-FD59-4A97-87AB-3107FC2BFB7E}" presName="sibTrans" presStyleCnt="0"/>
      <dgm:spPr/>
    </dgm:pt>
    <dgm:pt modelId="{D68E7344-949D-4242-9891-E002719EDE48}" type="pres">
      <dgm:prSet presAssocID="{5806EB65-EB02-4AEB-B2C0-A38C2058CC53}" presName="node" presStyleLbl="node1" presStyleIdx="3" presStyleCnt="4">
        <dgm:presLayoutVars>
          <dgm:bulletEnabled val="1"/>
        </dgm:presLayoutVars>
      </dgm:prSet>
      <dgm:spPr/>
    </dgm:pt>
  </dgm:ptLst>
  <dgm:cxnLst>
    <dgm:cxn modelId="{A1186708-417B-494E-A40D-FE608990DD06}" srcId="{ED67DC62-1E02-45C5-9028-BFBF60801B4F}" destId="{6F0EFF06-BD69-4AD2-976E-97E3F99F33EF}" srcOrd="2" destOrd="0" parTransId="{74EE04A8-5A35-4F71-A8A9-CFA916D83691}" sibTransId="{EDDEB0FF-FD59-4A97-87AB-3107FC2BFB7E}"/>
    <dgm:cxn modelId="{504F0012-A383-428A-A324-F17ABF5EE4CD}" type="presOf" srcId="{31CB746F-C3D6-49D6-871D-9040DDB5E49E}" destId="{7A11C669-11E0-4660-AECD-B0F74CE7F4EA}" srcOrd="0" destOrd="0" presId="urn:microsoft.com/office/officeart/2005/8/layout/default"/>
    <dgm:cxn modelId="{AE8C822F-357E-4CF7-A5CB-5A6F8D4FD792}" srcId="{ED67DC62-1E02-45C5-9028-BFBF60801B4F}" destId="{4D268389-3EF0-41F1-A838-D4E4DFFB4DDF}" srcOrd="1" destOrd="0" parTransId="{DEAEC96A-FFD5-4C54-AF13-E6376B442821}" sibTransId="{21155971-4C7B-4DDD-9C9F-088C3043E085}"/>
    <dgm:cxn modelId="{C43A0834-EC01-4063-B4C4-B58841B018A4}" type="presOf" srcId="{ED67DC62-1E02-45C5-9028-BFBF60801B4F}" destId="{D8A2C847-9FD9-41C9-B1AE-B15EE21E2594}" srcOrd="0" destOrd="0" presId="urn:microsoft.com/office/officeart/2005/8/layout/default"/>
    <dgm:cxn modelId="{2A741563-E8FF-4228-87DF-DC10822AAA0A}" srcId="{ED67DC62-1E02-45C5-9028-BFBF60801B4F}" destId="{31CB746F-C3D6-49D6-871D-9040DDB5E49E}" srcOrd="0" destOrd="0" parTransId="{986AE98B-23FF-403C-9A7F-94C065EFFC92}" sibTransId="{68B9868C-A13F-4D60-8770-5D02F282D3BC}"/>
    <dgm:cxn modelId="{60F06457-29E6-4281-A7EF-F198FE908DBD}" srcId="{ED67DC62-1E02-45C5-9028-BFBF60801B4F}" destId="{5806EB65-EB02-4AEB-B2C0-A38C2058CC53}" srcOrd="3" destOrd="0" parTransId="{4C4AD0A7-639C-4C3C-920B-C78AF76BAF76}" sibTransId="{243B329B-2872-4C5E-84F9-E056FAD29304}"/>
    <dgm:cxn modelId="{B4271EB7-8B29-4167-A307-2D5D3184596A}" type="presOf" srcId="{5806EB65-EB02-4AEB-B2C0-A38C2058CC53}" destId="{D68E7344-949D-4242-9891-E002719EDE48}" srcOrd="0" destOrd="0" presId="urn:microsoft.com/office/officeart/2005/8/layout/default"/>
    <dgm:cxn modelId="{140BCDD2-D2D4-4E9F-9DFD-175B0B4DF768}" type="presOf" srcId="{4D268389-3EF0-41F1-A838-D4E4DFFB4DDF}" destId="{E828A3E7-0DEF-42C5-B228-C4AB0ABCF181}" srcOrd="0" destOrd="0" presId="urn:microsoft.com/office/officeart/2005/8/layout/default"/>
    <dgm:cxn modelId="{EF9583F9-A6C3-487A-8997-2796B0D1FCC2}" type="presOf" srcId="{6F0EFF06-BD69-4AD2-976E-97E3F99F33EF}" destId="{E82112E2-4500-47C3-81C2-1CC67EBB68DF}" srcOrd="0" destOrd="0" presId="urn:microsoft.com/office/officeart/2005/8/layout/default"/>
    <dgm:cxn modelId="{E4D5E136-63D5-4F5D-8479-7D1976AA3F8C}" type="presParOf" srcId="{D8A2C847-9FD9-41C9-B1AE-B15EE21E2594}" destId="{7A11C669-11E0-4660-AECD-B0F74CE7F4EA}" srcOrd="0" destOrd="0" presId="urn:microsoft.com/office/officeart/2005/8/layout/default"/>
    <dgm:cxn modelId="{7A41A056-771C-4276-9978-8E973D5D68BA}" type="presParOf" srcId="{D8A2C847-9FD9-41C9-B1AE-B15EE21E2594}" destId="{344F17A2-9AA8-46CE-994D-7EE009FD8754}" srcOrd="1" destOrd="0" presId="urn:microsoft.com/office/officeart/2005/8/layout/default"/>
    <dgm:cxn modelId="{06A2E254-B061-43A9-B1E6-CCC5966D9FB0}" type="presParOf" srcId="{D8A2C847-9FD9-41C9-B1AE-B15EE21E2594}" destId="{E828A3E7-0DEF-42C5-B228-C4AB0ABCF181}" srcOrd="2" destOrd="0" presId="urn:microsoft.com/office/officeart/2005/8/layout/default"/>
    <dgm:cxn modelId="{76D9A395-C645-4BDB-B770-86DB499473F4}" type="presParOf" srcId="{D8A2C847-9FD9-41C9-B1AE-B15EE21E2594}" destId="{11BD7381-4031-4003-82A8-D4CE1C139AD0}" srcOrd="3" destOrd="0" presId="urn:microsoft.com/office/officeart/2005/8/layout/default"/>
    <dgm:cxn modelId="{7C6508F1-81FB-48F0-B601-3BE6CAD8BEFA}" type="presParOf" srcId="{D8A2C847-9FD9-41C9-B1AE-B15EE21E2594}" destId="{E82112E2-4500-47C3-81C2-1CC67EBB68DF}" srcOrd="4" destOrd="0" presId="urn:microsoft.com/office/officeart/2005/8/layout/default"/>
    <dgm:cxn modelId="{385B3294-7899-42E6-B3C0-36F7CBDE7775}" type="presParOf" srcId="{D8A2C847-9FD9-41C9-B1AE-B15EE21E2594}" destId="{36A59E65-4E92-492E-9034-A2FB58A16660}" srcOrd="5" destOrd="0" presId="urn:microsoft.com/office/officeart/2005/8/layout/default"/>
    <dgm:cxn modelId="{5B2D602A-E552-4257-8A01-D5FCA4EEF039}" type="presParOf" srcId="{D8A2C847-9FD9-41C9-B1AE-B15EE21E2594}" destId="{D68E7344-949D-4242-9891-E002719EDE48}"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F9F9D5D-1894-45E3-AA09-DE7AE2D09600}" type="doc">
      <dgm:prSet loTypeId="urn:microsoft.com/office/officeart/2005/8/layout/default" loCatId="list" qsTypeId="urn:microsoft.com/office/officeart/2005/8/quickstyle/simple1" qsCatId="simple" csTypeId="urn:microsoft.com/office/officeart/2005/8/colors/accent6_2" csCatId="accent6" phldr="1"/>
      <dgm:spPr/>
      <dgm:t>
        <a:bodyPr/>
        <a:lstStyle/>
        <a:p>
          <a:endParaRPr lang="en-US"/>
        </a:p>
      </dgm:t>
    </dgm:pt>
    <dgm:pt modelId="{EE6549EE-9C47-4354-82BF-ED770AA47C19}">
      <dgm:prSet custT="1"/>
      <dgm:spPr>
        <a:solidFill>
          <a:srgbClr val="00B0F0"/>
        </a:solidFill>
      </dgm:spPr>
      <dgm:t>
        <a:bodyPr/>
        <a:lstStyle/>
        <a:p>
          <a:r>
            <a:rPr lang="en-GB" sz="1400" dirty="0">
              <a:latin typeface="Calibri" panose="020F0502020204030204" pitchFamily="34" charset="0"/>
              <a:cs typeface="Calibri" panose="020F0502020204030204" pitchFamily="34" charset="0"/>
            </a:rPr>
            <a:t>No requirement for 28-day compliance i.e., CRD. Allows key worker at YJS to engage with child for longer</a:t>
          </a:r>
          <a:endParaRPr lang="en-US" sz="1400" dirty="0">
            <a:latin typeface="Calibri" panose="020F0502020204030204" pitchFamily="34" charset="0"/>
            <a:cs typeface="Calibri" panose="020F0502020204030204" pitchFamily="34" charset="0"/>
          </a:endParaRPr>
        </a:p>
      </dgm:t>
    </dgm:pt>
    <dgm:pt modelId="{54E6E5CB-724B-4288-B7E5-50CE78FFC341}" type="parTrans" cxnId="{878E8720-8F82-4E2B-BC83-FAD24CEEA7C3}">
      <dgm:prSet/>
      <dgm:spPr/>
      <dgm:t>
        <a:bodyPr/>
        <a:lstStyle/>
        <a:p>
          <a:endParaRPr lang="en-US"/>
        </a:p>
      </dgm:t>
    </dgm:pt>
    <dgm:pt modelId="{EA8FAB16-18E0-4330-A512-31C507FC97CA}" type="sibTrans" cxnId="{878E8720-8F82-4E2B-BC83-FAD24CEEA7C3}">
      <dgm:prSet/>
      <dgm:spPr/>
      <dgm:t>
        <a:bodyPr/>
        <a:lstStyle/>
        <a:p>
          <a:endParaRPr lang="en-US"/>
        </a:p>
      </dgm:t>
    </dgm:pt>
    <dgm:pt modelId="{95B0FB0E-4B76-4061-9347-AB951937A669}">
      <dgm:prSet custT="1"/>
      <dgm:spPr>
        <a:solidFill>
          <a:srgbClr val="00B0F0"/>
        </a:solidFill>
      </dgm:spPr>
      <dgm:t>
        <a:bodyPr/>
        <a:lstStyle/>
        <a:p>
          <a:r>
            <a:rPr lang="en-GB" sz="1400" dirty="0">
              <a:latin typeface="Calibri" panose="020F0502020204030204" pitchFamily="34" charset="0"/>
              <a:cs typeface="Calibri" panose="020F0502020204030204" pitchFamily="34" charset="0"/>
            </a:rPr>
            <a:t>Similar to what is currently available for adult offenders via Crossroads</a:t>
          </a:r>
          <a:r>
            <a:rPr lang="en-GB" sz="1200" dirty="0">
              <a:latin typeface="Calibri" panose="020F0502020204030204" pitchFamily="34" charset="0"/>
              <a:cs typeface="Calibri" panose="020F0502020204030204" pitchFamily="34" charset="0"/>
            </a:rPr>
            <a:t>.</a:t>
          </a:r>
          <a:endParaRPr lang="en-US" sz="1200" dirty="0">
            <a:latin typeface="Calibri" panose="020F0502020204030204" pitchFamily="34" charset="0"/>
            <a:cs typeface="Calibri" panose="020F0502020204030204" pitchFamily="34" charset="0"/>
          </a:endParaRPr>
        </a:p>
      </dgm:t>
    </dgm:pt>
    <dgm:pt modelId="{C3DC82C8-1891-4374-B7A0-E111D815EA58}" type="parTrans" cxnId="{64C233CF-0F76-4D0A-A849-9F00608EBB24}">
      <dgm:prSet/>
      <dgm:spPr/>
      <dgm:t>
        <a:bodyPr/>
        <a:lstStyle/>
        <a:p>
          <a:endParaRPr lang="en-US"/>
        </a:p>
      </dgm:t>
    </dgm:pt>
    <dgm:pt modelId="{811AE82C-EA47-4F52-9B0D-7973FB17729D}" type="sibTrans" cxnId="{64C233CF-0F76-4D0A-A849-9F00608EBB24}">
      <dgm:prSet/>
      <dgm:spPr/>
      <dgm:t>
        <a:bodyPr/>
        <a:lstStyle/>
        <a:p>
          <a:endParaRPr lang="en-US"/>
        </a:p>
      </dgm:t>
    </dgm:pt>
    <dgm:pt modelId="{6AEFF798-9557-4D19-9229-121F3D12B71F}">
      <dgm:prSet custT="1"/>
      <dgm:spPr>
        <a:solidFill>
          <a:srgbClr val="00B0F0"/>
        </a:solidFill>
      </dgm:spPr>
      <dgm:t>
        <a:bodyPr/>
        <a:lstStyle/>
        <a:p>
          <a:r>
            <a:rPr lang="en-GB" sz="1400" dirty="0">
              <a:latin typeface="Calibri" panose="020F0502020204030204" pitchFamily="34" charset="0"/>
              <a:cs typeface="Calibri" panose="020F0502020204030204" pitchFamily="34" charset="0"/>
            </a:rPr>
            <a:t>Expectation that conditions will last no longer than 3-4 months</a:t>
          </a:r>
          <a:endParaRPr lang="en-US" sz="1400" dirty="0">
            <a:latin typeface="Calibri" panose="020F0502020204030204" pitchFamily="34" charset="0"/>
            <a:cs typeface="Calibri" panose="020F0502020204030204" pitchFamily="34" charset="0"/>
          </a:endParaRPr>
        </a:p>
      </dgm:t>
    </dgm:pt>
    <dgm:pt modelId="{0BDC2517-A044-4D1D-8C23-960B0C5AE74F}" type="parTrans" cxnId="{BE268DF4-0A87-4D41-97D1-26938390C045}">
      <dgm:prSet/>
      <dgm:spPr/>
      <dgm:t>
        <a:bodyPr/>
        <a:lstStyle/>
        <a:p>
          <a:endParaRPr lang="en-US"/>
        </a:p>
      </dgm:t>
    </dgm:pt>
    <dgm:pt modelId="{A0B485A8-02EA-4B84-9623-D034887CB38F}" type="sibTrans" cxnId="{BE268DF4-0A87-4D41-97D1-26938390C045}">
      <dgm:prSet/>
      <dgm:spPr/>
      <dgm:t>
        <a:bodyPr/>
        <a:lstStyle/>
        <a:p>
          <a:endParaRPr lang="en-US"/>
        </a:p>
      </dgm:t>
    </dgm:pt>
    <dgm:pt modelId="{1B4AEC90-658E-47EF-BB0B-C43AA50A9EBA}">
      <dgm:prSet custT="1"/>
      <dgm:spPr>
        <a:solidFill>
          <a:srgbClr val="00B0F0"/>
        </a:solidFill>
      </dgm:spPr>
      <dgm:t>
        <a:bodyPr/>
        <a:lstStyle/>
        <a:p>
          <a:r>
            <a:rPr lang="en-GB" sz="1400" dirty="0">
              <a:latin typeface="Calibri" panose="020F0502020204030204" pitchFamily="34" charset="0"/>
              <a:cs typeface="Calibri" panose="020F0502020204030204" pitchFamily="34" charset="0"/>
            </a:rPr>
            <a:t>Non-compliance may be returned to panel for consideration of escalation to formal outcome. Something not normally available via CRD process</a:t>
          </a:r>
          <a:endParaRPr lang="en-US" sz="1400" dirty="0">
            <a:latin typeface="Calibri" panose="020F0502020204030204" pitchFamily="34" charset="0"/>
            <a:cs typeface="Calibri" panose="020F0502020204030204" pitchFamily="34" charset="0"/>
          </a:endParaRPr>
        </a:p>
      </dgm:t>
    </dgm:pt>
    <dgm:pt modelId="{6B1E8A2F-3F35-4899-98A1-2B305E5CA2FF}" type="parTrans" cxnId="{6BE06B36-E511-43BF-AE00-3067CEDC987A}">
      <dgm:prSet/>
      <dgm:spPr/>
      <dgm:t>
        <a:bodyPr/>
        <a:lstStyle/>
        <a:p>
          <a:endParaRPr lang="en-US"/>
        </a:p>
      </dgm:t>
    </dgm:pt>
    <dgm:pt modelId="{B416B080-F96A-428D-8AF9-0B2DF74AE67D}" type="sibTrans" cxnId="{6BE06B36-E511-43BF-AE00-3067CEDC987A}">
      <dgm:prSet/>
      <dgm:spPr/>
      <dgm:t>
        <a:bodyPr/>
        <a:lstStyle/>
        <a:p>
          <a:endParaRPr lang="en-US"/>
        </a:p>
      </dgm:t>
    </dgm:pt>
    <dgm:pt modelId="{1FA16AEF-AD35-46B8-8F75-B94C2D3DE794}">
      <dgm:prSet custT="1"/>
      <dgm:spPr>
        <a:solidFill>
          <a:srgbClr val="00B0F0"/>
        </a:solidFill>
      </dgm:spPr>
      <dgm:t>
        <a:bodyPr/>
        <a:lstStyle/>
        <a:p>
          <a:r>
            <a:rPr lang="en-GB" sz="1400" dirty="0">
              <a:latin typeface="Calibri" panose="020F0502020204030204" pitchFamily="34" charset="0"/>
              <a:cs typeface="Calibri" panose="020F0502020204030204" pitchFamily="34" charset="0"/>
            </a:rPr>
            <a:t>Great example of partnership working </a:t>
          </a:r>
          <a:endParaRPr lang="en-US" sz="1400" dirty="0">
            <a:latin typeface="Calibri" panose="020F0502020204030204" pitchFamily="34" charset="0"/>
            <a:cs typeface="Calibri" panose="020F0502020204030204" pitchFamily="34" charset="0"/>
          </a:endParaRPr>
        </a:p>
      </dgm:t>
    </dgm:pt>
    <dgm:pt modelId="{F8E08ED8-4338-4C8B-8604-71FDAED43C1F}" type="parTrans" cxnId="{DA476033-4C75-40B8-9ADE-CE8DC4DB4A1F}">
      <dgm:prSet/>
      <dgm:spPr/>
      <dgm:t>
        <a:bodyPr/>
        <a:lstStyle/>
        <a:p>
          <a:endParaRPr lang="en-US"/>
        </a:p>
      </dgm:t>
    </dgm:pt>
    <dgm:pt modelId="{ACB8E3DB-F60B-42A9-9930-98569997C258}" type="sibTrans" cxnId="{DA476033-4C75-40B8-9ADE-CE8DC4DB4A1F}">
      <dgm:prSet/>
      <dgm:spPr/>
      <dgm:t>
        <a:bodyPr/>
        <a:lstStyle/>
        <a:p>
          <a:endParaRPr lang="en-US"/>
        </a:p>
      </dgm:t>
    </dgm:pt>
    <dgm:pt modelId="{215536CF-ED54-4213-B976-B2E2CE9A227B}">
      <dgm:prSet custT="1"/>
      <dgm:spPr>
        <a:solidFill>
          <a:srgbClr val="00B0F0"/>
        </a:solidFill>
      </dgm:spPr>
      <dgm:t>
        <a:bodyPr/>
        <a:lstStyle/>
        <a:p>
          <a:r>
            <a:rPr lang="en-GB" sz="1400" dirty="0">
              <a:latin typeface="Calibri" panose="020F0502020204030204" pitchFamily="34" charset="0"/>
              <a:cs typeface="Calibri" panose="020F0502020204030204" pitchFamily="34" charset="0"/>
            </a:rPr>
            <a:t>Perfect for those on the cusp of a YC/YCC to offer an alternative to becoming a first-time entrant. Results in No further/formal action. Crime closed as Outcome 22</a:t>
          </a:r>
          <a:endParaRPr lang="en-US" sz="1400" dirty="0">
            <a:latin typeface="Calibri" panose="020F0502020204030204" pitchFamily="34" charset="0"/>
            <a:cs typeface="Calibri" panose="020F0502020204030204" pitchFamily="34" charset="0"/>
          </a:endParaRPr>
        </a:p>
      </dgm:t>
    </dgm:pt>
    <dgm:pt modelId="{B2628EFB-B742-440F-A943-8D4345A5016A}" type="parTrans" cxnId="{5BB7585E-13BE-4880-B905-23FA8FE401FE}">
      <dgm:prSet/>
      <dgm:spPr/>
      <dgm:t>
        <a:bodyPr/>
        <a:lstStyle/>
        <a:p>
          <a:endParaRPr lang="en-US"/>
        </a:p>
      </dgm:t>
    </dgm:pt>
    <dgm:pt modelId="{791051DE-C5CA-4858-B9BC-26050BF37CE0}" type="sibTrans" cxnId="{5BB7585E-13BE-4880-B905-23FA8FE401FE}">
      <dgm:prSet/>
      <dgm:spPr/>
      <dgm:t>
        <a:bodyPr/>
        <a:lstStyle/>
        <a:p>
          <a:endParaRPr lang="en-US"/>
        </a:p>
      </dgm:t>
    </dgm:pt>
    <dgm:pt modelId="{D7DAED6C-C75A-4BAF-B79F-FFC4AD25DBA9}" type="pres">
      <dgm:prSet presAssocID="{CF9F9D5D-1894-45E3-AA09-DE7AE2D09600}" presName="diagram" presStyleCnt="0">
        <dgm:presLayoutVars>
          <dgm:dir/>
          <dgm:resizeHandles val="exact"/>
        </dgm:presLayoutVars>
      </dgm:prSet>
      <dgm:spPr/>
    </dgm:pt>
    <dgm:pt modelId="{B316C2F9-3D7E-4B18-A359-F507AFA127B0}" type="pres">
      <dgm:prSet presAssocID="{EE6549EE-9C47-4354-82BF-ED770AA47C19}" presName="node" presStyleLbl="node1" presStyleIdx="0" presStyleCnt="6">
        <dgm:presLayoutVars>
          <dgm:bulletEnabled val="1"/>
        </dgm:presLayoutVars>
      </dgm:prSet>
      <dgm:spPr/>
    </dgm:pt>
    <dgm:pt modelId="{FD0A6243-E881-4CE4-8F43-5CC127110F2F}" type="pres">
      <dgm:prSet presAssocID="{EA8FAB16-18E0-4330-A512-31C507FC97CA}" presName="sibTrans" presStyleCnt="0"/>
      <dgm:spPr/>
    </dgm:pt>
    <dgm:pt modelId="{EA6A8B81-0F03-488C-9D6E-559861F36E59}" type="pres">
      <dgm:prSet presAssocID="{95B0FB0E-4B76-4061-9347-AB951937A669}" presName="node" presStyleLbl="node1" presStyleIdx="1" presStyleCnt="6">
        <dgm:presLayoutVars>
          <dgm:bulletEnabled val="1"/>
        </dgm:presLayoutVars>
      </dgm:prSet>
      <dgm:spPr/>
    </dgm:pt>
    <dgm:pt modelId="{46D1B173-6951-4A62-B265-12A5C9276D3C}" type="pres">
      <dgm:prSet presAssocID="{811AE82C-EA47-4F52-9B0D-7973FB17729D}" presName="sibTrans" presStyleCnt="0"/>
      <dgm:spPr/>
    </dgm:pt>
    <dgm:pt modelId="{E57E0F8A-6C81-47BA-A6FF-26C024C13C74}" type="pres">
      <dgm:prSet presAssocID="{6AEFF798-9557-4D19-9229-121F3D12B71F}" presName="node" presStyleLbl="node1" presStyleIdx="2" presStyleCnt="6">
        <dgm:presLayoutVars>
          <dgm:bulletEnabled val="1"/>
        </dgm:presLayoutVars>
      </dgm:prSet>
      <dgm:spPr/>
    </dgm:pt>
    <dgm:pt modelId="{1EF56324-5112-44E5-A0B2-DE934EAB7906}" type="pres">
      <dgm:prSet presAssocID="{A0B485A8-02EA-4B84-9623-D034887CB38F}" presName="sibTrans" presStyleCnt="0"/>
      <dgm:spPr/>
    </dgm:pt>
    <dgm:pt modelId="{B97BE148-BA11-4D48-874E-08F66AAAA9F0}" type="pres">
      <dgm:prSet presAssocID="{1B4AEC90-658E-47EF-BB0B-C43AA50A9EBA}" presName="node" presStyleLbl="node1" presStyleIdx="3" presStyleCnt="6" custLinFactNeighborY="4915">
        <dgm:presLayoutVars>
          <dgm:bulletEnabled val="1"/>
        </dgm:presLayoutVars>
      </dgm:prSet>
      <dgm:spPr/>
    </dgm:pt>
    <dgm:pt modelId="{6E64F427-7178-4873-A622-0497B0C60A64}" type="pres">
      <dgm:prSet presAssocID="{B416B080-F96A-428D-8AF9-0B2DF74AE67D}" presName="sibTrans" presStyleCnt="0"/>
      <dgm:spPr/>
    </dgm:pt>
    <dgm:pt modelId="{3EE8E20F-51AD-46A4-836D-68A28AB5989A}" type="pres">
      <dgm:prSet presAssocID="{1FA16AEF-AD35-46B8-8F75-B94C2D3DE794}" presName="node" presStyleLbl="node1" presStyleIdx="4" presStyleCnt="6">
        <dgm:presLayoutVars>
          <dgm:bulletEnabled val="1"/>
        </dgm:presLayoutVars>
      </dgm:prSet>
      <dgm:spPr/>
    </dgm:pt>
    <dgm:pt modelId="{0781197C-9063-4690-BF47-D54A18C92650}" type="pres">
      <dgm:prSet presAssocID="{ACB8E3DB-F60B-42A9-9930-98569997C258}" presName="sibTrans" presStyleCnt="0"/>
      <dgm:spPr/>
    </dgm:pt>
    <dgm:pt modelId="{A737C98B-34CF-4151-91EB-E1BA9FB1ED21}" type="pres">
      <dgm:prSet presAssocID="{215536CF-ED54-4213-B976-B2E2CE9A227B}" presName="node" presStyleLbl="node1" presStyleIdx="5" presStyleCnt="6">
        <dgm:presLayoutVars>
          <dgm:bulletEnabled val="1"/>
        </dgm:presLayoutVars>
      </dgm:prSet>
      <dgm:spPr/>
    </dgm:pt>
  </dgm:ptLst>
  <dgm:cxnLst>
    <dgm:cxn modelId="{878E8720-8F82-4E2B-BC83-FAD24CEEA7C3}" srcId="{CF9F9D5D-1894-45E3-AA09-DE7AE2D09600}" destId="{EE6549EE-9C47-4354-82BF-ED770AA47C19}" srcOrd="0" destOrd="0" parTransId="{54E6E5CB-724B-4288-B7E5-50CE78FFC341}" sibTransId="{EA8FAB16-18E0-4330-A512-31C507FC97CA}"/>
    <dgm:cxn modelId="{DA476033-4C75-40B8-9ADE-CE8DC4DB4A1F}" srcId="{CF9F9D5D-1894-45E3-AA09-DE7AE2D09600}" destId="{1FA16AEF-AD35-46B8-8F75-B94C2D3DE794}" srcOrd="4" destOrd="0" parTransId="{F8E08ED8-4338-4C8B-8604-71FDAED43C1F}" sibTransId="{ACB8E3DB-F60B-42A9-9930-98569997C258}"/>
    <dgm:cxn modelId="{6BE06B36-E511-43BF-AE00-3067CEDC987A}" srcId="{CF9F9D5D-1894-45E3-AA09-DE7AE2D09600}" destId="{1B4AEC90-658E-47EF-BB0B-C43AA50A9EBA}" srcOrd="3" destOrd="0" parTransId="{6B1E8A2F-3F35-4899-98A1-2B305E5CA2FF}" sibTransId="{B416B080-F96A-428D-8AF9-0B2DF74AE67D}"/>
    <dgm:cxn modelId="{5BB7585E-13BE-4880-B905-23FA8FE401FE}" srcId="{CF9F9D5D-1894-45E3-AA09-DE7AE2D09600}" destId="{215536CF-ED54-4213-B976-B2E2CE9A227B}" srcOrd="5" destOrd="0" parTransId="{B2628EFB-B742-440F-A943-8D4345A5016A}" sibTransId="{791051DE-C5CA-4858-B9BC-26050BF37CE0}"/>
    <dgm:cxn modelId="{F39A3E6A-969D-4749-890E-357FEC9C57FD}" type="presOf" srcId="{1B4AEC90-658E-47EF-BB0B-C43AA50A9EBA}" destId="{B97BE148-BA11-4D48-874E-08F66AAAA9F0}" srcOrd="0" destOrd="0" presId="urn:microsoft.com/office/officeart/2005/8/layout/default"/>
    <dgm:cxn modelId="{85A9E651-F917-4705-9C5A-C83DB256F9C9}" type="presOf" srcId="{EE6549EE-9C47-4354-82BF-ED770AA47C19}" destId="{B316C2F9-3D7E-4B18-A359-F507AFA127B0}" srcOrd="0" destOrd="0" presId="urn:microsoft.com/office/officeart/2005/8/layout/default"/>
    <dgm:cxn modelId="{19BC1852-29C7-428A-9ABB-C48206349EA7}" type="presOf" srcId="{95B0FB0E-4B76-4061-9347-AB951937A669}" destId="{EA6A8B81-0F03-488C-9D6E-559861F36E59}" srcOrd="0" destOrd="0" presId="urn:microsoft.com/office/officeart/2005/8/layout/default"/>
    <dgm:cxn modelId="{1094529D-A4CF-4C4F-9BF7-AFC69B77D27A}" type="presOf" srcId="{1FA16AEF-AD35-46B8-8F75-B94C2D3DE794}" destId="{3EE8E20F-51AD-46A4-836D-68A28AB5989A}" srcOrd="0" destOrd="0" presId="urn:microsoft.com/office/officeart/2005/8/layout/default"/>
    <dgm:cxn modelId="{64C233CF-0F76-4D0A-A849-9F00608EBB24}" srcId="{CF9F9D5D-1894-45E3-AA09-DE7AE2D09600}" destId="{95B0FB0E-4B76-4061-9347-AB951937A669}" srcOrd="1" destOrd="0" parTransId="{C3DC82C8-1891-4374-B7A0-E111D815EA58}" sibTransId="{811AE82C-EA47-4F52-9B0D-7973FB17729D}"/>
    <dgm:cxn modelId="{88FA88DD-5F02-4101-9ACD-2FB52CC4CC30}" type="presOf" srcId="{CF9F9D5D-1894-45E3-AA09-DE7AE2D09600}" destId="{D7DAED6C-C75A-4BAF-B79F-FFC4AD25DBA9}" srcOrd="0" destOrd="0" presId="urn:microsoft.com/office/officeart/2005/8/layout/default"/>
    <dgm:cxn modelId="{BE268DF4-0A87-4D41-97D1-26938390C045}" srcId="{CF9F9D5D-1894-45E3-AA09-DE7AE2D09600}" destId="{6AEFF798-9557-4D19-9229-121F3D12B71F}" srcOrd="2" destOrd="0" parTransId="{0BDC2517-A044-4D1D-8C23-960B0C5AE74F}" sibTransId="{A0B485A8-02EA-4B84-9623-D034887CB38F}"/>
    <dgm:cxn modelId="{1B4FABF4-5F63-41B8-9E09-9D6123BCA4A7}" type="presOf" srcId="{215536CF-ED54-4213-B976-B2E2CE9A227B}" destId="{A737C98B-34CF-4151-91EB-E1BA9FB1ED21}" srcOrd="0" destOrd="0" presId="urn:microsoft.com/office/officeart/2005/8/layout/default"/>
    <dgm:cxn modelId="{1455F1FE-C3ED-44C4-8ECF-4412C989EF12}" type="presOf" srcId="{6AEFF798-9557-4D19-9229-121F3D12B71F}" destId="{E57E0F8A-6C81-47BA-A6FF-26C024C13C74}" srcOrd="0" destOrd="0" presId="urn:microsoft.com/office/officeart/2005/8/layout/default"/>
    <dgm:cxn modelId="{28677C64-4B59-40DF-996F-DA62AD28289A}" type="presParOf" srcId="{D7DAED6C-C75A-4BAF-B79F-FFC4AD25DBA9}" destId="{B316C2F9-3D7E-4B18-A359-F507AFA127B0}" srcOrd="0" destOrd="0" presId="urn:microsoft.com/office/officeart/2005/8/layout/default"/>
    <dgm:cxn modelId="{F5BF1086-1DBE-489B-BDE6-E5B9BDC48CF0}" type="presParOf" srcId="{D7DAED6C-C75A-4BAF-B79F-FFC4AD25DBA9}" destId="{FD0A6243-E881-4CE4-8F43-5CC127110F2F}" srcOrd="1" destOrd="0" presId="urn:microsoft.com/office/officeart/2005/8/layout/default"/>
    <dgm:cxn modelId="{F477BBA1-32B2-4B13-8C85-91111D60E98E}" type="presParOf" srcId="{D7DAED6C-C75A-4BAF-B79F-FFC4AD25DBA9}" destId="{EA6A8B81-0F03-488C-9D6E-559861F36E59}" srcOrd="2" destOrd="0" presId="urn:microsoft.com/office/officeart/2005/8/layout/default"/>
    <dgm:cxn modelId="{AE56E2D9-DB1A-4CCF-9B75-4D5E7479CC12}" type="presParOf" srcId="{D7DAED6C-C75A-4BAF-B79F-FFC4AD25DBA9}" destId="{46D1B173-6951-4A62-B265-12A5C9276D3C}" srcOrd="3" destOrd="0" presId="urn:microsoft.com/office/officeart/2005/8/layout/default"/>
    <dgm:cxn modelId="{CE322560-5F59-44E7-A016-F2945A36EB55}" type="presParOf" srcId="{D7DAED6C-C75A-4BAF-B79F-FFC4AD25DBA9}" destId="{E57E0F8A-6C81-47BA-A6FF-26C024C13C74}" srcOrd="4" destOrd="0" presId="urn:microsoft.com/office/officeart/2005/8/layout/default"/>
    <dgm:cxn modelId="{72488AB1-92B5-4540-86B0-3FA679AC9CA2}" type="presParOf" srcId="{D7DAED6C-C75A-4BAF-B79F-FFC4AD25DBA9}" destId="{1EF56324-5112-44E5-A0B2-DE934EAB7906}" srcOrd="5" destOrd="0" presId="urn:microsoft.com/office/officeart/2005/8/layout/default"/>
    <dgm:cxn modelId="{BDF02DCC-3367-48EF-B725-84A7C5C78FA4}" type="presParOf" srcId="{D7DAED6C-C75A-4BAF-B79F-FFC4AD25DBA9}" destId="{B97BE148-BA11-4D48-874E-08F66AAAA9F0}" srcOrd="6" destOrd="0" presId="urn:microsoft.com/office/officeart/2005/8/layout/default"/>
    <dgm:cxn modelId="{F30D67A8-27BB-44A9-8CD0-3B1CAA2CA635}" type="presParOf" srcId="{D7DAED6C-C75A-4BAF-B79F-FFC4AD25DBA9}" destId="{6E64F427-7178-4873-A622-0497B0C60A64}" srcOrd="7" destOrd="0" presId="urn:microsoft.com/office/officeart/2005/8/layout/default"/>
    <dgm:cxn modelId="{21F175EF-ABD6-4016-AFA5-520703617DBF}" type="presParOf" srcId="{D7DAED6C-C75A-4BAF-B79F-FFC4AD25DBA9}" destId="{3EE8E20F-51AD-46A4-836D-68A28AB5989A}" srcOrd="8" destOrd="0" presId="urn:microsoft.com/office/officeart/2005/8/layout/default"/>
    <dgm:cxn modelId="{93B26FB0-2934-499E-90E6-10EDC9512E48}" type="presParOf" srcId="{D7DAED6C-C75A-4BAF-B79F-FFC4AD25DBA9}" destId="{0781197C-9063-4690-BF47-D54A18C92650}" srcOrd="9" destOrd="0" presId="urn:microsoft.com/office/officeart/2005/8/layout/default"/>
    <dgm:cxn modelId="{805B90F3-CE71-429D-BFC0-59AAE43C5665}" type="presParOf" srcId="{D7DAED6C-C75A-4BAF-B79F-FFC4AD25DBA9}" destId="{A737C98B-34CF-4151-91EB-E1BA9FB1ED21}"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BCD1ABE-C2C8-49A1-AA00-6DE484C5BE41}"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67367408-0702-4D99-BD26-E9885F6ABC34}">
      <dgm:prSet/>
      <dgm:spPr>
        <a:solidFill>
          <a:srgbClr val="00B0F0"/>
        </a:solidFill>
      </dgm:spPr>
      <dgm:t>
        <a:bodyPr/>
        <a:lstStyle/>
        <a:p>
          <a:r>
            <a:rPr lang="en-GB" dirty="0">
              <a:latin typeface="Calibri" panose="020F0502020204030204" pitchFamily="34" charset="0"/>
              <a:cs typeface="Calibri" panose="020F0502020204030204" pitchFamily="34" charset="0"/>
            </a:rPr>
            <a:t>Move to 2 Tier + framework. Statutory - Diversionary Cautions &amp; Community Caution) </a:t>
          </a:r>
          <a:endParaRPr lang="en-US" dirty="0">
            <a:latin typeface="Calibri" panose="020F0502020204030204" pitchFamily="34" charset="0"/>
            <a:cs typeface="Calibri" panose="020F0502020204030204" pitchFamily="34" charset="0"/>
          </a:endParaRPr>
        </a:p>
      </dgm:t>
    </dgm:pt>
    <dgm:pt modelId="{7A2DD492-4CE1-4821-81B8-8A9C89EE4E00}" type="parTrans" cxnId="{457FFED1-059B-40A2-B399-429397F3B0F8}">
      <dgm:prSet/>
      <dgm:spPr/>
      <dgm:t>
        <a:bodyPr/>
        <a:lstStyle/>
        <a:p>
          <a:endParaRPr lang="en-US"/>
        </a:p>
      </dgm:t>
    </dgm:pt>
    <dgm:pt modelId="{9A140407-6F81-4004-B6D6-80E2E146738C}" type="sibTrans" cxnId="{457FFED1-059B-40A2-B399-429397F3B0F8}">
      <dgm:prSet/>
      <dgm:spPr/>
      <dgm:t>
        <a:bodyPr/>
        <a:lstStyle/>
        <a:p>
          <a:endParaRPr lang="en-US"/>
        </a:p>
      </dgm:t>
    </dgm:pt>
    <dgm:pt modelId="{9DC6E6A9-C432-4985-A317-5C212865014C}">
      <dgm:prSet/>
      <dgm:spPr>
        <a:solidFill>
          <a:srgbClr val="00B0F0"/>
        </a:solidFill>
      </dgm:spPr>
      <dgm:t>
        <a:bodyPr/>
        <a:lstStyle/>
        <a:p>
          <a:r>
            <a:rPr lang="en-US" dirty="0">
              <a:latin typeface="Calibri" panose="020F0502020204030204" pitchFamily="34" charset="0"/>
              <a:cs typeface="Calibri" panose="020F0502020204030204" pitchFamily="34" charset="0"/>
            </a:rPr>
            <a:t>Focus on restorative conditions</a:t>
          </a:r>
        </a:p>
      </dgm:t>
    </dgm:pt>
    <dgm:pt modelId="{D40E28C0-C246-42C5-A496-971FC8B7F4E2}" type="parTrans" cxnId="{35985428-2BAA-40C0-866C-2173794CB0C7}">
      <dgm:prSet/>
      <dgm:spPr/>
      <dgm:t>
        <a:bodyPr/>
        <a:lstStyle/>
        <a:p>
          <a:endParaRPr lang="en-US"/>
        </a:p>
      </dgm:t>
    </dgm:pt>
    <dgm:pt modelId="{D75C87ED-7E1B-4278-B417-D9F6BD42BC9A}" type="sibTrans" cxnId="{35985428-2BAA-40C0-866C-2173794CB0C7}">
      <dgm:prSet/>
      <dgm:spPr/>
      <dgm:t>
        <a:bodyPr/>
        <a:lstStyle/>
        <a:p>
          <a:endParaRPr lang="en-US"/>
        </a:p>
      </dgm:t>
    </dgm:pt>
    <dgm:pt modelId="{21F83FB3-A8CF-42CA-982D-C41CDF9626FF}">
      <dgm:prSet/>
      <dgm:spPr>
        <a:solidFill>
          <a:srgbClr val="00B0F0"/>
        </a:solidFill>
      </dgm:spPr>
      <dgm:t>
        <a:bodyPr/>
        <a:lstStyle/>
        <a:p>
          <a:r>
            <a:rPr lang="en-GB" dirty="0">
              <a:latin typeface="Calibri" panose="020F0502020204030204" pitchFamily="34" charset="0"/>
              <a:cs typeface="Calibri" panose="020F0502020204030204" pitchFamily="34" charset="0"/>
            </a:rPr>
            <a:t>No more Simple cautions, Cannabis Warnings or Penalty Notices for Disorder</a:t>
          </a:r>
          <a:endParaRPr lang="en-US" dirty="0">
            <a:latin typeface="Calibri" panose="020F0502020204030204" pitchFamily="34" charset="0"/>
            <a:cs typeface="Calibri" panose="020F0502020204030204" pitchFamily="34" charset="0"/>
          </a:endParaRPr>
        </a:p>
      </dgm:t>
    </dgm:pt>
    <dgm:pt modelId="{10374438-D178-45E0-B10C-E03E365D44A7}" type="parTrans" cxnId="{FBE2AC6A-DE16-49BD-B82B-82EB03278FFA}">
      <dgm:prSet/>
      <dgm:spPr/>
      <dgm:t>
        <a:bodyPr/>
        <a:lstStyle/>
        <a:p>
          <a:endParaRPr lang="en-US"/>
        </a:p>
      </dgm:t>
    </dgm:pt>
    <dgm:pt modelId="{989E9458-7B4E-4054-A2AD-24FC825632A4}" type="sibTrans" cxnId="{FBE2AC6A-DE16-49BD-B82B-82EB03278FFA}">
      <dgm:prSet/>
      <dgm:spPr/>
      <dgm:t>
        <a:bodyPr/>
        <a:lstStyle/>
        <a:p>
          <a:endParaRPr lang="en-US"/>
        </a:p>
      </dgm:t>
    </dgm:pt>
    <dgm:pt modelId="{684E7C22-F367-4D71-9C7A-032DE6413900}">
      <dgm:prSet/>
      <dgm:spPr>
        <a:solidFill>
          <a:srgbClr val="00B0F0"/>
        </a:solidFill>
      </dgm:spPr>
      <dgm:t>
        <a:bodyPr/>
        <a:lstStyle/>
        <a:p>
          <a:r>
            <a:rPr lang="en-GB" b="0" dirty="0">
              <a:latin typeface="Calibri" panose="020F0502020204030204" pitchFamily="34" charset="0"/>
              <a:cs typeface="Calibri" panose="020F0502020204030204" pitchFamily="34" charset="0"/>
            </a:rPr>
            <a:t>Making the criminal justice system work better by improving OOCD and diversion schemes</a:t>
          </a:r>
          <a:r>
            <a:rPr lang="en-GB" b="1" dirty="0"/>
            <a:t>.</a:t>
          </a:r>
          <a:endParaRPr lang="en-US" dirty="0"/>
        </a:p>
      </dgm:t>
    </dgm:pt>
    <dgm:pt modelId="{15FBD181-5C22-4FBD-B620-7212F67C992E}" type="parTrans" cxnId="{C9686114-C9FB-4843-9039-EB470E76E334}">
      <dgm:prSet/>
      <dgm:spPr/>
      <dgm:t>
        <a:bodyPr/>
        <a:lstStyle/>
        <a:p>
          <a:endParaRPr lang="en-US"/>
        </a:p>
      </dgm:t>
    </dgm:pt>
    <dgm:pt modelId="{6C03D071-C68F-45C9-90D5-9D3AEB6D0D98}" type="sibTrans" cxnId="{C9686114-C9FB-4843-9039-EB470E76E334}">
      <dgm:prSet/>
      <dgm:spPr/>
      <dgm:t>
        <a:bodyPr/>
        <a:lstStyle/>
        <a:p>
          <a:endParaRPr lang="en-US"/>
        </a:p>
      </dgm:t>
    </dgm:pt>
    <dgm:pt modelId="{FBB1E80D-912A-4986-8EB1-F6D3B47A7B83}" type="pres">
      <dgm:prSet presAssocID="{0BCD1ABE-C2C8-49A1-AA00-6DE484C5BE41}" presName="diagram" presStyleCnt="0">
        <dgm:presLayoutVars>
          <dgm:dir/>
          <dgm:resizeHandles val="exact"/>
        </dgm:presLayoutVars>
      </dgm:prSet>
      <dgm:spPr/>
    </dgm:pt>
    <dgm:pt modelId="{18C1FDB0-4350-4316-968F-85D6400C088E}" type="pres">
      <dgm:prSet presAssocID="{67367408-0702-4D99-BD26-E9885F6ABC34}" presName="node" presStyleLbl="node1" presStyleIdx="0" presStyleCnt="4">
        <dgm:presLayoutVars>
          <dgm:bulletEnabled val="1"/>
        </dgm:presLayoutVars>
      </dgm:prSet>
      <dgm:spPr/>
    </dgm:pt>
    <dgm:pt modelId="{12E332AD-5861-42CE-8868-39934B48F089}" type="pres">
      <dgm:prSet presAssocID="{9A140407-6F81-4004-B6D6-80E2E146738C}" presName="sibTrans" presStyleCnt="0"/>
      <dgm:spPr/>
    </dgm:pt>
    <dgm:pt modelId="{5799AAB0-EFCC-4DB5-BAD0-602E5651CD63}" type="pres">
      <dgm:prSet presAssocID="{9DC6E6A9-C432-4985-A317-5C212865014C}" presName="node" presStyleLbl="node1" presStyleIdx="1" presStyleCnt="4">
        <dgm:presLayoutVars>
          <dgm:bulletEnabled val="1"/>
        </dgm:presLayoutVars>
      </dgm:prSet>
      <dgm:spPr/>
    </dgm:pt>
    <dgm:pt modelId="{846659CD-46A4-4495-AF5B-AF60A0FE80E7}" type="pres">
      <dgm:prSet presAssocID="{D75C87ED-7E1B-4278-B417-D9F6BD42BC9A}" presName="sibTrans" presStyleCnt="0"/>
      <dgm:spPr/>
    </dgm:pt>
    <dgm:pt modelId="{2D8FA9F1-D34C-4576-B93A-9D0A5317EE40}" type="pres">
      <dgm:prSet presAssocID="{21F83FB3-A8CF-42CA-982D-C41CDF9626FF}" presName="node" presStyleLbl="node1" presStyleIdx="2" presStyleCnt="4">
        <dgm:presLayoutVars>
          <dgm:bulletEnabled val="1"/>
        </dgm:presLayoutVars>
      </dgm:prSet>
      <dgm:spPr/>
    </dgm:pt>
    <dgm:pt modelId="{FD1362F1-2F1B-4DF6-BE88-BA4C7788BB30}" type="pres">
      <dgm:prSet presAssocID="{989E9458-7B4E-4054-A2AD-24FC825632A4}" presName="sibTrans" presStyleCnt="0"/>
      <dgm:spPr/>
    </dgm:pt>
    <dgm:pt modelId="{B47566D4-041E-4437-8240-E8B1028CFA8F}" type="pres">
      <dgm:prSet presAssocID="{684E7C22-F367-4D71-9C7A-032DE6413900}" presName="node" presStyleLbl="node1" presStyleIdx="3" presStyleCnt="4">
        <dgm:presLayoutVars>
          <dgm:bulletEnabled val="1"/>
        </dgm:presLayoutVars>
      </dgm:prSet>
      <dgm:spPr/>
    </dgm:pt>
  </dgm:ptLst>
  <dgm:cxnLst>
    <dgm:cxn modelId="{C9686114-C9FB-4843-9039-EB470E76E334}" srcId="{0BCD1ABE-C2C8-49A1-AA00-6DE484C5BE41}" destId="{684E7C22-F367-4D71-9C7A-032DE6413900}" srcOrd="3" destOrd="0" parTransId="{15FBD181-5C22-4FBD-B620-7212F67C992E}" sibTransId="{6C03D071-C68F-45C9-90D5-9D3AEB6D0D98}"/>
    <dgm:cxn modelId="{35985428-2BAA-40C0-866C-2173794CB0C7}" srcId="{0BCD1ABE-C2C8-49A1-AA00-6DE484C5BE41}" destId="{9DC6E6A9-C432-4985-A317-5C212865014C}" srcOrd="1" destOrd="0" parTransId="{D40E28C0-C246-42C5-A496-971FC8B7F4E2}" sibTransId="{D75C87ED-7E1B-4278-B417-D9F6BD42BC9A}"/>
    <dgm:cxn modelId="{FBE2AC6A-DE16-49BD-B82B-82EB03278FFA}" srcId="{0BCD1ABE-C2C8-49A1-AA00-6DE484C5BE41}" destId="{21F83FB3-A8CF-42CA-982D-C41CDF9626FF}" srcOrd="2" destOrd="0" parTransId="{10374438-D178-45E0-B10C-E03E365D44A7}" sibTransId="{989E9458-7B4E-4054-A2AD-24FC825632A4}"/>
    <dgm:cxn modelId="{904E6677-9772-4A60-803E-2A90945F139F}" type="presOf" srcId="{67367408-0702-4D99-BD26-E9885F6ABC34}" destId="{18C1FDB0-4350-4316-968F-85D6400C088E}" srcOrd="0" destOrd="0" presId="urn:microsoft.com/office/officeart/2005/8/layout/default"/>
    <dgm:cxn modelId="{1A69D357-6F12-4521-AC16-2130A46E3CD8}" type="presOf" srcId="{684E7C22-F367-4D71-9C7A-032DE6413900}" destId="{B47566D4-041E-4437-8240-E8B1028CFA8F}" srcOrd="0" destOrd="0" presId="urn:microsoft.com/office/officeart/2005/8/layout/default"/>
    <dgm:cxn modelId="{46DACA7B-CC31-4A14-83F3-C8DF778849A4}" type="presOf" srcId="{21F83FB3-A8CF-42CA-982D-C41CDF9626FF}" destId="{2D8FA9F1-D34C-4576-B93A-9D0A5317EE40}" srcOrd="0" destOrd="0" presId="urn:microsoft.com/office/officeart/2005/8/layout/default"/>
    <dgm:cxn modelId="{6FE074B9-91E2-4669-B4EC-11FBE280CDB1}" type="presOf" srcId="{9DC6E6A9-C432-4985-A317-5C212865014C}" destId="{5799AAB0-EFCC-4DB5-BAD0-602E5651CD63}" srcOrd="0" destOrd="0" presId="urn:microsoft.com/office/officeart/2005/8/layout/default"/>
    <dgm:cxn modelId="{63CBE6C3-CF21-4604-B845-C1D346627F1C}" type="presOf" srcId="{0BCD1ABE-C2C8-49A1-AA00-6DE484C5BE41}" destId="{FBB1E80D-912A-4986-8EB1-F6D3B47A7B83}" srcOrd="0" destOrd="0" presId="urn:microsoft.com/office/officeart/2005/8/layout/default"/>
    <dgm:cxn modelId="{457FFED1-059B-40A2-B399-429397F3B0F8}" srcId="{0BCD1ABE-C2C8-49A1-AA00-6DE484C5BE41}" destId="{67367408-0702-4D99-BD26-E9885F6ABC34}" srcOrd="0" destOrd="0" parTransId="{7A2DD492-4CE1-4821-81B8-8A9C89EE4E00}" sibTransId="{9A140407-6F81-4004-B6D6-80E2E146738C}"/>
    <dgm:cxn modelId="{A728A024-79EA-4162-8F2F-A35014EBDCE9}" type="presParOf" srcId="{FBB1E80D-912A-4986-8EB1-F6D3B47A7B83}" destId="{18C1FDB0-4350-4316-968F-85D6400C088E}" srcOrd="0" destOrd="0" presId="urn:microsoft.com/office/officeart/2005/8/layout/default"/>
    <dgm:cxn modelId="{02F5776B-4BF2-4BD9-95D0-DD381A451DE9}" type="presParOf" srcId="{FBB1E80D-912A-4986-8EB1-F6D3B47A7B83}" destId="{12E332AD-5861-42CE-8868-39934B48F089}" srcOrd="1" destOrd="0" presId="urn:microsoft.com/office/officeart/2005/8/layout/default"/>
    <dgm:cxn modelId="{69C6B11A-0AC9-45C9-B97F-C8072F3784A0}" type="presParOf" srcId="{FBB1E80D-912A-4986-8EB1-F6D3B47A7B83}" destId="{5799AAB0-EFCC-4DB5-BAD0-602E5651CD63}" srcOrd="2" destOrd="0" presId="urn:microsoft.com/office/officeart/2005/8/layout/default"/>
    <dgm:cxn modelId="{0475E9F8-989F-4050-87F5-3885F7EA5CF3}" type="presParOf" srcId="{FBB1E80D-912A-4986-8EB1-F6D3B47A7B83}" destId="{846659CD-46A4-4495-AF5B-AF60A0FE80E7}" srcOrd="3" destOrd="0" presId="urn:microsoft.com/office/officeart/2005/8/layout/default"/>
    <dgm:cxn modelId="{40F4F349-A21B-4378-961A-457EE0959ED8}" type="presParOf" srcId="{FBB1E80D-912A-4986-8EB1-F6D3B47A7B83}" destId="{2D8FA9F1-D34C-4576-B93A-9D0A5317EE40}" srcOrd="4" destOrd="0" presId="urn:microsoft.com/office/officeart/2005/8/layout/default"/>
    <dgm:cxn modelId="{CF759CBE-9F25-4207-A4AA-DAC777AAE1F2}" type="presParOf" srcId="{FBB1E80D-912A-4986-8EB1-F6D3B47A7B83}" destId="{FD1362F1-2F1B-4DF6-BE88-BA4C7788BB30}" srcOrd="5" destOrd="0" presId="urn:microsoft.com/office/officeart/2005/8/layout/default"/>
    <dgm:cxn modelId="{97ECBEFB-FFAD-4180-B64F-A48E176E4BA2}" type="presParOf" srcId="{FBB1E80D-912A-4986-8EB1-F6D3B47A7B83}" destId="{B47566D4-041E-4437-8240-E8B1028CFA8F}"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EC95EA-387A-427B-A1F5-EC61EE21C235}">
      <dsp:nvSpPr>
        <dsp:cNvPr id="0" name=""/>
        <dsp:cNvSpPr/>
      </dsp:nvSpPr>
      <dsp:spPr>
        <a:xfrm>
          <a:off x="0" y="358886"/>
          <a:ext cx="2571749" cy="1543050"/>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Cannabis/Khat Warning</a:t>
          </a:r>
          <a:endParaRPr lang="en-US" sz="2400" kern="1200" dirty="0"/>
        </a:p>
      </dsp:txBody>
      <dsp:txXfrm>
        <a:off x="0" y="358886"/>
        <a:ext cx="2571749" cy="1543050"/>
      </dsp:txXfrm>
    </dsp:sp>
    <dsp:sp modelId="{ABB77888-504E-4186-9BF5-8C0AADCB42A3}">
      <dsp:nvSpPr>
        <dsp:cNvPr id="0" name=""/>
        <dsp:cNvSpPr/>
      </dsp:nvSpPr>
      <dsp:spPr>
        <a:xfrm>
          <a:off x="2828925" y="358886"/>
          <a:ext cx="2571749" cy="1543050"/>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Community Resolution</a:t>
          </a:r>
        </a:p>
      </dsp:txBody>
      <dsp:txXfrm>
        <a:off x="2828925" y="358886"/>
        <a:ext cx="2571749" cy="1543050"/>
      </dsp:txXfrm>
    </dsp:sp>
    <dsp:sp modelId="{843F27BC-0231-4C6C-8EBA-1727F6CF71FC}">
      <dsp:nvSpPr>
        <dsp:cNvPr id="0" name=""/>
        <dsp:cNvSpPr/>
      </dsp:nvSpPr>
      <dsp:spPr>
        <a:xfrm>
          <a:off x="5657849" y="358886"/>
          <a:ext cx="2571749" cy="1543050"/>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Penalty Notice for Disorder (PND)</a:t>
          </a:r>
          <a:endParaRPr lang="en-US" sz="2400" kern="1200" dirty="0"/>
        </a:p>
      </dsp:txBody>
      <dsp:txXfrm>
        <a:off x="5657849" y="358886"/>
        <a:ext cx="2571749" cy="1543050"/>
      </dsp:txXfrm>
    </dsp:sp>
    <dsp:sp modelId="{936CCEF2-F94C-477E-B45F-3DF77F8ACD0F}">
      <dsp:nvSpPr>
        <dsp:cNvPr id="0" name=""/>
        <dsp:cNvSpPr/>
      </dsp:nvSpPr>
      <dsp:spPr>
        <a:xfrm>
          <a:off x="0" y="2159111"/>
          <a:ext cx="2571749" cy="1543050"/>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Simple Caution</a:t>
          </a:r>
        </a:p>
      </dsp:txBody>
      <dsp:txXfrm>
        <a:off x="0" y="2159111"/>
        <a:ext cx="2571749" cy="1543050"/>
      </dsp:txXfrm>
    </dsp:sp>
    <dsp:sp modelId="{D56F2128-E5ED-4F91-8939-A58C379F4402}">
      <dsp:nvSpPr>
        <dsp:cNvPr id="0" name=""/>
        <dsp:cNvSpPr/>
      </dsp:nvSpPr>
      <dsp:spPr>
        <a:xfrm>
          <a:off x="2828925" y="2159111"/>
          <a:ext cx="2571749" cy="1543050"/>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Conditional  Caution</a:t>
          </a:r>
          <a:endParaRPr lang="en-US" sz="2400" kern="1200" dirty="0"/>
        </a:p>
      </dsp:txBody>
      <dsp:txXfrm>
        <a:off x="2828925" y="2159111"/>
        <a:ext cx="2571749" cy="1543050"/>
      </dsp:txXfrm>
    </dsp:sp>
    <dsp:sp modelId="{59657CBE-DA60-4303-A93F-0B31A03EAE88}">
      <dsp:nvSpPr>
        <dsp:cNvPr id="0" name=""/>
        <dsp:cNvSpPr/>
      </dsp:nvSpPr>
      <dsp:spPr>
        <a:xfrm>
          <a:off x="5657849" y="2159111"/>
          <a:ext cx="2571749" cy="1543050"/>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Outcome 22 – Drug/Alcohol referral, ‘Crossroads’ </a:t>
          </a:r>
        </a:p>
      </dsp:txBody>
      <dsp:txXfrm>
        <a:off x="5657849" y="2159111"/>
        <a:ext cx="2571749" cy="15430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11C669-11E0-4660-AECD-B0F74CE7F4EA}">
      <dsp:nvSpPr>
        <dsp:cNvPr id="0" name=""/>
        <dsp:cNvSpPr/>
      </dsp:nvSpPr>
      <dsp:spPr>
        <a:xfrm>
          <a:off x="460905" y="1047"/>
          <a:ext cx="3479899" cy="208793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GB" sz="3500" kern="1200"/>
            <a:t>Community Resolution Disposal</a:t>
          </a:r>
          <a:endParaRPr lang="en-US" sz="3500" kern="1200"/>
        </a:p>
      </dsp:txBody>
      <dsp:txXfrm>
        <a:off x="460905" y="1047"/>
        <a:ext cx="3479899" cy="2087939"/>
      </dsp:txXfrm>
    </dsp:sp>
    <dsp:sp modelId="{E828A3E7-0DEF-42C5-B228-C4AB0ABCF181}">
      <dsp:nvSpPr>
        <dsp:cNvPr id="0" name=""/>
        <dsp:cNvSpPr/>
      </dsp:nvSpPr>
      <dsp:spPr>
        <a:xfrm>
          <a:off x="4288794" y="1047"/>
          <a:ext cx="3479899" cy="208793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GB" sz="3500" kern="1200" dirty="0"/>
            <a:t>Youth Caution/ 2</a:t>
          </a:r>
          <a:r>
            <a:rPr lang="en-GB" sz="3500" kern="1200" baseline="30000" dirty="0"/>
            <a:t>nd</a:t>
          </a:r>
          <a:r>
            <a:rPr lang="en-GB" sz="3500" kern="1200" dirty="0"/>
            <a:t> Youth Caution</a:t>
          </a:r>
          <a:endParaRPr lang="en-US" sz="3500" kern="1200" dirty="0"/>
        </a:p>
      </dsp:txBody>
      <dsp:txXfrm>
        <a:off x="4288794" y="1047"/>
        <a:ext cx="3479899" cy="2087939"/>
      </dsp:txXfrm>
    </dsp:sp>
    <dsp:sp modelId="{E82112E2-4500-47C3-81C2-1CC67EBB68DF}">
      <dsp:nvSpPr>
        <dsp:cNvPr id="0" name=""/>
        <dsp:cNvSpPr/>
      </dsp:nvSpPr>
      <dsp:spPr>
        <a:xfrm>
          <a:off x="460905" y="2436976"/>
          <a:ext cx="3479899" cy="208793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GB" sz="3500" kern="1200"/>
            <a:t>Youth Conditional Caution</a:t>
          </a:r>
          <a:endParaRPr lang="en-US" sz="3500" kern="1200"/>
        </a:p>
      </dsp:txBody>
      <dsp:txXfrm>
        <a:off x="460905" y="2436976"/>
        <a:ext cx="3479899" cy="2087939"/>
      </dsp:txXfrm>
    </dsp:sp>
    <dsp:sp modelId="{D68E7344-949D-4242-9891-E002719EDE48}">
      <dsp:nvSpPr>
        <dsp:cNvPr id="0" name=""/>
        <dsp:cNvSpPr/>
      </dsp:nvSpPr>
      <dsp:spPr>
        <a:xfrm>
          <a:off x="4288794" y="2436976"/>
          <a:ext cx="3479899" cy="208793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t>Outcome 22 – Op Choice, Alcohol referral, Route 22</a:t>
          </a:r>
        </a:p>
      </dsp:txBody>
      <dsp:txXfrm>
        <a:off x="4288794" y="2436976"/>
        <a:ext cx="3479899" cy="20879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16C2F9-3D7E-4B18-A359-F507AFA127B0}">
      <dsp:nvSpPr>
        <dsp:cNvPr id="0" name=""/>
        <dsp:cNvSpPr/>
      </dsp:nvSpPr>
      <dsp:spPr>
        <a:xfrm>
          <a:off x="0" y="595522"/>
          <a:ext cx="2204145" cy="1322487"/>
        </a:xfrm>
        <a:prstGeom prst="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Calibri" panose="020F0502020204030204" pitchFamily="34" charset="0"/>
              <a:cs typeface="Calibri" panose="020F0502020204030204" pitchFamily="34" charset="0"/>
            </a:rPr>
            <a:t>No requirement for 28-day compliance i.e., CRD. Allows key worker at YJS to engage with child for longer</a:t>
          </a:r>
          <a:endParaRPr lang="en-US" sz="1400" kern="1200" dirty="0">
            <a:latin typeface="Calibri" panose="020F0502020204030204" pitchFamily="34" charset="0"/>
            <a:cs typeface="Calibri" panose="020F0502020204030204" pitchFamily="34" charset="0"/>
          </a:endParaRPr>
        </a:p>
      </dsp:txBody>
      <dsp:txXfrm>
        <a:off x="0" y="595522"/>
        <a:ext cx="2204145" cy="1322487"/>
      </dsp:txXfrm>
    </dsp:sp>
    <dsp:sp modelId="{EA6A8B81-0F03-488C-9D6E-559861F36E59}">
      <dsp:nvSpPr>
        <dsp:cNvPr id="0" name=""/>
        <dsp:cNvSpPr/>
      </dsp:nvSpPr>
      <dsp:spPr>
        <a:xfrm>
          <a:off x="2424559" y="595522"/>
          <a:ext cx="2204145" cy="1322487"/>
        </a:xfrm>
        <a:prstGeom prst="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Calibri" panose="020F0502020204030204" pitchFamily="34" charset="0"/>
              <a:cs typeface="Calibri" panose="020F0502020204030204" pitchFamily="34" charset="0"/>
            </a:rPr>
            <a:t>Similar to what is currently available for adult offenders via Crossroads</a:t>
          </a:r>
          <a:r>
            <a:rPr lang="en-GB" sz="1200" kern="1200" dirty="0">
              <a:latin typeface="Calibri" panose="020F0502020204030204" pitchFamily="34" charset="0"/>
              <a:cs typeface="Calibri" panose="020F0502020204030204" pitchFamily="34" charset="0"/>
            </a:rPr>
            <a:t>.</a:t>
          </a:r>
          <a:endParaRPr lang="en-US" sz="1200" kern="1200" dirty="0">
            <a:latin typeface="Calibri" panose="020F0502020204030204" pitchFamily="34" charset="0"/>
            <a:cs typeface="Calibri" panose="020F0502020204030204" pitchFamily="34" charset="0"/>
          </a:endParaRPr>
        </a:p>
      </dsp:txBody>
      <dsp:txXfrm>
        <a:off x="2424559" y="595522"/>
        <a:ext cx="2204145" cy="1322487"/>
      </dsp:txXfrm>
    </dsp:sp>
    <dsp:sp modelId="{E57E0F8A-6C81-47BA-A6FF-26C024C13C74}">
      <dsp:nvSpPr>
        <dsp:cNvPr id="0" name=""/>
        <dsp:cNvSpPr/>
      </dsp:nvSpPr>
      <dsp:spPr>
        <a:xfrm>
          <a:off x="4849118" y="595522"/>
          <a:ext cx="2204145" cy="1322487"/>
        </a:xfrm>
        <a:prstGeom prst="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Calibri" panose="020F0502020204030204" pitchFamily="34" charset="0"/>
              <a:cs typeface="Calibri" panose="020F0502020204030204" pitchFamily="34" charset="0"/>
            </a:rPr>
            <a:t>Expectation that conditions will last no longer than 3-4 months</a:t>
          </a:r>
          <a:endParaRPr lang="en-US" sz="1400" kern="1200" dirty="0">
            <a:latin typeface="Calibri" panose="020F0502020204030204" pitchFamily="34" charset="0"/>
            <a:cs typeface="Calibri" panose="020F0502020204030204" pitchFamily="34" charset="0"/>
          </a:endParaRPr>
        </a:p>
      </dsp:txBody>
      <dsp:txXfrm>
        <a:off x="4849118" y="595522"/>
        <a:ext cx="2204145" cy="1322487"/>
      </dsp:txXfrm>
    </dsp:sp>
    <dsp:sp modelId="{B97BE148-BA11-4D48-874E-08F66AAAA9F0}">
      <dsp:nvSpPr>
        <dsp:cNvPr id="0" name=""/>
        <dsp:cNvSpPr/>
      </dsp:nvSpPr>
      <dsp:spPr>
        <a:xfrm>
          <a:off x="0" y="2203424"/>
          <a:ext cx="2204145" cy="1322487"/>
        </a:xfrm>
        <a:prstGeom prst="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Calibri" panose="020F0502020204030204" pitchFamily="34" charset="0"/>
              <a:cs typeface="Calibri" panose="020F0502020204030204" pitchFamily="34" charset="0"/>
            </a:rPr>
            <a:t>Non-compliance may be returned to panel for consideration of escalation to formal outcome. Something not normally available via CRD process</a:t>
          </a:r>
          <a:endParaRPr lang="en-US" sz="1400" kern="1200" dirty="0">
            <a:latin typeface="Calibri" panose="020F0502020204030204" pitchFamily="34" charset="0"/>
            <a:cs typeface="Calibri" panose="020F0502020204030204" pitchFamily="34" charset="0"/>
          </a:endParaRPr>
        </a:p>
      </dsp:txBody>
      <dsp:txXfrm>
        <a:off x="0" y="2203424"/>
        <a:ext cx="2204145" cy="1322487"/>
      </dsp:txXfrm>
    </dsp:sp>
    <dsp:sp modelId="{3EE8E20F-51AD-46A4-836D-68A28AB5989A}">
      <dsp:nvSpPr>
        <dsp:cNvPr id="0" name=""/>
        <dsp:cNvSpPr/>
      </dsp:nvSpPr>
      <dsp:spPr>
        <a:xfrm>
          <a:off x="2424559" y="2138424"/>
          <a:ext cx="2204145" cy="1322487"/>
        </a:xfrm>
        <a:prstGeom prst="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Calibri" panose="020F0502020204030204" pitchFamily="34" charset="0"/>
              <a:cs typeface="Calibri" panose="020F0502020204030204" pitchFamily="34" charset="0"/>
            </a:rPr>
            <a:t>Great example of partnership working </a:t>
          </a:r>
          <a:endParaRPr lang="en-US" sz="1400" kern="1200" dirty="0">
            <a:latin typeface="Calibri" panose="020F0502020204030204" pitchFamily="34" charset="0"/>
            <a:cs typeface="Calibri" panose="020F0502020204030204" pitchFamily="34" charset="0"/>
          </a:endParaRPr>
        </a:p>
      </dsp:txBody>
      <dsp:txXfrm>
        <a:off x="2424559" y="2138424"/>
        <a:ext cx="2204145" cy="1322487"/>
      </dsp:txXfrm>
    </dsp:sp>
    <dsp:sp modelId="{A737C98B-34CF-4151-91EB-E1BA9FB1ED21}">
      <dsp:nvSpPr>
        <dsp:cNvPr id="0" name=""/>
        <dsp:cNvSpPr/>
      </dsp:nvSpPr>
      <dsp:spPr>
        <a:xfrm>
          <a:off x="4849118" y="2138424"/>
          <a:ext cx="2204145" cy="1322487"/>
        </a:xfrm>
        <a:prstGeom prst="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Calibri" panose="020F0502020204030204" pitchFamily="34" charset="0"/>
              <a:cs typeface="Calibri" panose="020F0502020204030204" pitchFamily="34" charset="0"/>
            </a:rPr>
            <a:t>Perfect for those on the cusp of a YC/YCC to offer an alternative to becoming a first-time entrant. Results in No further/formal action. Crime closed as Outcome 22</a:t>
          </a:r>
          <a:endParaRPr lang="en-US" sz="1400" kern="1200" dirty="0">
            <a:latin typeface="Calibri" panose="020F0502020204030204" pitchFamily="34" charset="0"/>
            <a:cs typeface="Calibri" panose="020F0502020204030204" pitchFamily="34" charset="0"/>
          </a:endParaRPr>
        </a:p>
      </dsp:txBody>
      <dsp:txXfrm>
        <a:off x="4849118" y="2138424"/>
        <a:ext cx="2204145" cy="13224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C1FDB0-4350-4316-968F-85D6400C088E}">
      <dsp:nvSpPr>
        <dsp:cNvPr id="0" name=""/>
        <dsp:cNvSpPr/>
      </dsp:nvSpPr>
      <dsp:spPr>
        <a:xfrm>
          <a:off x="250377" y="59"/>
          <a:ext cx="3120242" cy="1872145"/>
        </a:xfrm>
        <a:prstGeom prst="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latin typeface="Calibri" panose="020F0502020204030204" pitchFamily="34" charset="0"/>
              <a:cs typeface="Calibri" panose="020F0502020204030204" pitchFamily="34" charset="0"/>
            </a:rPr>
            <a:t>Move to 2 Tier + framework. Statutory - Diversionary Cautions &amp; Community Caution) </a:t>
          </a:r>
          <a:endParaRPr lang="en-US" sz="2400" kern="1200" dirty="0">
            <a:latin typeface="Calibri" panose="020F0502020204030204" pitchFamily="34" charset="0"/>
            <a:cs typeface="Calibri" panose="020F0502020204030204" pitchFamily="34" charset="0"/>
          </a:endParaRPr>
        </a:p>
      </dsp:txBody>
      <dsp:txXfrm>
        <a:off x="250377" y="59"/>
        <a:ext cx="3120242" cy="1872145"/>
      </dsp:txXfrm>
    </dsp:sp>
    <dsp:sp modelId="{5799AAB0-EFCC-4DB5-BAD0-602E5651CD63}">
      <dsp:nvSpPr>
        <dsp:cNvPr id="0" name=""/>
        <dsp:cNvSpPr/>
      </dsp:nvSpPr>
      <dsp:spPr>
        <a:xfrm>
          <a:off x="3682644" y="59"/>
          <a:ext cx="3120242" cy="1872145"/>
        </a:xfrm>
        <a:prstGeom prst="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Calibri" panose="020F0502020204030204" pitchFamily="34" charset="0"/>
              <a:cs typeface="Calibri" panose="020F0502020204030204" pitchFamily="34" charset="0"/>
            </a:rPr>
            <a:t>Focus on restorative conditions</a:t>
          </a:r>
        </a:p>
      </dsp:txBody>
      <dsp:txXfrm>
        <a:off x="3682644" y="59"/>
        <a:ext cx="3120242" cy="1872145"/>
      </dsp:txXfrm>
    </dsp:sp>
    <dsp:sp modelId="{2D8FA9F1-D34C-4576-B93A-9D0A5317EE40}">
      <dsp:nvSpPr>
        <dsp:cNvPr id="0" name=""/>
        <dsp:cNvSpPr/>
      </dsp:nvSpPr>
      <dsp:spPr>
        <a:xfrm>
          <a:off x="250377" y="2184229"/>
          <a:ext cx="3120242" cy="1872145"/>
        </a:xfrm>
        <a:prstGeom prst="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latin typeface="Calibri" panose="020F0502020204030204" pitchFamily="34" charset="0"/>
              <a:cs typeface="Calibri" panose="020F0502020204030204" pitchFamily="34" charset="0"/>
            </a:rPr>
            <a:t>No more Simple cautions, Cannabis Warnings or Penalty Notices for Disorder</a:t>
          </a:r>
          <a:endParaRPr lang="en-US" sz="2400" kern="1200" dirty="0">
            <a:latin typeface="Calibri" panose="020F0502020204030204" pitchFamily="34" charset="0"/>
            <a:cs typeface="Calibri" panose="020F0502020204030204" pitchFamily="34" charset="0"/>
          </a:endParaRPr>
        </a:p>
      </dsp:txBody>
      <dsp:txXfrm>
        <a:off x="250377" y="2184229"/>
        <a:ext cx="3120242" cy="1872145"/>
      </dsp:txXfrm>
    </dsp:sp>
    <dsp:sp modelId="{B47566D4-041E-4437-8240-E8B1028CFA8F}">
      <dsp:nvSpPr>
        <dsp:cNvPr id="0" name=""/>
        <dsp:cNvSpPr/>
      </dsp:nvSpPr>
      <dsp:spPr>
        <a:xfrm>
          <a:off x="3682644" y="2184229"/>
          <a:ext cx="3120242" cy="1872145"/>
        </a:xfrm>
        <a:prstGeom prst="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0" kern="1200" dirty="0">
              <a:latin typeface="Calibri" panose="020F0502020204030204" pitchFamily="34" charset="0"/>
              <a:cs typeface="Calibri" panose="020F0502020204030204" pitchFamily="34" charset="0"/>
            </a:rPr>
            <a:t>Making the criminal justice system work better by improving OOCD and diversion schemes</a:t>
          </a:r>
          <a:r>
            <a:rPr lang="en-GB" sz="2400" b="1" kern="1200" dirty="0"/>
            <a:t>.</a:t>
          </a:r>
          <a:endParaRPr lang="en-US" sz="2400" kern="1200" dirty="0"/>
        </a:p>
      </dsp:txBody>
      <dsp:txXfrm>
        <a:off x="3682644" y="2184229"/>
        <a:ext cx="3120242" cy="187214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10D496-1E3D-4D29-90F8-6B02002C6D9E}" type="datetimeFigureOut">
              <a:rPr lang="en-GB" smtClean="0"/>
              <a:t>17/06/2022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03517D-8C31-40D5-AD9B-280FD22E2ED4}" type="slidenum">
              <a:rPr lang="en-GB" smtClean="0"/>
              <a:t>‹#›</a:t>
            </a:fld>
            <a:endParaRPr lang="en-GB"/>
          </a:p>
        </p:txBody>
      </p:sp>
    </p:spTree>
    <p:extLst>
      <p:ext uri="{BB962C8B-B14F-4D97-AF65-F5344CB8AC3E}">
        <p14:creationId xmlns:p14="http://schemas.microsoft.com/office/powerpoint/2010/main" val="35915029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Reduce demand on the courts for matters suitable to be retained by </a:t>
            </a:r>
            <a:r>
              <a:rPr lang="en-GB"/>
              <a:t>the police.</a:t>
            </a:r>
          </a:p>
        </p:txBody>
      </p:sp>
      <p:sp>
        <p:nvSpPr>
          <p:cNvPr id="4" name="Slide Number Placeholder 3"/>
          <p:cNvSpPr>
            <a:spLocks noGrp="1"/>
          </p:cNvSpPr>
          <p:nvPr>
            <p:ph type="sldNum" sz="quarter" idx="5"/>
          </p:nvPr>
        </p:nvSpPr>
        <p:spPr/>
        <p:txBody>
          <a:bodyPr/>
          <a:lstStyle/>
          <a:p>
            <a:fld id="{C2227BAF-D64A-455C-BAD2-423936242617}" type="slidenum">
              <a:rPr lang="en-GB" smtClean="0"/>
              <a:t>3</a:t>
            </a:fld>
            <a:endParaRPr lang="en-GB" dirty="0"/>
          </a:p>
        </p:txBody>
      </p:sp>
    </p:spTree>
    <p:extLst>
      <p:ext uri="{BB962C8B-B14F-4D97-AF65-F5344CB8AC3E}">
        <p14:creationId xmlns:p14="http://schemas.microsoft.com/office/powerpoint/2010/main" val="22224883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Explanation of data to be provided during presentation - </a:t>
            </a:r>
            <a:r>
              <a:rPr lang="en-GB" sz="1800" dirty="0">
                <a:effectLst/>
                <a:latin typeface="Calibri" panose="020F0502020204030204" pitchFamily="34" charset="0"/>
                <a:ea typeface="Calibri" panose="020F0502020204030204" pitchFamily="34" charset="0"/>
                <a:cs typeface="Times New Roman" panose="02020603050405020304" pitchFamily="18" charset="0"/>
              </a:rPr>
              <a:t>There were 204,000 OOCDs in the year ending December 2021, a 10% decrease compared to the previous year. This was driven by decreases across all types of OOCD. Community resolutions accounted for 64% of all OOCDs in 2021.</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use of Penalty Notices for Disorder (PNDs) continued to decline with 13,300 issued in 2021, falling 16% from the previous year. The most common offences that resulted in a PND were possession of cannabis, accounting for 37% of PNDs, and drunk and disorderly behaviour accounting for 38%.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There were 10,400 cannabis and khat warnings issued in 2021, a decrease of 40% since 2020. This is consistent with their ongoing decrease (down 68% since 2017). In 2021, 49,700 offenders were given a simple or conditional caution . Cautions issued continued to fall since 235,000 were issued in 2011(representing a 79% decline over the decade). Just over half (56%) of cautions issued in 2021 were for indictable offences. Most offence types were consistent with this decline, except for violence against the person. This has seen a 35% increase since 2018, primarily due to the introduction of the Assault of an Emergency Worker offence, for which cautions issued increased 14% in the most recent year. OOCD for AEW offences – considerations.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C2227BAF-D64A-455C-BAD2-423936242617}" type="slidenum">
              <a:rPr lang="en-GB" smtClean="0"/>
              <a:t>14</a:t>
            </a:fld>
            <a:endParaRPr lang="en-GB" dirty="0"/>
          </a:p>
        </p:txBody>
      </p:sp>
    </p:spTree>
    <p:extLst>
      <p:ext uri="{BB962C8B-B14F-4D97-AF65-F5344CB8AC3E}">
        <p14:creationId xmlns:p14="http://schemas.microsoft.com/office/powerpoint/2010/main" val="23400335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Decrease in Adult Cautions due to introduction of Crossroads in May 2021 as an alternative to caution</a:t>
            </a:r>
          </a:p>
          <a:p>
            <a:r>
              <a:rPr lang="en-GB" dirty="0"/>
              <a:t>Average of 46 Adult Cautions per month in 2021/22. Discuss crime types for both Caution and Conditional Caution</a:t>
            </a:r>
          </a:p>
          <a:p>
            <a:endParaRPr lang="en-GB" dirty="0"/>
          </a:p>
        </p:txBody>
      </p:sp>
      <p:sp>
        <p:nvSpPr>
          <p:cNvPr id="4" name="Slide Number Placeholder 3"/>
          <p:cNvSpPr>
            <a:spLocks noGrp="1"/>
          </p:cNvSpPr>
          <p:nvPr>
            <p:ph type="sldNum" sz="quarter" idx="5"/>
          </p:nvPr>
        </p:nvSpPr>
        <p:spPr/>
        <p:txBody>
          <a:bodyPr/>
          <a:lstStyle/>
          <a:p>
            <a:fld id="{C2227BAF-D64A-455C-BAD2-423936242617}" type="slidenum">
              <a:rPr lang="en-GB" smtClean="0"/>
              <a:t>15</a:t>
            </a:fld>
            <a:endParaRPr lang="en-GB" dirty="0"/>
          </a:p>
        </p:txBody>
      </p:sp>
    </p:spTree>
    <p:extLst>
      <p:ext uri="{BB962C8B-B14F-4D97-AF65-F5344CB8AC3E}">
        <p14:creationId xmlns:p14="http://schemas.microsoft.com/office/powerpoint/2010/main" val="26351254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dirty="0">
                <a:effectLst/>
              </a:rPr>
              <a:t>This is key to ensuring crime data accuracy, improving victim satisfaction, maintaining confidence and appropriately addressing offending behaviour.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Formal </a:t>
            </a:r>
            <a:r>
              <a:rPr lang="en-GB" sz="1200" b="0" i="0" dirty="0">
                <a:effectLst/>
              </a:rPr>
              <a:t>OOCD’s also require authorisation from a supervisor of Sergeant or Inspector rank before they can be used.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dirty="0">
                <a:effectLst/>
              </a:rPr>
              <a:t>. Support is also now provided via a dedicated OOCD Lead and a Police Sergeant</a:t>
            </a:r>
          </a:p>
          <a:p>
            <a:endParaRPr lang="en-GB" dirty="0"/>
          </a:p>
        </p:txBody>
      </p:sp>
      <p:sp>
        <p:nvSpPr>
          <p:cNvPr id="4" name="Slide Number Placeholder 3"/>
          <p:cNvSpPr>
            <a:spLocks noGrp="1"/>
          </p:cNvSpPr>
          <p:nvPr>
            <p:ph type="sldNum" sz="quarter" idx="5"/>
          </p:nvPr>
        </p:nvSpPr>
        <p:spPr/>
        <p:txBody>
          <a:bodyPr/>
          <a:lstStyle/>
          <a:p>
            <a:fld id="{C2227BAF-D64A-455C-BAD2-423936242617}" type="slidenum">
              <a:rPr lang="en-GB" smtClean="0"/>
              <a:t>16</a:t>
            </a:fld>
            <a:endParaRPr lang="en-GB" dirty="0"/>
          </a:p>
        </p:txBody>
      </p:sp>
    </p:spTree>
    <p:extLst>
      <p:ext uri="{BB962C8B-B14F-4D97-AF65-F5344CB8AC3E}">
        <p14:creationId xmlns:p14="http://schemas.microsoft.com/office/powerpoint/2010/main" val="12282519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Commissioned service delivered by Humankind – aims </a:t>
            </a:r>
          </a:p>
          <a:p>
            <a:r>
              <a:rPr lang="en-GB" dirty="0"/>
              <a:t>Community/voluntary route as well that can be accessed outside of NYP</a:t>
            </a:r>
          </a:p>
        </p:txBody>
      </p:sp>
      <p:sp>
        <p:nvSpPr>
          <p:cNvPr id="4" name="Slide Number Placeholder 3"/>
          <p:cNvSpPr>
            <a:spLocks noGrp="1"/>
          </p:cNvSpPr>
          <p:nvPr>
            <p:ph type="sldNum" sz="quarter" idx="5"/>
          </p:nvPr>
        </p:nvSpPr>
        <p:spPr/>
        <p:txBody>
          <a:bodyPr/>
          <a:lstStyle/>
          <a:p>
            <a:fld id="{C2227BAF-D64A-455C-BAD2-423936242617}" type="slidenum">
              <a:rPr lang="en-GB" smtClean="0"/>
              <a:t>17</a:t>
            </a:fld>
            <a:endParaRPr lang="en-GB" dirty="0"/>
          </a:p>
        </p:txBody>
      </p:sp>
    </p:spTree>
    <p:extLst>
      <p:ext uri="{BB962C8B-B14F-4D97-AF65-F5344CB8AC3E}">
        <p14:creationId xmlns:p14="http://schemas.microsoft.com/office/powerpoint/2010/main" val="6195711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r>
              <a:rPr lang="en-GB" dirty="0"/>
              <a:t>Trauma informed approach – holistic approach. Wellness Wheel.</a:t>
            </a:r>
          </a:p>
        </p:txBody>
      </p:sp>
      <p:sp>
        <p:nvSpPr>
          <p:cNvPr id="4" name="Slide Number Placeholder 3"/>
          <p:cNvSpPr>
            <a:spLocks noGrp="1"/>
          </p:cNvSpPr>
          <p:nvPr>
            <p:ph type="sldNum" sz="quarter" idx="5"/>
          </p:nvPr>
        </p:nvSpPr>
        <p:spPr/>
        <p:txBody>
          <a:bodyPr/>
          <a:lstStyle/>
          <a:p>
            <a:fld id="{788D8B57-47B0-4DFB-930F-9346DB4116D1}" type="slidenum">
              <a:rPr lang="en-GB" smtClean="0"/>
              <a:t>18</a:t>
            </a:fld>
            <a:endParaRPr lang="en-GB" dirty="0"/>
          </a:p>
        </p:txBody>
      </p:sp>
    </p:spTree>
    <p:extLst>
      <p:ext uri="{BB962C8B-B14F-4D97-AF65-F5344CB8AC3E}">
        <p14:creationId xmlns:p14="http://schemas.microsoft.com/office/powerpoint/2010/main" val="40487352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844ADF23-4C5D-4492-BF3E-435840621386}" type="slidenum">
              <a:rPr lang="en-GB" altLang="en-US" smtClean="0"/>
              <a:pPr>
                <a:defRPr/>
              </a:pPr>
              <a:t>19</a:t>
            </a:fld>
            <a:endParaRPr lang="en-GB" altLang="en-US" dirty="0"/>
          </a:p>
        </p:txBody>
      </p:sp>
    </p:spTree>
    <p:extLst>
      <p:ext uri="{BB962C8B-B14F-4D97-AF65-F5344CB8AC3E}">
        <p14:creationId xmlns:p14="http://schemas.microsoft.com/office/powerpoint/2010/main" val="4094758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Strength </a:t>
            </a:r>
            <a:r>
              <a:rPr lang="en-GB" dirty="0"/>
              <a:t>/ success</a:t>
            </a:r>
          </a:p>
        </p:txBody>
      </p:sp>
      <p:sp>
        <p:nvSpPr>
          <p:cNvPr id="4" name="Slide Number Placeholder 3"/>
          <p:cNvSpPr>
            <a:spLocks noGrp="1"/>
          </p:cNvSpPr>
          <p:nvPr>
            <p:ph type="sldNum" sz="quarter" idx="5"/>
          </p:nvPr>
        </p:nvSpPr>
        <p:spPr/>
        <p:txBody>
          <a:bodyPr/>
          <a:lstStyle/>
          <a:p>
            <a:fld id="{F003517D-8C31-40D5-AD9B-280FD22E2ED4}" type="slidenum">
              <a:rPr lang="en-GB" smtClean="0"/>
              <a:t>24</a:t>
            </a:fld>
            <a:endParaRPr lang="en-GB"/>
          </a:p>
        </p:txBody>
      </p:sp>
    </p:spTree>
    <p:extLst>
      <p:ext uri="{BB962C8B-B14F-4D97-AF65-F5344CB8AC3E}">
        <p14:creationId xmlns:p14="http://schemas.microsoft.com/office/powerpoint/2010/main" val="37205321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VLOs are part of the panel</a:t>
            </a:r>
          </a:p>
        </p:txBody>
      </p:sp>
      <p:sp>
        <p:nvSpPr>
          <p:cNvPr id="4" name="Slide Number Placeholder 3"/>
          <p:cNvSpPr>
            <a:spLocks noGrp="1"/>
          </p:cNvSpPr>
          <p:nvPr>
            <p:ph type="sldNum" sz="quarter" idx="5"/>
          </p:nvPr>
        </p:nvSpPr>
        <p:spPr/>
        <p:txBody>
          <a:bodyPr/>
          <a:lstStyle/>
          <a:p>
            <a:fld id="{C2227BAF-D64A-455C-BAD2-423936242617}" type="slidenum">
              <a:rPr lang="en-GB" smtClean="0"/>
              <a:t>25</a:t>
            </a:fld>
            <a:endParaRPr lang="en-GB" dirty="0"/>
          </a:p>
        </p:txBody>
      </p:sp>
    </p:spTree>
    <p:extLst>
      <p:ext uri="{BB962C8B-B14F-4D97-AF65-F5344CB8AC3E}">
        <p14:creationId xmlns:p14="http://schemas.microsoft.com/office/powerpoint/2010/main" val="2989302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Char char="§"/>
            </a:pPr>
            <a:r>
              <a:rPr lang="en-GB" sz="1200" dirty="0"/>
              <a:t>ROUTE 22 perfect for those on the cusp of a YC/YCC to offer an alternative to becoming a first-time entrant. Results in No further/formal action on the crime and closed as Outcome 22</a:t>
            </a:r>
          </a:p>
          <a:p>
            <a:pPr>
              <a:buFont typeface="Wingdings" panose="05000000000000000000" pitchFamily="2" charset="2"/>
              <a:buChar char="§"/>
            </a:pPr>
            <a:r>
              <a:rPr lang="en-GB" sz="1200" dirty="0"/>
              <a:t>Conditions agreed at YOP and process managed by YJS worker. </a:t>
            </a:r>
          </a:p>
          <a:p>
            <a:pPr>
              <a:buFont typeface="Wingdings" panose="05000000000000000000" pitchFamily="2" charset="2"/>
              <a:buChar char="§"/>
            </a:pPr>
            <a:r>
              <a:rPr lang="en-GB" sz="1200" dirty="0"/>
              <a:t>Action Plan agreed with bespoke conditions lasting up to 16 weeks</a:t>
            </a:r>
          </a:p>
          <a:p>
            <a:pPr>
              <a:buFont typeface="Wingdings" panose="05000000000000000000" pitchFamily="2" charset="2"/>
              <a:buChar char="§"/>
            </a:pPr>
            <a:r>
              <a:rPr lang="en-GB" sz="1200" dirty="0"/>
              <a:t>Breach of the plan may result in an escalation to another outcome</a:t>
            </a:r>
          </a:p>
          <a:p>
            <a:pPr>
              <a:buFont typeface="Wingdings" panose="05000000000000000000" pitchFamily="2" charset="2"/>
              <a:buChar char="§"/>
            </a:pPr>
            <a:r>
              <a:rPr lang="en-GB" sz="1200" dirty="0"/>
              <a:t>Provides an opportunity for YJS to work closely with that young person over a longer period than a Community Resolution</a:t>
            </a:r>
          </a:p>
          <a:p>
            <a:endParaRPr lang="en-GB" sz="1400" dirty="0"/>
          </a:p>
          <a:p>
            <a:endParaRPr lang="en-GB" dirty="0"/>
          </a:p>
        </p:txBody>
      </p:sp>
      <p:sp>
        <p:nvSpPr>
          <p:cNvPr id="4" name="Slide Number Placeholder 3"/>
          <p:cNvSpPr>
            <a:spLocks noGrp="1"/>
          </p:cNvSpPr>
          <p:nvPr>
            <p:ph type="sldNum" sz="quarter" idx="5"/>
          </p:nvPr>
        </p:nvSpPr>
        <p:spPr/>
        <p:txBody>
          <a:bodyPr/>
          <a:lstStyle/>
          <a:p>
            <a:fld id="{C2227BAF-D64A-455C-BAD2-423936242617}" type="slidenum">
              <a:rPr lang="en-GB" smtClean="0"/>
              <a:t>26</a:t>
            </a:fld>
            <a:endParaRPr lang="en-GB" dirty="0"/>
          </a:p>
        </p:txBody>
      </p:sp>
    </p:spTree>
    <p:extLst>
      <p:ext uri="{BB962C8B-B14F-4D97-AF65-F5344CB8AC3E}">
        <p14:creationId xmlns:p14="http://schemas.microsoft.com/office/powerpoint/2010/main" val="39920287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Primary offence – Assault. Watch videos/BWV</a:t>
            </a:r>
          </a:p>
          <a:p>
            <a:r>
              <a:rPr lang="en-GB" dirty="0"/>
              <a:t>Refer to reoffending rates being significantly better than the wider </a:t>
            </a:r>
            <a:r>
              <a:rPr lang="en-GB" dirty="0" err="1"/>
              <a:t>cjs</a:t>
            </a:r>
            <a:r>
              <a:rPr lang="en-GB" dirty="0"/>
              <a:t> cohort</a:t>
            </a:r>
          </a:p>
          <a:p>
            <a:r>
              <a:rPr lang="en-GB" dirty="0"/>
              <a:t>Since introduction – YOP outcomes approx. half </a:t>
            </a:r>
          </a:p>
        </p:txBody>
      </p:sp>
      <p:sp>
        <p:nvSpPr>
          <p:cNvPr id="4" name="Slide Number Placeholder 3"/>
          <p:cNvSpPr>
            <a:spLocks noGrp="1"/>
          </p:cNvSpPr>
          <p:nvPr>
            <p:ph type="sldNum" sz="quarter" idx="5"/>
          </p:nvPr>
        </p:nvSpPr>
        <p:spPr/>
        <p:txBody>
          <a:bodyPr/>
          <a:lstStyle/>
          <a:p>
            <a:fld id="{F003517D-8C31-40D5-AD9B-280FD22E2ED4}" type="slidenum">
              <a:rPr lang="en-GB" smtClean="0"/>
              <a:t>27</a:t>
            </a:fld>
            <a:endParaRPr lang="en-GB"/>
          </a:p>
        </p:txBody>
      </p:sp>
    </p:spTree>
    <p:extLst>
      <p:ext uri="{BB962C8B-B14F-4D97-AF65-F5344CB8AC3E}">
        <p14:creationId xmlns:p14="http://schemas.microsoft.com/office/powerpoint/2010/main" val="3752630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Refer to Justice </a:t>
            </a:r>
            <a:r>
              <a:rPr lang="en-GB" dirty="0" err="1"/>
              <a:t>Innovation.Org</a:t>
            </a:r>
            <a:r>
              <a:rPr lang="en-GB" dirty="0"/>
              <a:t> – where early interventions de-escalate contact with the criminal justice system, there is strong evidence internationally, and moderate evidence from the UK that pre court </a:t>
            </a:r>
            <a:r>
              <a:rPr lang="en-GB" dirty="0" err="1"/>
              <a:t>dicersion</a:t>
            </a:r>
            <a:r>
              <a:rPr lang="en-GB" dirty="0"/>
              <a:t> reduces reoffending. Moreover we found that there is moderate evidence that pre court diversion reduces the costs to the criminal justice system and promising evidence on the impact of pre court diversion on victim satisfaction</a:t>
            </a:r>
          </a:p>
        </p:txBody>
      </p:sp>
      <p:sp>
        <p:nvSpPr>
          <p:cNvPr id="4" name="Slide Number Placeholder 3"/>
          <p:cNvSpPr>
            <a:spLocks noGrp="1"/>
          </p:cNvSpPr>
          <p:nvPr>
            <p:ph type="sldNum" sz="quarter" idx="5"/>
          </p:nvPr>
        </p:nvSpPr>
        <p:spPr/>
        <p:txBody>
          <a:bodyPr/>
          <a:lstStyle/>
          <a:p>
            <a:fld id="{C2227BAF-D64A-455C-BAD2-423936242617}" type="slidenum">
              <a:rPr lang="en-GB" smtClean="0"/>
              <a:t>5</a:t>
            </a:fld>
            <a:endParaRPr lang="en-GB" dirty="0"/>
          </a:p>
        </p:txBody>
      </p:sp>
    </p:spTree>
    <p:extLst>
      <p:ext uri="{BB962C8B-B14F-4D97-AF65-F5344CB8AC3E}">
        <p14:creationId xmlns:p14="http://schemas.microsoft.com/office/powerpoint/2010/main" val="17621352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Try to bring an example - too early for a success story</a:t>
            </a:r>
          </a:p>
        </p:txBody>
      </p:sp>
      <p:sp>
        <p:nvSpPr>
          <p:cNvPr id="4" name="Slide Number Placeholder 3"/>
          <p:cNvSpPr>
            <a:spLocks noGrp="1"/>
          </p:cNvSpPr>
          <p:nvPr>
            <p:ph type="sldNum" sz="quarter" idx="5"/>
          </p:nvPr>
        </p:nvSpPr>
        <p:spPr/>
        <p:txBody>
          <a:bodyPr/>
          <a:lstStyle/>
          <a:p>
            <a:fld id="{F003517D-8C31-40D5-AD9B-280FD22E2ED4}" type="slidenum">
              <a:rPr lang="en-GB" smtClean="0"/>
              <a:t>28</a:t>
            </a:fld>
            <a:endParaRPr lang="en-GB"/>
          </a:p>
        </p:txBody>
      </p:sp>
    </p:spTree>
    <p:extLst>
      <p:ext uri="{BB962C8B-B14F-4D97-AF65-F5344CB8AC3E}">
        <p14:creationId xmlns:p14="http://schemas.microsoft.com/office/powerpoint/2010/main" val="3294538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Challenge by removing SC, CW and PND despite best intentions</a:t>
            </a:r>
          </a:p>
        </p:txBody>
      </p:sp>
      <p:sp>
        <p:nvSpPr>
          <p:cNvPr id="4" name="Slide Number Placeholder 3"/>
          <p:cNvSpPr>
            <a:spLocks noGrp="1"/>
          </p:cNvSpPr>
          <p:nvPr>
            <p:ph type="sldNum" sz="quarter" idx="5"/>
          </p:nvPr>
        </p:nvSpPr>
        <p:spPr/>
        <p:txBody>
          <a:bodyPr/>
          <a:lstStyle/>
          <a:p>
            <a:fld id="{F003517D-8C31-40D5-AD9B-280FD22E2ED4}" type="slidenum">
              <a:rPr lang="en-GB" smtClean="0"/>
              <a:t>29</a:t>
            </a:fld>
            <a:endParaRPr lang="en-GB"/>
          </a:p>
        </p:txBody>
      </p:sp>
    </p:spTree>
    <p:extLst>
      <p:ext uri="{BB962C8B-B14F-4D97-AF65-F5344CB8AC3E}">
        <p14:creationId xmlns:p14="http://schemas.microsoft.com/office/powerpoint/2010/main" val="446386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GB" sz="1200" dirty="0"/>
              <a:t>Consistency in</a:t>
            </a:r>
            <a:r>
              <a:rPr lang="en-GB" sz="1200" dirty="0">
                <a:latin typeface="Calibri" panose="020F0502020204030204" pitchFamily="34" charset="0"/>
                <a:cs typeface="Calibri" panose="020F0502020204030204" pitchFamily="34" charset="0"/>
              </a:rPr>
              <a:t> outcome decisions</a:t>
            </a:r>
          </a:p>
          <a:p>
            <a:pPr>
              <a:lnSpc>
                <a:spcPct val="90000"/>
              </a:lnSpc>
            </a:pPr>
            <a:r>
              <a:rPr lang="en-GB" sz="1200" dirty="0"/>
              <a:t>Proportionate decision making. Consideration of out of area offenders</a:t>
            </a:r>
            <a:endParaRPr lang="en-GB" sz="1200" dirty="0">
              <a:latin typeface="Calibri" panose="020F0502020204030204" pitchFamily="34" charset="0"/>
              <a:cs typeface="Calibri" panose="020F0502020204030204" pitchFamily="34" charset="0"/>
            </a:endParaRPr>
          </a:p>
          <a:p>
            <a:pPr>
              <a:lnSpc>
                <a:spcPct val="90000"/>
              </a:lnSpc>
            </a:pPr>
            <a:r>
              <a:rPr lang="en-GB" sz="1200" dirty="0">
                <a:latin typeface="Calibri" panose="020F0502020204030204" pitchFamily="34" charset="0"/>
                <a:cs typeface="Calibri" panose="020F0502020204030204" pitchFamily="34" charset="0"/>
              </a:rPr>
              <a:t>How will compliance be monitored and recorded?</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Calibri" panose="020F0502020204030204" pitchFamily="34" charset="0"/>
                <a:cs typeface="Calibri" panose="020F0502020204030204" pitchFamily="34" charset="0"/>
              </a:rPr>
              <a:t>How/where our current deferred caution/charge schemes fit in – desire to retain a deferred caution but expand Crossroads to deliver under the new Diversionary and Community Cautions</a:t>
            </a:r>
          </a:p>
          <a:p>
            <a:endParaRPr lang="en-GB" dirty="0"/>
          </a:p>
        </p:txBody>
      </p:sp>
      <p:sp>
        <p:nvSpPr>
          <p:cNvPr id="4" name="Slide Number Placeholder 3"/>
          <p:cNvSpPr>
            <a:spLocks noGrp="1"/>
          </p:cNvSpPr>
          <p:nvPr>
            <p:ph type="sldNum" sz="quarter" idx="5"/>
          </p:nvPr>
        </p:nvSpPr>
        <p:spPr/>
        <p:txBody>
          <a:bodyPr/>
          <a:lstStyle/>
          <a:p>
            <a:fld id="{F003517D-8C31-40D5-AD9B-280FD22E2ED4}" type="slidenum">
              <a:rPr lang="en-GB" smtClean="0"/>
              <a:t>30</a:t>
            </a:fld>
            <a:endParaRPr lang="en-GB"/>
          </a:p>
        </p:txBody>
      </p:sp>
    </p:spTree>
    <p:extLst>
      <p:ext uri="{BB962C8B-B14F-4D97-AF65-F5344CB8AC3E}">
        <p14:creationId xmlns:p14="http://schemas.microsoft.com/office/powerpoint/2010/main" val="18415996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2227BAF-D64A-455C-BAD2-423936242617}" type="slidenum">
              <a:rPr lang="en-GB" smtClean="0"/>
              <a:t>32</a:t>
            </a:fld>
            <a:endParaRPr lang="en-GB" dirty="0"/>
          </a:p>
        </p:txBody>
      </p:sp>
    </p:spTree>
    <p:extLst>
      <p:ext uri="{BB962C8B-B14F-4D97-AF65-F5344CB8AC3E}">
        <p14:creationId xmlns:p14="http://schemas.microsoft.com/office/powerpoint/2010/main" val="1166799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brief explanation will be provided about each of the disposals</a:t>
            </a:r>
          </a:p>
        </p:txBody>
      </p:sp>
      <p:sp>
        <p:nvSpPr>
          <p:cNvPr id="4" name="Slide Number Placeholder 3"/>
          <p:cNvSpPr>
            <a:spLocks noGrp="1"/>
          </p:cNvSpPr>
          <p:nvPr>
            <p:ph type="sldNum" sz="quarter" idx="5"/>
          </p:nvPr>
        </p:nvSpPr>
        <p:spPr/>
        <p:txBody>
          <a:bodyPr/>
          <a:lstStyle/>
          <a:p>
            <a:fld id="{C2227BAF-D64A-455C-BAD2-423936242617}" type="slidenum">
              <a:rPr lang="en-GB" smtClean="0"/>
              <a:t>6</a:t>
            </a:fld>
            <a:endParaRPr lang="en-GB" dirty="0"/>
          </a:p>
        </p:txBody>
      </p:sp>
    </p:spTree>
    <p:extLst>
      <p:ext uri="{BB962C8B-B14F-4D97-AF65-F5344CB8AC3E}">
        <p14:creationId xmlns:p14="http://schemas.microsoft.com/office/powerpoint/2010/main" val="3238293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Refer to numbers issued</a:t>
            </a:r>
          </a:p>
        </p:txBody>
      </p:sp>
      <p:sp>
        <p:nvSpPr>
          <p:cNvPr id="4" name="Slide Number Placeholder 3"/>
          <p:cNvSpPr>
            <a:spLocks noGrp="1"/>
          </p:cNvSpPr>
          <p:nvPr>
            <p:ph type="sldNum" sz="quarter" idx="5"/>
          </p:nvPr>
        </p:nvSpPr>
        <p:spPr/>
        <p:txBody>
          <a:bodyPr/>
          <a:lstStyle/>
          <a:p>
            <a:fld id="{C2227BAF-D64A-455C-BAD2-423936242617}" type="slidenum">
              <a:rPr lang="en-GB" smtClean="0"/>
              <a:t>7</a:t>
            </a:fld>
            <a:endParaRPr lang="en-GB" dirty="0"/>
          </a:p>
        </p:txBody>
      </p:sp>
    </p:spTree>
    <p:extLst>
      <p:ext uri="{BB962C8B-B14F-4D97-AF65-F5344CB8AC3E}">
        <p14:creationId xmlns:p14="http://schemas.microsoft.com/office/powerpoint/2010/main" val="12044698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how the agreement works for victim </a:t>
            </a:r>
          </a:p>
          <a:p>
            <a:r>
              <a:rPr lang="en-GB" dirty="0"/>
              <a:t>Refer to numbers issued, </a:t>
            </a:r>
            <a:r>
              <a:rPr lang="en-GB" dirty="0" err="1"/>
              <a:t>inc</a:t>
            </a:r>
            <a:r>
              <a:rPr lang="en-GB" dirty="0"/>
              <a:t> Hate crime</a:t>
            </a:r>
          </a:p>
          <a:p>
            <a:r>
              <a:rPr lang="en-GB" dirty="0"/>
              <a:t>Refreshed national guidance to be published</a:t>
            </a:r>
          </a:p>
        </p:txBody>
      </p:sp>
      <p:sp>
        <p:nvSpPr>
          <p:cNvPr id="4" name="Slide Number Placeholder 3"/>
          <p:cNvSpPr>
            <a:spLocks noGrp="1"/>
          </p:cNvSpPr>
          <p:nvPr>
            <p:ph type="sldNum" sz="quarter" idx="5"/>
          </p:nvPr>
        </p:nvSpPr>
        <p:spPr/>
        <p:txBody>
          <a:bodyPr/>
          <a:lstStyle/>
          <a:p>
            <a:fld id="{C2227BAF-D64A-455C-BAD2-423936242617}" type="slidenum">
              <a:rPr lang="en-GB" smtClean="0"/>
              <a:t>8</a:t>
            </a:fld>
            <a:endParaRPr lang="en-GB" dirty="0"/>
          </a:p>
        </p:txBody>
      </p:sp>
    </p:spTree>
    <p:extLst>
      <p:ext uri="{BB962C8B-B14F-4D97-AF65-F5344CB8AC3E}">
        <p14:creationId xmlns:p14="http://schemas.microsoft.com/office/powerpoint/2010/main" val="31900558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Refer to numbers issued and offence types</a:t>
            </a:r>
          </a:p>
          <a:p>
            <a:r>
              <a:rPr lang="en-GB" dirty="0"/>
              <a:t>Not available from 1/4/23</a:t>
            </a:r>
          </a:p>
        </p:txBody>
      </p:sp>
      <p:sp>
        <p:nvSpPr>
          <p:cNvPr id="4" name="Slide Number Placeholder 3"/>
          <p:cNvSpPr>
            <a:spLocks noGrp="1"/>
          </p:cNvSpPr>
          <p:nvPr>
            <p:ph type="sldNum" sz="quarter" idx="5"/>
          </p:nvPr>
        </p:nvSpPr>
        <p:spPr/>
        <p:txBody>
          <a:bodyPr/>
          <a:lstStyle/>
          <a:p>
            <a:fld id="{C2227BAF-D64A-455C-BAD2-423936242617}" type="slidenum">
              <a:rPr lang="en-GB" smtClean="0"/>
              <a:t>9</a:t>
            </a:fld>
            <a:endParaRPr lang="en-GB" dirty="0"/>
          </a:p>
        </p:txBody>
      </p:sp>
    </p:spTree>
    <p:extLst>
      <p:ext uri="{BB962C8B-B14F-4D97-AF65-F5344CB8AC3E}">
        <p14:creationId xmlns:p14="http://schemas.microsoft.com/office/powerpoint/2010/main" val="39954017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Refer to examples of Outcome 22  - Young people - Op Choice, Route 22 (Youth Outcome Panel), Alcohol referral</a:t>
            </a:r>
          </a:p>
          <a:p>
            <a:r>
              <a:rPr lang="en-GB" dirty="0"/>
              <a:t>Adults – Drug/Alcohol referral, Crossroads Diversion</a:t>
            </a:r>
          </a:p>
        </p:txBody>
      </p:sp>
      <p:sp>
        <p:nvSpPr>
          <p:cNvPr id="4" name="Slide Number Placeholder 3"/>
          <p:cNvSpPr>
            <a:spLocks noGrp="1"/>
          </p:cNvSpPr>
          <p:nvPr>
            <p:ph type="sldNum" sz="quarter" idx="5"/>
          </p:nvPr>
        </p:nvSpPr>
        <p:spPr/>
        <p:txBody>
          <a:bodyPr/>
          <a:lstStyle/>
          <a:p>
            <a:fld id="{C2227BAF-D64A-455C-BAD2-423936242617}" type="slidenum">
              <a:rPr lang="en-GB" smtClean="0"/>
              <a:t>11</a:t>
            </a:fld>
            <a:endParaRPr lang="en-GB" dirty="0"/>
          </a:p>
        </p:txBody>
      </p:sp>
    </p:spTree>
    <p:extLst>
      <p:ext uri="{BB962C8B-B14F-4D97-AF65-F5344CB8AC3E}">
        <p14:creationId xmlns:p14="http://schemas.microsoft.com/office/powerpoint/2010/main" val="24647669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2227BAF-D64A-455C-BAD2-423936242617}" type="slidenum">
              <a:rPr lang="en-GB" smtClean="0"/>
              <a:t>12</a:t>
            </a:fld>
            <a:endParaRPr lang="en-GB" dirty="0"/>
          </a:p>
        </p:txBody>
      </p:sp>
    </p:spTree>
    <p:extLst>
      <p:ext uri="{BB962C8B-B14F-4D97-AF65-F5344CB8AC3E}">
        <p14:creationId xmlns:p14="http://schemas.microsoft.com/office/powerpoint/2010/main" val="1019191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Relaced escalating steps of Reprimand, Final warning, Charge</a:t>
            </a:r>
          </a:p>
        </p:txBody>
      </p:sp>
      <p:sp>
        <p:nvSpPr>
          <p:cNvPr id="4" name="Slide Number Placeholder 3"/>
          <p:cNvSpPr>
            <a:spLocks noGrp="1"/>
          </p:cNvSpPr>
          <p:nvPr>
            <p:ph type="sldNum" sz="quarter" idx="5"/>
          </p:nvPr>
        </p:nvSpPr>
        <p:spPr/>
        <p:txBody>
          <a:bodyPr/>
          <a:lstStyle/>
          <a:p>
            <a:fld id="{F003517D-8C31-40D5-AD9B-280FD22E2ED4}" type="slidenum">
              <a:rPr lang="en-GB" smtClean="0"/>
              <a:t>13</a:t>
            </a:fld>
            <a:endParaRPr lang="en-GB"/>
          </a:p>
        </p:txBody>
      </p:sp>
    </p:spTree>
    <p:extLst>
      <p:ext uri="{BB962C8B-B14F-4D97-AF65-F5344CB8AC3E}">
        <p14:creationId xmlns:p14="http://schemas.microsoft.com/office/powerpoint/2010/main" val="37562746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8"/>
            <a:ext cx="7886700" cy="1324800"/>
          </a:xfrm>
        </p:spPr>
        <p:txBody>
          <a:bodyPr/>
          <a:lstStyle>
            <a:lvl1pPr>
              <a:defRPr sz="2700" b="1"/>
            </a:lvl1pPr>
          </a:lstStyle>
          <a:p>
            <a:r>
              <a:rPr lang="en-US" dirty="0"/>
              <a:t>Click to edit Master title style</a:t>
            </a:r>
          </a:p>
        </p:txBody>
      </p:sp>
      <p:sp>
        <p:nvSpPr>
          <p:cNvPr id="3" name="Content Placeholder 2"/>
          <p:cNvSpPr>
            <a:spLocks noGrp="1"/>
          </p:cNvSpPr>
          <p:nvPr>
            <p:ph sz="half" idx="1"/>
          </p:nvPr>
        </p:nvSpPr>
        <p:spPr>
          <a:xfrm>
            <a:off x="628649" y="1684800"/>
            <a:ext cx="2565000" cy="421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950350" y="1684800"/>
            <a:ext cx="2565000" cy="421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3">
            <a:extLst>
              <a:ext uri="{FF2B5EF4-FFF2-40B4-BE49-F238E27FC236}">
                <a16:creationId xmlns:a16="http://schemas.microsoft.com/office/drawing/2014/main" id="{53F9E55B-24AE-49D0-969E-AA58A0E27CB2}"/>
              </a:ext>
            </a:extLst>
          </p:cNvPr>
          <p:cNvSpPr>
            <a:spLocks noGrp="1"/>
          </p:cNvSpPr>
          <p:nvPr>
            <p:ph sz="half" idx="13"/>
          </p:nvPr>
        </p:nvSpPr>
        <p:spPr>
          <a:xfrm>
            <a:off x="3289500" y="1684800"/>
            <a:ext cx="2565000" cy="421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8036114"/>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8BA40A6-2E97-4EF2-99C3-708DEC3C21C7}" type="datetimeFigureOut">
              <a:rPr lang="en-GB" smtClean="0"/>
              <a:pPr>
                <a:defRPr/>
              </a:pPr>
              <a:t>17/06/2022</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C6E694AB-D025-4AA9-A1A3-37FF48792A73}" type="slidenum">
              <a:rPr lang="en-GB" smtClean="0"/>
              <a:pPr>
                <a:defRPr/>
              </a:pPr>
              <a:t>‹#›</a:t>
            </a:fld>
            <a:endParaRPr lang="en-GB"/>
          </a:p>
        </p:txBody>
      </p:sp>
    </p:spTree>
    <p:extLst>
      <p:ext uri="{BB962C8B-B14F-4D97-AF65-F5344CB8AC3E}">
        <p14:creationId xmlns:p14="http://schemas.microsoft.com/office/powerpoint/2010/main" val="1994928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97F63F3-168F-4711-96A2-449292CEF586}" type="datetimeFigureOut">
              <a:rPr lang="en-GB" smtClean="0"/>
              <a:pPr>
                <a:defRPr/>
              </a:pPr>
              <a:t>17/06/2022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C70C5799-8A4A-4B8B-B84F-CC224F8099E4}" type="slidenum">
              <a:rPr lang="en-GB" smtClean="0"/>
              <a:pPr>
                <a:defRPr/>
              </a:pPr>
              <a:t>‹#›</a:t>
            </a:fld>
            <a:endParaRPr lang="en-GB"/>
          </a:p>
        </p:txBody>
      </p:sp>
    </p:spTree>
    <p:extLst>
      <p:ext uri="{BB962C8B-B14F-4D97-AF65-F5344CB8AC3E}">
        <p14:creationId xmlns:p14="http://schemas.microsoft.com/office/powerpoint/2010/main" val="39820201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221F053-6884-4D38-A996-6376E5B6A825}" type="datetimeFigureOut">
              <a:rPr lang="en-GB" smtClean="0"/>
              <a:pPr>
                <a:defRPr/>
              </a:pPr>
              <a:t>17/06/2022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76C5BD77-D800-4CA6-A32A-19203EA0FFA2}" type="slidenum">
              <a:rPr lang="en-GB" smtClean="0"/>
              <a:pPr>
                <a:defRPr/>
              </a:pPr>
              <a:t>‹#›</a:t>
            </a:fld>
            <a:endParaRPr lang="en-GB"/>
          </a:p>
        </p:txBody>
      </p:sp>
    </p:spTree>
    <p:extLst>
      <p:ext uri="{BB962C8B-B14F-4D97-AF65-F5344CB8AC3E}">
        <p14:creationId xmlns:p14="http://schemas.microsoft.com/office/powerpoint/2010/main" val="6944337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C3B0AFF9-C18F-46A8-B98C-F442CE452259}" type="datetimeFigureOut">
              <a:rPr lang="en-GB" smtClean="0"/>
              <a:pPr>
                <a:defRPr/>
              </a:pPr>
              <a:t>17/06/2022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9F71733-8A78-4759-BE13-477AB47B70BC}" type="slidenum">
              <a:rPr lang="en-GB" smtClean="0"/>
              <a:pPr>
                <a:defRPr/>
              </a:pPr>
              <a:t>‹#›</a:t>
            </a:fld>
            <a:endParaRPr lang="en-GB"/>
          </a:p>
        </p:txBody>
      </p:sp>
    </p:spTree>
    <p:extLst>
      <p:ext uri="{BB962C8B-B14F-4D97-AF65-F5344CB8AC3E}">
        <p14:creationId xmlns:p14="http://schemas.microsoft.com/office/powerpoint/2010/main" val="21873817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08099052-6AD6-4483-8A5D-B52D1A347956}" type="datetimeFigureOut">
              <a:rPr lang="en-GB" smtClean="0"/>
              <a:pPr>
                <a:defRPr/>
              </a:pPr>
              <a:t>17/06/2022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1655E4A6-A922-49A4-A860-81DEB02FA62C}" type="slidenum">
              <a:rPr lang="en-GB" smtClean="0"/>
              <a:pPr>
                <a:defRPr/>
              </a:pPr>
              <a:t>‹#›</a:t>
            </a:fld>
            <a:endParaRPr lang="en-GB"/>
          </a:p>
        </p:txBody>
      </p:sp>
    </p:spTree>
    <p:extLst>
      <p:ext uri="{BB962C8B-B14F-4D97-AF65-F5344CB8AC3E}">
        <p14:creationId xmlns:p14="http://schemas.microsoft.com/office/powerpoint/2010/main" val="2881755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b="1"/>
            </a:lvl1pPr>
          </a:lstStyle>
          <a:p>
            <a:r>
              <a:rPr lang="en-US"/>
              <a:t>Click to edit Master title style</a:t>
            </a:r>
            <a:endParaRPr lang="en-US" dirty="0"/>
          </a:p>
        </p:txBody>
      </p:sp>
      <p:sp>
        <p:nvSpPr>
          <p:cNvPr id="3" name="Content Placeholder 2"/>
          <p:cNvSpPr>
            <a:spLocks noGrp="1"/>
          </p:cNvSpPr>
          <p:nvPr>
            <p:ph sz="half" idx="1"/>
          </p:nvPr>
        </p:nvSpPr>
        <p:spPr>
          <a:xfrm>
            <a:off x="628650" y="1684800"/>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684800"/>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59042708"/>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b="1"/>
            </a:lvl1pPr>
          </a:lstStyle>
          <a:p>
            <a:r>
              <a:rPr lang="en-US"/>
              <a:t>Click to edit Master title style</a:t>
            </a:r>
            <a:endParaRPr lang="en-US" dirty="0"/>
          </a:p>
        </p:txBody>
      </p:sp>
      <p:sp>
        <p:nvSpPr>
          <p:cNvPr id="3" name="Content Placeholder 2"/>
          <p:cNvSpPr>
            <a:spLocks noGrp="1"/>
          </p:cNvSpPr>
          <p:nvPr>
            <p:ph idx="1"/>
          </p:nvPr>
        </p:nvSpPr>
        <p:spPr>
          <a:xfrm>
            <a:off x="628650" y="1684800"/>
            <a:ext cx="78867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96071451"/>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4724400"/>
            <a:ext cx="9144000" cy="2133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67050" y="3573463"/>
            <a:ext cx="6034088"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916833"/>
            <a:ext cx="7772400" cy="1080120"/>
          </a:xfrm>
        </p:spPr>
        <p:txBody>
          <a:bodyPr/>
          <a:lstStyle/>
          <a:p>
            <a:r>
              <a:rPr lang="en-US"/>
              <a:t>Click to edit Master title style</a:t>
            </a:r>
            <a:endParaRPr lang="en-GB" dirty="0"/>
          </a:p>
        </p:txBody>
      </p:sp>
      <p:sp>
        <p:nvSpPr>
          <p:cNvPr id="3" name="Subtitle 2"/>
          <p:cNvSpPr>
            <a:spLocks noGrp="1"/>
          </p:cNvSpPr>
          <p:nvPr>
            <p:ph type="subTitle" idx="1"/>
          </p:nvPr>
        </p:nvSpPr>
        <p:spPr>
          <a:xfrm>
            <a:off x="683568" y="2996952"/>
            <a:ext cx="7088832" cy="62292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6" name="Rectangle 5">
            <a:extLst>
              <a:ext uri="{FF2B5EF4-FFF2-40B4-BE49-F238E27FC236}">
                <a16:creationId xmlns:a16="http://schemas.microsoft.com/office/drawing/2014/main" id="{484DBDFF-4BFA-4B11-9F43-E887D43A5D7F}"/>
              </a:ext>
            </a:extLst>
          </p:cNvPr>
          <p:cNvSpPr/>
          <p:nvPr userDrawn="1"/>
        </p:nvSpPr>
        <p:spPr>
          <a:xfrm>
            <a:off x="0" y="4724400"/>
            <a:ext cx="9144000" cy="2133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7" name="Picture 3">
            <a:extLst>
              <a:ext uri="{FF2B5EF4-FFF2-40B4-BE49-F238E27FC236}">
                <a16:creationId xmlns:a16="http://schemas.microsoft.com/office/drawing/2014/main" id="{17C5C1EA-9100-4992-9028-919E18156F3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7050" y="3573463"/>
            <a:ext cx="6034088"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6212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8770DBC4-28D6-4E20-93AB-DEE986E6E534}" type="datetimeFigureOut">
              <a:rPr lang="en-GB" smtClean="0"/>
              <a:pPr>
                <a:defRPr/>
              </a:pPr>
              <a:t>17/06/2022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6FE79D1-1F21-4DE5-B73F-84C7D145B05B}" type="slidenum">
              <a:rPr lang="en-GB" smtClean="0"/>
              <a:pPr>
                <a:defRPr/>
              </a:pPr>
              <a:t>‹#›</a:t>
            </a:fld>
            <a:endParaRPr lang="en-GB"/>
          </a:p>
        </p:txBody>
      </p:sp>
    </p:spTree>
    <p:extLst>
      <p:ext uri="{BB962C8B-B14F-4D97-AF65-F5344CB8AC3E}">
        <p14:creationId xmlns:p14="http://schemas.microsoft.com/office/powerpoint/2010/main" val="3343888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548F8C11-9C98-41C6-A1D3-234916B088EC}" type="datetimeFigureOut">
              <a:rPr lang="en-GB" smtClean="0"/>
              <a:pPr>
                <a:defRPr/>
              </a:pPr>
              <a:t>17/06/2022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27DAF4B9-2B74-4F38-97DA-3C8C959110F5}" type="slidenum">
              <a:rPr lang="en-GB" smtClean="0"/>
              <a:pPr>
                <a:defRPr/>
              </a:pPr>
              <a:t>‹#›</a:t>
            </a:fld>
            <a:endParaRPr lang="en-GB"/>
          </a:p>
        </p:txBody>
      </p:sp>
    </p:spTree>
    <p:extLst>
      <p:ext uri="{BB962C8B-B14F-4D97-AF65-F5344CB8AC3E}">
        <p14:creationId xmlns:p14="http://schemas.microsoft.com/office/powerpoint/2010/main" val="1104772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4899EFDD-1752-463A-8A8E-7F138D67A366}" type="datetimeFigureOut">
              <a:rPr lang="en-GB" smtClean="0"/>
              <a:pPr>
                <a:defRPr/>
              </a:pPr>
              <a:t>17/06/2022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4C542EE7-1CA5-4171-8605-D649BC39E678}" type="slidenum">
              <a:rPr lang="en-GB" smtClean="0"/>
              <a:pPr>
                <a:defRPr/>
              </a:pPr>
              <a:t>‹#›</a:t>
            </a:fld>
            <a:endParaRPr lang="en-GB"/>
          </a:p>
        </p:txBody>
      </p:sp>
    </p:spTree>
    <p:extLst>
      <p:ext uri="{BB962C8B-B14F-4D97-AF65-F5344CB8AC3E}">
        <p14:creationId xmlns:p14="http://schemas.microsoft.com/office/powerpoint/2010/main" val="1888538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1C425E12-B619-4516-B68D-87D6BFB1AAC5}" type="datetimeFigureOut">
              <a:rPr lang="en-GB" smtClean="0"/>
              <a:pPr>
                <a:defRPr/>
              </a:pPr>
              <a:t>17/06/2022</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95631FB8-0D31-42D2-B7DE-863D944BEC99}" type="slidenum">
              <a:rPr lang="en-GB" smtClean="0"/>
              <a:pPr>
                <a:defRPr/>
              </a:pPr>
              <a:t>‹#›</a:t>
            </a:fld>
            <a:endParaRPr lang="en-GB"/>
          </a:p>
        </p:txBody>
      </p:sp>
    </p:spTree>
    <p:extLst>
      <p:ext uri="{BB962C8B-B14F-4D97-AF65-F5344CB8AC3E}">
        <p14:creationId xmlns:p14="http://schemas.microsoft.com/office/powerpoint/2010/main" val="3116170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AB2C49BC-AD33-44C8-A533-8F5067328154}" type="datetimeFigureOut">
              <a:rPr lang="en-GB" smtClean="0"/>
              <a:pPr>
                <a:defRPr/>
              </a:pPr>
              <a:t>17/06/2022</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177BE8A7-D47F-4A01-B3CC-119C124EC19D}" type="slidenum">
              <a:rPr lang="en-GB" smtClean="0"/>
              <a:pPr>
                <a:defRPr/>
              </a:pPr>
              <a:t>‹#›</a:t>
            </a:fld>
            <a:endParaRPr lang="en-GB"/>
          </a:p>
        </p:txBody>
      </p:sp>
    </p:spTree>
    <p:extLst>
      <p:ext uri="{BB962C8B-B14F-4D97-AF65-F5344CB8AC3E}">
        <p14:creationId xmlns:p14="http://schemas.microsoft.com/office/powerpoint/2010/main" val="10982195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2.pn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C065A8C-3C4B-4F83-A809-41003B336C1F}"/>
              </a:ext>
            </a:extLst>
          </p:cNvPr>
          <p:cNvSpPr/>
          <p:nvPr userDrawn="1"/>
        </p:nvSpPr>
        <p:spPr>
          <a:xfrm>
            <a:off x="-178594" y="6119814"/>
            <a:ext cx="9501188" cy="981075"/>
          </a:xfrm>
          <a:prstGeom prst="rect">
            <a:avLst/>
          </a:prstGeom>
          <a:solidFill>
            <a:srgbClr val="059B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684800"/>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pic>
        <p:nvPicPr>
          <p:cNvPr id="10" name="Picture 9">
            <a:extLst>
              <a:ext uri="{FF2B5EF4-FFF2-40B4-BE49-F238E27FC236}">
                <a16:creationId xmlns:a16="http://schemas.microsoft.com/office/drawing/2014/main" id="{B3FBE05E-6960-4D63-912E-B77CE31A9991}"/>
              </a:ext>
            </a:extLst>
          </p:cNvPr>
          <p:cNvPicPr>
            <a:picLocks noChangeAspect="1"/>
          </p:cNvPicPr>
          <p:nvPr userDrawn="1"/>
        </p:nvPicPr>
        <p:blipFill>
          <a:blip r:embed="rId5"/>
          <a:stretch>
            <a:fillRect/>
          </a:stretch>
        </p:blipFill>
        <p:spPr>
          <a:xfrm>
            <a:off x="1144786" y="6122781"/>
            <a:ext cx="6854428" cy="740185"/>
          </a:xfrm>
          <a:prstGeom prst="rect">
            <a:avLst/>
          </a:prstGeom>
        </p:spPr>
      </p:pic>
    </p:spTree>
    <p:extLst>
      <p:ext uri="{BB962C8B-B14F-4D97-AF65-F5344CB8AC3E}">
        <p14:creationId xmlns:p14="http://schemas.microsoft.com/office/powerpoint/2010/main" val="3612889237"/>
      </p:ext>
    </p:extLst>
  </p:cSld>
  <p:clrMap bg1="lt1" tx1="dk1" bg2="lt2" tx2="dk2" accent1="accent1" accent2="accent2" accent3="accent3" accent4="accent4" accent5="accent5" accent6="accent6" hlink="hlink" folHlink="folHlink"/>
  <p:sldLayoutIdLst>
    <p:sldLayoutId id="2147483770" r:id="rId1"/>
    <p:sldLayoutId id="2147483750" r:id="rId2"/>
    <p:sldLayoutId id="2147483768" r:id="rId3"/>
  </p:sldLayoutIdLst>
  <p:transition spd="slow">
    <p:fade/>
  </p:transition>
  <p:hf sldNum="0"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72326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974AF62C-B036-4BFC-BEBE-D38CF118CFE8}" type="datetimeFigureOut">
              <a:rPr lang="en-GB"/>
              <a:pPr>
                <a:defRPr/>
              </a:pPr>
              <a:t>17/06/2022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48A14981-ED7A-40ED-B7C3-33957AE3D43D}" type="slidenum">
              <a:rPr lang="en-GB"/>
              <a:pPr>
                <a:defRPr/>
              </a:pPr>
              <a:t>‹#›</a:t>
            </a:fld>
            <a:endParaRPr lang="en-GB"/>
          </a:p>
        </p:txBody>
      </p:sp>
      <p:pic>
        <p:nvPicPr>
          <p:cNvPr id="1031" name="Picture 6"/>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689850" y="71438"/>
            <a:ext cx="1274763" cy="155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hc" descr=" "/>
          <p:cNvSpPr txBox="1"/>
          <p:nvPr/>
        </p:nvSpPr>
        <p:spPr>
          <a:xfrm>
            <a:off x="0" y="0"/>
            <a:ext cx="9144000" cy="223138"/>
          </a:xfrm>
          <a:prstGeom prst="rect">
            <a:avLst/>
          </a:prstGeom>
          <a:noFill/>
        </p:spPr>
        <p:txBody>
          <a:bodyPr vert="horz" rtlCol="0">
            <a:spAutoFit/>
          </a:bodyPr>
          <a:lstStyle/>
          <a:p>
            <a:pPr algn="ctr"/>
            <a:r>
              <a:rPr lang="en-GB" sz="850" b="0" i="0" u="none" baseline="0">
                <a:solidFill>
                  <a:srgbClr val="000000"/>
                </a:solidFill>
                <a:latin typeface="Microsoft Sans Serif"/>
              </a:rPr>
              <a:t> </a:t>
            </a:r>
          </a:p>
        </p:txBody>
      </p:sp>
      <p:sp>
        <p:nvSpPr>
          <p:cNvPr id="3" name="fc" descr=" "/>
          <p:cNvSpPr txBox="1"/>
          <p:nvPr/>
        </p:nvSpPr>
        <p:spPr>
          <a:xfrm>
            <a:off x="0" y="6537960"/>
            <a:ext cx="9144000" cy="223138"/>
          </a:xfrm>
          <a:prstGeom prst="rect">
            <a:avLst/>
          </a:prstGeom>
          <a:noFill/>
        </p:spPr>
        <p:txBody>
          <a:bodyPr vert="horz" rtlCol="0">
            <a:spAutoFit/>
          </a:bodyPr>
          <a:lstStyle/>
          <a:p>
            <a:pPr algn="ctr"/>
            <a:r>
              <a:rPr lang="en-GB" sz="850" b="0" i="0" u="none" baseline="0">
                <a:solidFill>
                  <a:srgbClr val="000000"/>
                </a:solidFill>
                <a:latin typeface="Microsoft Sans Serif"/>
              </a:rPr>
              <a:t> </a:t>
            </a:r>
          </a:p>
        </p:txBody>
      </p:sp>
      <p:sp>
        <p:nvSpPr>
          <p:cNvPr id="10" name="hc" descr=" ">
            <a:extLst>
              <a:ext uri="{FF2B5EF4-FFF2-40B4-BE49-F238E27FC236}">
                <a16:creationId xmlns:a16="http://schemas.microsoft.com/office/drawing/2014/main" id="{F6209BA5-998B-4BEC-8953-D9F7FAEC755C}"/>
              </a:ext>
            </a:extLst>
          </p:cNvPr>
          <p:cNvSpPr txBox="1"/>
          <p:nvPr userDrawn="1"/>
        </p:nvSpPr>
        <p:spPr>
          <a:xfrm>
            <a:off x="0" y="0"/>
            <a:ext cx="9144000" cy="223138"/>
          </a:xfrm>
          <a:prstGeom prst="rect">
            <a:avLst/>
          </a:prstGeom>
          <a:noFill/>
        </p:spPr>
        <p:txBody>
          <a:bodyPr vert="horz" rtlCol="0">
            <a:spAutoFit/>
          </a:bodyPr>
          <a:lstStyle/>
          <a:p>
            <a:pPr algn="ctr"/>
            <a:r>
              <a:rPr lang="en-GB" sz="850" b="0" i="0" u="none" baseline="0">
                <a:solidFill>
                  <a:srgbClr val="000000"/>
                </a:solidFill>
                <a:latin typeface="Microsoft Sans Serif"/>
              </a:rPr>
              <a:t> </a:t>
            </a:r>
          </a:p>
        </p:txBody>
      </p:sp>
      <p:sp>
        <p:nvSpPr>
          <p:cNvPr id="11" name="fc" descr=" ">
            <a:extLst>
              <a:ext uri="{FF2B5EF4-FFF2-40B4-BE49-F238E27FC236}">
                <a16:creationId xmlns:a16="http://schemas.microsoft.com/office/drawing/2014/main" id="{E88A999A-FE79-46B9-81B7-0359B013DA20}"/>
              </a:ext>
            </a:extLst>
          </p:cNvPr>
          <p:cNvSpPr txBox="1"/>
          <p:nvPr userDrawn="1"/>
        </p:nvSpPr>
        <p:spPr>
          <a:xfrm>
            <a:off x="0" y="6537960"/>
            <a:ext cx="9144000" cy="223138"/>
          </a:xfrm>
          <a:prstGeom prst="rect">
            <a:avLst/>
          </a:prstGeom>
          <a:noFill/>
        </p:spPr>
        <p:txBody>
          <a:bodyPr vert="horz" rtlCol="0">
            <a:spAutoFit/>
          </a:bodyPr>
          <a:lstStyle/>
          <a:p>
            <a:pPr algn="ctr"/>
            <a:r>
              <a:rPr lang="en-GB" sz="850" b="0" i="0" u="none" baseline="0">
                <a:solidFill>
                  <a:srgbClr val="000000"/>
                </a:solidFill>
                <a:latin typeface="Microsoft Sans Serif"/>
              </a:rPr>
              <a:t> </a:t>
            </a:r>
          </a:p>
        </p:txBody>
      </p:sp>
    </p:spTree>
    <p:extLst>
      <p:ext uri="{BB962C8B-B14F-4D97-AF65-F5344CB8AC3E}">
        <p14:creationId xmlns:p14="http://schemas.microsoft.com/office/powerpoint/2010/main" val="798807423"/>
      </p:ext>
    </p:extLst>
  </p:cSld>
  <p:clrMap bg1="lt1" tx1="dk1" bg2="lt2" tx2="dk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14" r:id="rId11"/>
  </p:sldLayoutIdLst>
  <p:hf sldNum="0" hdr="0" ftr="0" dt="0"/>
  <p:txStyles>
    <p:titleStyle>
      <a:lvl1pPr algn="l" rtl="0" eaLnBrk="1" fontAlgn="base" hangingPunct="1">
        <a:spcBef>
          <a:spcPct val="0"/>
        </a:spcBef>
        <a:spcAft>
          <a:spcPct val="0"/>
        </a:spcAft>
        <a:defRPr sz="3200" kern="1200">
          <a:solidFill>
            <a:schemeClr val="tx1"/>
          </a:solidFill>
          <a:latin typeface="+mj-lt"/>
          <a:ea typeface="+mj-ea"/>
          <a:cs typeface="+mj-cs"/>
        </a:defRPr>
      </a:lvl1pPr>
      <a:lvl2pPr algn="l" rtl="0" eaLnBrk="1" fontAlgn="base" hangingPunct="1">
        <a:spcBef>
          <a:spcPct val="0"/>
        </a:spcBef>
        <a:spcAft>
          <a:spcPct val="0"/>
        </a:spcAft>
        <a:defRPr sz="3200">
          <a:solidFill>
            <a:schemeClr val="tx1"/>
          </a:solidFill>
          <a:latin typeface="Calibri" pitchFamily="34" charset="0"/>
        </a:defRPr>
      </a:lvl2pPr>
      <a:lvl3pPr algn="l" rtl="0" eaLnBrk="1" fontAlgn="base" hangingPunct="1">
        <a:spcBef>
          <a:spcPct val="0"/>
        </a:spcBef>
        <a:spcAft>
          <a:spcPct val="0"/>
        </a:spcAft>
        <a:defRPr sz="3200">
          <a:solidFill>
            <a:schemeClr val="tx1"/>
          </a:solidFill>
          <a:latin typeface="Calibri" pitchFamily="34" charset="0"/>
        </a:defRPr>
      </a:lvl3pPr>
      <a:lvl4pPr algn="l" rtl="0" eaLnBrk="1" fontAlgn="base" hangingPunct="1">
        <a:spcBef>
          <a:spcPct val="0"/>
        </a:spcBef>
        <a:spcAft>
          <a:spcPct val="0"/>
        </a:spcAft>
        <a:defRPr sz="3200">
          <a:solidFill>
            <a:schemeClr val="tx1"/>
          </a:solidFill>
          <a:latin typeface="Calibri" pitchFamily="34" charset="0"/>
        </a:defRPr>
      </a:lvl4pPr>
      <a:lvl5pPr algn="l" rtl="0" eaLnBrk="1" fontAlgn="base" hangingPunct="1">
        <a:spcBef>
          <a:spcPct val="0"/>
        </a:spcBef>
        <a:spcAft>
          <a:spcPct val="0"/>
        </a:spcAft>
        <a:defRPr sz="3200">
          <a:solidFill>
            <a:schemeClr val="tx1"/>
          </a:solidFill>
          <a:latin typeface="Calibri" pitchFamily="34" charset="0"/>
        </a:defRPr>
      </a:lvl5pPr>
      <a:lvl6pPr marL="457200" algn="l" rtl="0" eaLnBrk="1" fontAlgn="base" hangingPunct="1">
        <a:spcBef>
          <a:spcPct val="0"/>
        </a:spcBef>
        <a:spcAft>
          <a:spcPct val="0"/>
        </a:spcAft>
        <a:defRPr sz="3200">
          <a:solidFill>
            <a:schemeClr val="tx1"/>
          </a:solidFill>
          <a:latin typeface="Calibri" pitchFamily="34" charset="0"/>
        </a:defRPr>
      </a:lvl6pPr>
      <a:lvl7pPr marL="914400" algn="l" rtl="0" eaLnBrk="1" fontAlgn="base" hangingPunct="1">
        <a:spcBef>
          <a:spcPct val="0"/>
        </a:spcBef>
        <a:spcAft>
          <a:spcPct val="0"/>
        </a:spcAft>
        <a:defRPr sz="3200">
          <a:solidFill>
            <a:schemeClr val="tx1"/>
          </a:solidFill>
          <a:latin typeface="Calibri" pitchFamily="34" charset="0"/>
        </a:defRPr>
      </a:lvl7pPr>
      <a:lvl8pPr marL="1371600" algn="l" rtl="0" eaLnBrk="1" fontAlgn="base" hangingPunct="1">
        <a:spcBef>
          <a:spcPct val="0"/>
        </a:spcBef>
        <a:spcAft>
          <a:spcPct val="0"/>
        </a:spcAft>
        <a:defRPr sz="3200">
          <a:solidFill>
            <a:schemeClr val="tx1"/>
          </a:solidFill>
          <a:latin typeface="Calibri" pitchFamily="34" charset="0"/>
        </a:defRPr>
      </a:lvl8pPr>
      <a:lvl9pPr marL="1828800" algn="l" rtl="0" eaLnBrk="1" fontAlgn="base" hangingPunct="1">
        <a:spcBef>
          <a:spcPct val="0"/>
        </a:spcBef>
        <a:spcAft>
          <a:spcPct val="0"/>
        </a:spcAft>
        <a:defRPr sz="32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chart" Target="../charts/char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chart" Target="../charts/char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p:txBody>
          <a:bodyPr/>
          <a:lstStyle/>
          <a:p>
            <a:pPr algn="ctr"/>
            <a:r>
              <a:rPr lang="en-GB" altLang="en-US" u="sng" dirty="0"/>
              <a:t>Public Accountability Meeting</a:t>
            </a:r>
            <a:br>
              <a:rPr lang="en-GB" altLang="en-US" dirty="0"/>
            </a:br>
            <a:r>
              <a:rPr lang="en-GB" altLang="en-US" dirty="0"/>
              <a:t> Out of Court Disposals </a:t>
            </a:r>
          </a:p>
        </p:txBody>
      </p:sp>
      <p:sp>
        <p:nvSpPr>
          <p:cNvPr id="3" name="Subtitle 2"/>
          <p:cNvSpPr>
            <a:spLocks noGrp="1"/>
          </p:cNvSpPr>
          <p:nvPr>
            <p:ph type="subTitle" idx="1"/>
          </p:nvPr>
        </p:nvSpPr>
        <p:spPr/>
        <p:txBody>
          <a:bodyPr rtlCol="0">
            <a:normAutofit/>
          </a:bodyPr>
          <a:lstStyle/>
          <a:p>
            <a:pPr algn="ctr" fontAlgn="auto">
              <a:spcAft>
                <a:spcPts val="0"/>
              </a:spcAft>
              <a:buFont typeface="Arial" panose="020B0604020202020204" pitchFamily="34" charset="0"/>
              <a:buNone/>
              <a:defRPr/>
            </a:pPr>
            <a:r>
              <a:rPr lang="en-GB" dirty="0"/>
              <a:t>Chief Inspector Richard Ogden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AFA92-8214-4195-8512-9F56C78EAC17}"/>
              </a:ext>
            </a:extLst>
          </p:cNvPr>
          <p:cNvSpPr>
            <a:spLocks noGrp="1"/>
          </p:cNvSpPr>
          <p:nvPr>
            <p:ph type="title"/>
          </p:nvPr>
        </p:nvSpPr>
        <p:spPr>
          <a:xfrm>
            <a:off x="484710" y="452718"/>
            <a:ext cx="7055380" cy="528010"/>
          </a:xfrm>
        </p:spPr>
        <p:txBody>
          <a:bodyPr/>
          <a:lstStyle/>
          <a:p>
            <a:pPr algn="ctr"/>
            <a:r>
              <a:rPr lang="en-GB" sz="1800" dirty="0">
                <a:latin typeface="Calibri" panose="020F0502020204030204" pitchFamily="34" charset="0"/>
                <a:cs typeface="Calibri" panose="020F0502020204030204" pitchFamily="34" charset="0"/>
              </a:rPr>
              <a:t>Adult Simple Caution/Conditional Caution</a:t>
            </a:r>
          </a:p>
        </p:txBody>
      </p:sp>
      <p:sp>
        <p:nvSpPr>
          <p:cNvPr id="3" name="Content Placeholder 2">
            <a:extLst>
              <a:ext uri="{FF2B5EF4-FFF2-40B4-BE49-F238E27FC236}">
                <a16:creationId xmlns:a16="http://schemas.microsoft.com/office/drawing/2014/main" id="{7FD41A15-9D67-44FC-8EFF-17579500FC1A}"/>
              </a:ext>
            </a:extLst>
          </p:cNvPr>
          <p:cNvSpPr>
            <a:spLocks noGrp="1"/>
          </p:cNvSpPr>
          <p:nvPr>
            <p:ph idx="1"/>
          </p:nvPr>
        </p:nvSpPr>
        <p:spPr>
          <a:xfrm>
            <a:off x="828436" y="980729"/>
            <a:ext cx="6711654" cy="5424554"/>
          </a:xfrm>
        </p:spPr>
        <p:txBody>
          <a:bodyPr>
            <a:normAutofit fontScale="77500" lnSpcReduction="20000"/>
          </a:bodyPr>
          <a:lstStyle/>
          <a:p>
            <a:pPr>
              <a:lnSpc>
                <a:spcPct val="107000"/>
              </a:lnSpc>
              <a:spcAft>
                <a:spcPts val="1800"/>
              </a:spcAft>
            </a:pPr>
            <a:r>
              <a:rPr lang="en-GB" sz="2300" u="sng" spc="15" dirty="0">
                <a:latin typeface="Calibri" panose="020F0502020204030204" pitchFamily="34" charset="0"/>
                <a:ea typeface="Times New Roman" panose="02020603050405020304" pitchFamily="18" charset="0"/>
                <a:cs typeface="Calibri" panose="020F0502020204030204" pitchFamily="34" charset="0"/>
              </a:rPr>
              <a:t>Simple </a:t>
            </a:r>
            <a:r>
              <a:rPr lang="en-GB" sz="2300" u="sng" spc="15" dirty="0">
                <a:effectLst/>
                <a:latin typeface="Calibri" panose="020F0502020204030204" pitchFamily="34" charset="0"/>
                <a:ea typeface="Times New Roman" panose="02020603050405020304" pitchFamily="18" charset="0"/>
                <a:cs typeface="Calibri" panose="020F0502020204030204" pitchFamily="34" charset="0"/>
              </a:rPr>
              <a:t>Caution</a:t>
            </a:r>
            <a:r>
              <a:rPr lang="en-GB" sz="2300" spc="15" dirty="0">
                <a:effectLst/>
                <a:latin typeface="Calibri" panose="020F0502020204030204" pitchFamily="34" charset="0"/>
                <a:ea typeface="Times New Roman" panose="02020603050405020304" pitchFamily="18" charset="0"/>
                <a:cs typeface="Calibri" panose="020F0502020204030204" pitchFamily="34" charset="0"/>
              </a:rPr>
              <a:t> - This is a formal warning given to an adult who has admitted an offence. It is used when it is not in the public interest to prosecute an offender.  No conditions attached.</a:t>
            </a:r>
          </a:p>
          <a:p>
            <a:pPr>
              <a:lnSpc>
                <a:spcPct val="107000"/>
              </a:lnSpc>
              <a:spcAft>
                <a:spcPts val="1800"/>
              </a:spcAft>
            </a:pPr>
            <a:r>
              <a:rPr lang="en-GB" sz="2300" u="sng" spc="15" dirty="0">
                <a:effectLst/>
                <a:latin typeface="Calibri" panose="020F0502020204030204" pitchFamily="34" charset="0"/>
                <a:ea typeface="Calibri" panose="020F0502020204030204" pitchFamily="34" charset="0"/>
                <a:cs typeface="Calibri" panose="020F0502020204030204" pitchFamily="34" charset="0"/>
              </a:rPr>
              <a:t>Conditional Caution </a:t>
            </a:r>
            <a:r>
              <a:rPr lang="en-GB" sz="2300" spc="15" dirty="0">
                <a:effectLst/>
                <a:latin typeface="Calibri" panose="020F0502020204030204" pitchFamily="34" charset="0"/>
                <a:ea typeface="Calibri" panose="020F0502020204030204" pitchFamily="34" charset="0"/>
                <a:cs typeface="Calibri" panose="020F0502020204030204" pitchFamily="34" charset="0"/>
              </a:rPr>
              <a:t>-</a:t>
            </a:r>
            <a:r>
              <a:rPr lang="en-GB" sz="2300" spc="15" dirty="0">
                <a:latin typeface="Calibri" panose="020F0502020204030204" pitchFamily="34" charset="0"/>
                <a:ea typeface="Calibri" panose="020F0502020204030204" pitchFamily="34" charset="0"/>
                <a:cs typeface="Calibri" panose="020F0502020204030204" pitchFamily="34" charset="0"/>
              </a:rPr>
              <a:t> This</a:t>
            </a:r>
            <a:r>
              <a:rPr lang="en-GB" sz="2300" spc="15" dirty="0">
                <a:effectLst/>
                <a:latin typeface="Calibri" panose="020F0502020204030204" pitchFamily="34" charset="0"/>
                <a:ea typeface="Times New Roman" panose="02020603050405020304" pitchFamily="18" charset="0"/>
                <a:cs typeface="Calibri" panose="020F0502020204030204" pitchFamily="34" charset="0"/>
              </a:rPr>
              <a:t> is a caution, with one or more conditions attached,</a:t>
            </a:r>
          </a:p>
          <a:p>
            <a:pPr>
              <a:lnSpc>
                <a:spcPct val="107000"/>
              </a:lnSpc>
              <a:spcAft>
                <a:spcPts val="1800"/>
              </a:spcAft>
            </a:pPr>
            <a:r>
              <a:rPr lang="en-GB" sz="2300" dirty="0"/>
              <a:t>Conditions - Rehabilitation Reparation, or Punishment (financial penalty)</a:t>
            </a:r>
            <a:endParaRPr lang="en-GB" sz="2300" spc="15" dirty="0">
              <a:effectLst/>
              <a:latin typeface="Calibri" panose="020F0502020204030204" pitchFamily="34" charset="0"/>
              <a:ea typeface="Times New Roman" panose="02020603050405020304" pitchFamily="18" charset="0"/>
              <a:cs typeface="Calibri" panose="020F0502020204030204" pitchFamily="34" charset="0"/>
            </a:endParaRPr>
          </a:p>
          <a:p>
            <a:pPr>
              <a:lnSpc>
                <a:spcPct val="107000"/>
              </a:lnSpc>
              <a:spcAft>
                <a:spcPts val="1800"/>
              </a:spcAft>
            </a:pPr>
            <a:r>
              <a:rPr lang="en-GB" sz="2300" spc="15" dirty="0">
                <a:effectLst/>
                <a:latin typeface="Calibri" panose="020F0502020204030204" pitchFamily="34" charset="0"/>
                <a:ea typeface="Times New Roman" panose="02020603050405020304" pitchFamily="18" charset="0"/>
                <a:cs typeface="Calibri" panose="020F0502020204030204" pitchFamily="34" charset="0"/>
              </a:rPr>
              <a:t>Rehabilitative conditions can include attendance at a treatment course. Reparative conditions can include apologising to the victim, paying compensation and repairing any damage caused. The conditions must always be appropriate, proportionate and achievable.</a:t>
            </a:r>
          </a:p>
          <a:p>
            <a:pPr>
              <a:lnSpc>
                <a:spcPct val="107000"/>
              </a:lnSpc>
              <a:spcAft>
                <a:spcPts val="1800"/>
              </a:spcAft>
            </a:pPr>
            <a:r>
              <a:rPr lang="en-GB" sz="2300" spc="15" dirty="0">
                <a:latin typeface="Calibri" panose="020F0502020204030204" pitchFamily="34" charset="0"/>
                <a:ea typeface="Calibri" panose="020F0502020204030204" pitchFamily="34" charset="0"/>
                <a:cs typeface="Calibri" panose="020F0502020204030204" pitchFamily="34" charset="0"/>
              </a:rPr>
              <a:t>If the offender does not comply with the conditions then the police can review the breach and may escalate the disposal to a charge to court.</a:t>
            </a:r>
            <a:endParaRPr lang="en-GB" sz="23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800"/>
              </a:spcAft>
            </a:pPr>
            <a:endParaRPr lang="en-GB" sz="22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1800"/>
              </a:spcAft>
            </a:pPr>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82725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6A2A0-5D9B-4F99-9234-F839390DEA37}"/>
              </a:ext>
            </a:extLst>
          </p:cNvPr>
          <p:cNvSpPr>
            <a:spLocks noGrp="1"/>
          </p:cNvSpPr>
          <p:nvPr>
            <p:ph type="title"/>
          </p:nvPr>
        </p:nvSpPr>
        <p:spPr>
          <a:xfrm>
            <a:off x="827484" y="452718"/>
            <a:ext cx="6710641" cy="1400530"/>
          </a:xfrm>
        </p:spPr>
        <p:txBody>
          <a:bodyPr anchor="ctr">
            <a:normAutofit/>
          </a:bodyPr>
          <a:lstStyle/>
          <a:p>
            <a:pPr algn="ctr"/>
            <a:r>
              <a:rPr lang="en-GB" dirty="0">
                <a:latin typeface="Calibri" panose="020F0502020204030204" pitchFamily="34" charset="0"/>
                <a:cs typeface="Calibri" panose="020F0502020204030204" pitchFamily="34" charset="0"/>
              </a:rPr>
              <a:t>Outcome 22</a:t>
            </a:r>
          </a:p>
        </p:txBody>
      </p:sp>
      <p:sp>
        <p:nvSpPr>
          <p:cNvPr id="3" name="Content Placeholder 2">
            <a:extLst>
              <a:ext uri="{FF2B5EF4-FFF2-40B4-BE49-F238E27FC236}">
                <a16:creationId xmlns:a16="http://schemas.microsoft.com/office/drawing/2014/main" id="{2D67C94D-FBE1-403F-8979-CA14C9636430}"/>
              </a:ext>
            </a:extLst>
          </p:cNvPr>
          <p:cNvSpPr>
            <a:spLocks noGrp="1"/>
          </p:cNvSpPr>
          <p:nvPr>
            <p:ph idx="1"/>
          </p:nvPr>
        </p:nvSpPr>
        <p:spPr>
          <a:xfrm>
            <a:off x="827484" y="1988840"/>
            <a:ext cx="6709905" cy="4259559"/>
          </a:xfrm>
        </p:spPr>
        <p:txBody>
          <a:bodyPr>
            <a:noAutofit/>
          </a:bodyPr>
          <a:lstStyle/>
          <a:p>
            <a:pPr marL="0" indent="0" algn="ctr">
              <a:buNone/>
            </a:pPr>
            <a:r>
              <a:rPr lang="en-GB" sz="1600" b="1" dirty="0">
                <a:latin typeface="Calibri" panose="020F0502020204030204" pitchFamily="34" charset="0"/>
                <a:cs typeface="Calibri" panose="020F0502020204030204" pitchFamily="34" charset="0"/>
              </a:rPr>
              <a:t>This a Home Office (HO) outcome code intended to reflect where a diversionary, educational or intervention activity has been used to result a case that does not meet the public interest test to take any further action. </a:t>
            </a:r>
          </a:p>
          <a:p>
            <a:pPr marL="0" indent="0">
              <a:buNone/>
            </a:pPr>
            <a:endParaRPr lang="en-GB" sz="1600" b="1" dirty="0">
              <a:latin typeface="Calibri" panose="020F0502020204030204" pitchFamily="34" charset="0"/>
              <a:cs typeface="Calibri" panose="020F0502020204030204" pitchFamily="34" charset="0"/>
            </a:endParaRPr>
          </a:p>
          <a:p>
            <a:r>
              <a:rPr lang="en-GB" sz="1600" dirty="0">
                <a:latin typeface="Calibri" panose="020F0502020204030204" pitchFamily="34" charset="0"/>
                <a:cs typeface="Calibri" panose="020F0502020204030204" pitchFamily="34" charset="0"/>
              </a:rPr>
              <a:t>It can be used where diversion is an alternative to prosecution (reduce first time entrants) such as via a deferred caution/charge pathway</a:t>
            </a:r>
          </a:p>
          <a:p>
            <a:pPr marL="0" indent="0">
              <a:buNone/>
            </a:pPr>
            <a:endParaRPr lang="en-GB" sz="1600" dirty="0">
              <a:latin typeface="Calibri" panose="020F0502020204030204" pitchFamily="34" charset="0"/>
              <a:cs typeface="Calibri" panose="020F0502020204030204" pitchFamily="34" charset="0"/>
            </a:endParaRPr>
          </a:p>
          <a:p>
            <a:r>
              <a:rPr lang="en-GB" sz="1600" dirty="0">
                <a:latin typeface="Calibri" panose="020F0502020204030204" pitchFamily="34" charset="0"/>
                <a:cs typeface="Calibri" panose="020F0502020204030204" pitchFamily="34" charset="0"/>
              </a:rPr>
              <a:t>Much good diversionary work is done by policing, often in partnership with other agencies, that does not fall within a recognised OOCD outcome within the current HO outcomes framework.</a:t>
            </a:r>
          </a:p>
          <a:p>
            <a:pPr marL="0" indent="0">
              <a:lnSpc>
                <a:spcPct val="90000"/>
              </a:lnSpc>
              <a:buNone/>
            </a:pPr>
            <a:endParaRPr lang="en-GB" sz="1600" dirty="0"/>
          </a:p>
          <a:p>
            <a:pPr>
              <a:lnSpc>
                <a:spcPct val="90000"/>
              </a:lnSpc>
            </a:pPr>
            <a:r>
              <a:rPr lang="en-GB" sz="1600" dirty="0"/>
              <a:t>Great value in the use of informal disposal options as an early intervention and likely to have a greater impact on reducing reoffending. Opportunity to prevent criminalisation, address the offending behaviour and provide support.</a:t>
            </a:r>
          </a:p>
        </p:txBody>
      </p:sp>
    </p:spTree>
    <p:extLst>
      <p:ext uri="{BB962C8B-B14F-4D97-AF65-F5344CB8AC3E}">
        <p14:creationId xmlns:p14="http://schemas.microsoft.com/office/powerpoint/2010/main" val="9572888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CC354-7CC6-4060-B3DF-79054CD02AB8}"/>
              </a:ext>
            </a:extLst>
          </p:cNvPr>
          <p:cNvSpPr>
            <a:spLocks noGrp="1"/>
          </p:cNvSpPr>
          <p:nvPr>
            <p:ph type="title"/>
          </p:nvPr>
        </p:nvSpPr>
        <p:spPr/>
        <p:txBody>
          <a:bodyPr wrap="square" anchor="ctr">
            <a:normAutofit/>
          </a:bodyPr>
          <a:lstStyle/>
          <a:p>
            <a:r>
              <a:rPr lang="en-GB" sz="3000"/>
              <a:t>OOCD options for Young people (under 18)</a:t>
            </a:r>
            <a:br>
              <a:rPr lang="en-GB" sz="3000"/>
            </a:br>
            <a:endParaRPr lang="en-GB" sz="3000"/>
          </a:p>
        </p:txBody>
      </p:sp>
      <p:graphicFrame>
        <p:nvGraphicFramePr>
          <p:cNvPr id="23" name="Content Placeholder 2">
            <a:extLst>
              <a:ext uri="{FF2B5EF4-FFF2-40B4-BE49-F238E27FC236}">
                <a16:creationId xmlns:a16="http://schemas.microsoft.com/office/drawing/2014/main" id="{518F7843-FE14-1BB0-3FC4-A49588ABBB39}"/>
              </a:ext>
            </a:extLst>
          </p:cNvPr>
          <p:cNvGraphicFramePr>
            <a:graphicFrameLocks noGrp="1"/>
          </p:cNvGraphicFramePr>
          <p:nvPr>
            <p:ph idx="1"/>
            <p:extLst>
              <p:ext uri="{D42A27DB-BD31-4B8C-83A1-F6EECF244321}">
                <p14:modId xmlns:p14="http://schemas.microsoft.com/office/powerpoint/2010/main" val="45951227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6251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AFA92-8214-4195-8512-9F56C78EAC17}"/>
              </a:ext>
            </a:extLst>
          </p:cNvPr>
          <p:cNvSpPr>
            <a:spLocks noGrp="1"/>
          </p:cNvSpPr>
          <p:nvPr>
            <p:ph type="title"/>
          </p:nvPr>
        </p:nvSpPr>
        <p:spPr>
          <a:xfrm>
            <a:off x="484710" y="452718"/>
            <a:ext cx="7055380" cy="528010"/>
          </a:xfrm>
        </p:spPr>
        <p:txBody>
          <a:bodyPr/>
          <a:lstStyle/>
          <a:p>
            <a:pPr algn="ctr"/>
            <a:r>
              <a:rPr lang="en-GB" sz="2000" dirty="0">
                <a:latin typeface="Calibri" panose="020F0502020204030204" pitchFamily="34" charset="0"/>
                <a:cs typeface="Calibri" panose="020F0502020204030204" pitchFamily="34" charset="0"/>
              </a:rPr>
              <a:t>Youth Caution (YC) and Youth Conditional Caution (YCC)</a:t>
            </a:r>
          </a:p>
        </p:txBody>
      </p:sp>
      <p:sp>
        <p:nvSpPr>
          <p:cNvPr id="3" name="Content Placeholder 2">
            <a:extLst>
              <a:ext uri="{FF2B5EF4-FFF2-40B4-BE49-F238E27FC236}">
                <a16:creationId xmlns:a16="http://schemas.microsoft.com/office/drawing/2014/main" id="{7FD41A15-9D67-44FC-8EFF-17579500FC1A}"/>
              </a:ext>
            </a:extLst>
          </p:cNvPr>
          <p:cNvSpPr>
            <a:spLocks noGrp="1"/>
          </p:cNvSpPr>
          <p:nvPr>
            <p:ph idx="1"/>
          </p:nvPr>
        </p:nvSpPr>
        <p:spPr>
          <a:xfrm>
            <a:off x="827700" y="1340768"/>
            <a:ext cx="6711654" cy="5064513"/>
          </a:xfrm>
        </p:spPr>
        <p:txBody>
          <a:bodyPr>
            <a:normAutofit fontScale="85000" lnSpcReduction="10000"/>
          </a:bodyPr>
          <a:lstStyle/>
          <a:p>
            <a:pPr>
              <a:lnSpc>
                <a:spcPct val="107000"/>
              </a:lnSpc>
              <a:spcAft>
                <a:spcPts val="1800"/>
              </a:spcAft>
            </a:pPr>
            <a:r>
              <a:rPr lang="en-GB" sz="1900" spc="15" dirty="0">
                <a:effectLst/>
                <a:latin typeface="Calibri" panose="020F0502020204030204" pitchFamily="34" charset="0"/>
                <a:ea typeface="Times New Roman" panose="02020603050405020304" pitchFamily="18" charset="0"/>
                <a:cs typeface="Calibri" panose="020F0502020204030204" pitchFamily="34" charset="0"/>
              </a:rPr>
              <a:t>Youth cautions/Youth Conditional Caution are statutory out-of-court disposal, introduced in 2013 </a:t>
            </a:r>
            <a:r>
              <a:rPr lang="en-GB" sz="1900" spc="15" dirty="0">
                <a:latin typeface="Calibri" panose="020F0502020204030204" pitchFamily="34" charset="0"/>
                <a:ea typeface="Times New Roman" panose="02020603050405020304" pitchFamily="18" charset="0"/>
                <a:cs typeface="Calibri" panose="020F0502020204030204" pitchFamily="34" charset="0"/>
              </a:rPr>
              <a:t>under the Legal, Aid, Sentencing and Prevention of Offences Act 2012 (LASPO)</a:t>
            </a:r>
            <a:r>
              <a:rPr lang="en-GB" sz="1900" spc="15" dirty="0">
                <a:effectLst/>
                <a:latin typeface="Calibri" panose="020F0502020204030204" pitchFamily="34" charset="0"/>
                <a:ea typeface="Times New Roman" panose="02020603050405020304" pitchFamily="18" charset="0"/>
                <a:cs typeface="Calibri" panose="020F0502020204030204" pitchFamily="34" charset="0"/>
              </a:rPr>
              <a:t>. </a:t>
            </a:r>
            <a:endParaRPr lang="en-GB" sz="19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1800"/>
              </a:spcAft>
            </a:pPr>
            <a:r>
              <a:rPr lang="en-GB" sz="1900" spc="15" dirty="0">
                <a:effectLst/>
                <a:latin typeface="Calibri" panose="020F0502020204030204" pitchFamily="34" charset="0"/>
                <a:ea typeface="Times New Roman" panose="02020603050405020304" pitchFamily="18" charset="0"/>
                <a:cs typeface="Calibri" panose="020F0502020204030204" pitchFamily="34" charset="0"/>
              </a:rPr>
              <a:t>The police can make the decision to offer a youth caution. The police must refer the young person to the youth offending team (YOT) for assessment and voluntary conditions if a second YC</a:t>
            </a:r>
            <a:r>
              <a:rPr lang="en-GB" sz="1900" spc="15" dirty="0">
                <a:latin typeface="Calibri" panose="020F0502020204030204" pitchFamily="34" charset="0"/>
                <a:ea typeface="Times New Roman" panose="02020603050405020304" pitchFamily="18" charset="0"/>
                <a:cs typeface="Calibri" panose="020F0502020204030204" pitchFamily="34" charset="0"/>
              </a:rPr>
              <a:t> is being considered.</a:t>
            </a:r>
            <a:r>
              <a:rPr lang="en-GB" sz="1900" spc="15" dirty="0">
                <a:effectLst/>
                <a:latin typeface="Calibri" panose="020F0502020204030204" pitchFamily="34" charset="0"/>
                <a:ea typeface="Times New Roman" panose="02020603050405020304" pitchFamily="18" charset="0"/>
                <a:cs typeface="Calibri" panose="020F0502020204030204" pitchFamily="34" charset="0"/>
              </a:rPr>
              <a:t>  However, </a:t>
            </a:r>
            <a:r>
              <a:rPr lang="en-GB" sz="1900" b="1" spc="15" dirty="0">
                <a:effectLst/>
                <a:latin typeface="Calibri" panose="020F0502020204030204" pitchFamily="34" charset="0"/>
                <a:ea typeface="Times New Roman" panose="02020603050405020304" pitchFamily="18" charset="0"/>
                <a:cs typeface="Calibri" panose="020F0502020204030204" pitchFamily="34" charset="0"/>
              </a:rPr>
              <a:t>in North Yorkshire all decisions for YC are made via the YOP</a:t>
            </a:r>
          </a:p>
          <a:p>
            <a:pPr>
              <a:lnSpc>
                <a:spcPct val="107000"/>
              </a:lnSpc>
              <a:spcAft>
                <a:spcPts val="1800"/>
              </a:spcAft>
            </a:pPr>
            <a:r>
              <a:rPr lang="en-GB" sz="1900" spc="15" dirty="0">
                <a:latin typeface="Calibri" panose="020F0502020204030204" pitchFamily="34" charset="0"/>
                <a:cs typeface="Calibri" panose="020F0502020204030204" pitchFamily="34" charset="0"/>
              </a:rPr>
              <a:t>A YCC is a caution with mandatory conditions attached that are appropriate, proportionate and achievable.</a:t>
            </a:r>
          </a:p>
          <a:p>
            <a:pPr>
              <a:lnSpc>
                <a:spcPct val="107000"/>
              </a:lnSpc>
              <a:spcAft>
                <a:spcPts val="1800"/>
              </a:spcAft>
            </a:pPr>
            <a:r>
              <a:rPr lang="en-GB" sz="1900" spc="15" dirty="0">
                <a:effectLst/>
                <a:latin typeface="Calibri" panose="020F0502020204030204" pitchFamily="34" charset="0"/>
                <a:ea typeface="Times New Roman" panose="02020603050405020304" pitchFamily="18" charset="0"/>
                <a:cs typeface="Calibri" panose="020F0502020204030204" pitchFamily="34" charset="0"/>
              </a:rPr>
              <a:t>The police consider whether an offender is suitable to be offered a conditional caution based on the national gravity matrix score and any previous interventions offered (if applicable). The young person must then be referred to the Youth Justice Service for mandatory assessment. Once the assessment is complete, the police and YJS together decide on the appropriate conditions to attach to the youth conditional caution. Compliance with the conditions is monitored by the YJS</a:t>
            </a:r>
            <a:endParaRPr lang="en-GB" sz="1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800"/>
              </a:spcAft>
            </a:pPr>
            <a:endParaRPr lang="en-GB" sz="1800" spc="15" dirty="0">
              <a:latin typeface="Calibri" panose="020F0502020204030204" pitchFamily="34" charset="0"/>
              <a:cs typeface="Calibri" panose="020F0502020204030204" pitchFamily="34" charset="0"/>
            </a:endParaRPr>
          </a:p>
          <a:p>
            <a:pPr>
              <a:lnSpc>
                <a:spcPct val="107000"/>
              </a:lnSpc>
              <a:spcAft>
                <a:spcPts val="1800"/>
              </a:spcAft>
            </a:pPr>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375701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CC7BF62-6267-4E01-B5F2-A17A3A333B0A}"/>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482600" y="332656"/>
            <a:ext cx="8178799" cy="5328592"/>
          </a:xfrm>
          <a:prstGeom prst="rect">
            <a:avLst/>
          </a:prstGeom>
          <a:noFill/>
        </p:spPr>
      </p:pic>
      <p:sp>
        <p:nvSpPr>
          <p:cNvPr id="3" name="TextBox 2">
            <a:extLst>
              <a:ext uri="{FF2B5EF4-FFF2-40B4-BE49-F238E27FC236}">
                <a16:creationId xmlns:a16="http://schemas.microsoft.com/office/drawing/2014/main" id="{B7E61EC3-D1CC-4DBD-BE81-B75CA2B30236}"/>
              </a:ext>
            </a:extLst>
          </p:cNvPr>
          <p:cNvSpPr txBox="1"/>
          <p:nvPr/>
        </p:nvSpPr>
        <p:spPr>
          <a:xfrm>
            <a:off x="2411760" y="5517232"/>
            <a:ext cx="4896544" cy="523220"/>
          </a:xfrm>
          <a:prstGeom prst="rect">
            <a:avLst/>
          </a:prstGeom>
          <a:noFill/>
        </p:spPr>
        <p:txBody>
          <a:bodyPr wrap="square" rtlCol="0">
            <a:spAutoFit/>
          </a:bodyPr>
          <a:lstStyle/>
          <a:p>
            <a:pPr algn="ctr"/>
            <a:r>
              <a:rPr lang="en-GB" sz="1400" dirty="0">
                <a:effectLst/>
                <a:latin typeface="Calibri" panose="020F0502020204030204" pitchFamily="34" charset="0"/>
                <a:ea typeface="Calibri" panose="020F0502020204030204" pitchFamily="34" charset="0"/>
                <a:cs typeface="Times New Roman" panose="02020603050405020304" pitchFamily="18" charset="0"/>
              </a:rPr>
              <a:t>OOCDs issued, 2017 to 2021, England and Wales </a:t>
            </a:r>
          </a:p>
          <a:p>
            <a:pPr algn="ctr"/>
            <a:r>
              <a:rPr lang="en-GB" sz="1400" dirty="0">
                <a:effectLst/>
                <a:latin typeface="Calibri" panose="020F0502020204030204" pitchFamily="34" charset="0"/>
                <a:ea typeface="Calibri" panose="020F0502020204030204" pitchFamily="34" charset="0"/>
                <a:cs typeface="Times New Roman" panose="02020603050405020304" pitchFamily="18" charset="0"/>
              </a:rPr>
              <a:t>(Source: Gov.uk Criminal Justice statistics December 2021</a:t>
            </a:r>
            <a:endParaRPr lang="en-GB" sz="1400" dirty="0"/>
          </a:p>
        </p:txBody>
      </p:sp>
    </p:spTree>
    <p:extLst>
      <p:ext uri="{BB962C8B-B14F-4D97-AF65-F5344CB8AC3E}">
        <p14:creationId xmlns:p14="http://schemas.microsoft.com/office/powerpoint/2010/main" val="26747958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8FEB3-BE33-4A23-BE2D-9E4A520743F8}"/>
              </a:ext>
            </a:extLst>
          </p:cNvPr>
          <p:cNvSpPr>
            <a:spLocks noGrp="1"/>
          </p:cNvSpPr>
          <p:nvPr>
            <p:ph type="title"/>
          </p:nvPr>
        </p:nvSpPr>
        <p:spPr/>
        <p:txBody>
          <a:bodyPr wrap="square" anchor="ctr">
            <a:normAutofit/>
          </a:bodyPr>
          <a:lstStyle/>
          <a:p>
            <a:r>
              <a:rPr lang="en-GB" dirty="0"/>
              <a:t> Use of Cautions in North Yorkshire</a:t>
            </a:r>
          </a:p>
        </p:txBody>
      </p:sp>
      <p:graphicFrame>
        <p:nvGraphicFramePr>
          <p:cNvPr id="4" name="Content Placeholder 3">
            <a:extLst>
              <a:ext uri="{FF2B5EF4-FFF2-40B4-BE49-F238E27FC236}">
                <a16:creationId xmlns:a16="http://schemas.microsoft.com/office/drawing/2014/main" id="{0DD7EFFA-BF8E-4368-B4A4-C33BC76BFFBD}"/>
              </a:ext>
            </a:extLst>
          </p:cNvPr>
          <p:cNvGraphicFramePr>
            <a:graphicFrameLocks noGrp="1"/>
          </p:cNvGraphicFramePr>
          <p:nvPr>
            <p:ph idx="1"/>
            <p:extLst>
              <p:ext uri="{D42A27DB-BD31-4B8C-83A1-F6EECF244321}">
                <p14:modId xmlns:p14="http://schemas.microsoft.com/office/powerpoint/2010/main" val="3370103440"/>
              </p:ext>
            </p:extLst>
          </p:nvPr>
        </p:nvGraphicFramePr>
        <p:xfrm>
          <a:off x="457200" y="1600200"/>
          <a:ext cx="4076700" cy="45259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ontent Placeholder 5">
            <a:extLst>
              <a:ext uri="{FF2B5EF4-FFF2-40B4-BE49-F238E27FC236}">
                <a16:creationId xmlns:a16="http://schemas.microsoft.com/office/drawing/2014/main" id="{6DF009F2-9CB1-4175-A29A-573D7AAEB27E}"/>
              </a:ext>
            </a:extLst>
          </p:cNvPr>
          <p:cNvGraphicFramePr>
            <a:graphicFrameLocks noGrp="1"/>
          </p:cNvGraphicFramePr>
          <p:nvPr>
            <p:ph sz="half" idx="4294967295"/>
            <p:extLst>
              <p:ext uri="{D42A27DB-BD31-4B8C-83A1-F6EECF244321}">
                <p14:modId xmlns:p14="http://schemas.microsoft.com/office/powerpoint/2010/main" val="358632478"/>
              </p:ext>
            </p:extLst>
          </p:nvPr>
        </p:nvGraphicFramePr>
        <p:xfrm>
          <a:off x="5067300" y="1600200"/>
          <a:ext cx="4076700" cy="452596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461516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6A2A0-5D9B-4F99-9234-F839390DEA37}"/>
              </a:ext>
            </a:extLst>
          </p:cNvPr>
          <p:cNvSpPr>
            <a:spLocks noGrp="1"/>
          </p:cNvSpPr>
          <p:nvPr>
            <p:ph type="title"/>
          </p:nvPr>
        </p:nvSpPr>
        <p:spPr/>
        <p:txBody>
          <a:bodyPr wrap="square" anchor="ctr">
            <a:normAutofit/>
          </a:bodyPr>
          <a:lstStyle/>
          <a:p>
            <a:pPr algn="ctr"/>
            <a:r>
              <a:rPr lang="en-GB" dirty="0"/>
              <a:t>Oversight and scrutiny</a:t>
            </a:r>
          </a:p>
        </p:txBody>
      </p:sp>
      <p:sp>
        <p:nvSpPr>
          <p:cNvPr id="3" name="Content Placeholder 2">
            <a:extLst>
              <a:ext uri="{FF2B5EF4-FFF2-40B4-BE49-F238E27FC236}">
                <a16:creationId xmlns:a16="http://schemas.microsoft.com/office/drawing/2014/main" id="{2D67C94D-FBE1-403F-8979-CA14C9636430}"/>
              </a:ext>
            </a:extLst>
          </p:cNvPr>
          <p:cNvSpPr>
            <a:spLocks noGrp="1"/>
          </p:cNvSpPr>
          <p:nvPr>
            <p:ph idx="1"/>
          </p:nvPr>
        </p:nvSpPr>
        <p:spPr/>
        <p:txBody>
          <a:bodyPr wrap="square" anchor="t">
            <a:normAutofit/>
          </a:bodyPr>
          <a:lstStyle/>
          <a:p>
            <a:pPr>
              <a:lnSpc>
                <a:spcPct val="90000"/>
              </a:lnSpc>
            </a:pPr>
            <a:r>
              <a:rPr lang="en-GB" sz="1700" b="0" i="0" dirty="0">
                <a:effectLst/>
              </a:rPr>
              <a:t>Authorisation and administration of all OOCD's must be completed lawfully, legitimately, ethically and in accordance with local and national policy and </a:t>
            </a:r>
            <a:r>
              <a:rPr lang="en-GB" sz="1700" dirty="0"/>
              <a:t>g</a:t>
            </a:r>
            <a:r>
              <a:rPr lang="en-GB" sz="1700" b="0" i="0" dirty="0">
                <a:effectLst/>
              </a:rPr>
              <a:t>uidance.  </a:t>
            </a:r>
          </a:p>
          <a:p>
            <a:pPr>
              <a:lnSpc>
                <a:spcPct val="90000"/>
              </a:lnSpc>
            </a:pPr>
            <a:endParaRPr lang="en-GB" sz="1700" b="0" i="0" dirty="0">
              <a:effectLst/>
            </a:endParaRPr>
          </a:p>
          <a:p>
            <a:pPr>
              <a:lnSpc>
                <a:spcPct val="90000"/>
              </a:lnSpc>
            </a:pPr>
            <a:r>
              <a:rPr lang="en-GB" sz="1700" b="0" i="0" dirty="0">
                <a:effectLst/>
              </a:rPr>
              <a:t>Supervisors are responsible for ensuring that officers use OOCD’s appropriately and </a:t>
            </a:r>
            <a:r>
              <a:rPr lang="en-GB" sz="1700" dirty="0"/>
              <a:t>proportionately</a:t>
            </a:r>
            <a:r>
              <a:rPr lang="en-GB" sz="1700" b="0" i="0" dirty="0">
                <a:effectLst/>
              </a:rPr>
              <a:t>.  </a:t>
            </a:r>
          </a:p>
          <a:p>
            <a:pPr>
              <a:lnSpc>
                <a:spcPct val="90000"/>
              </a:lnSpc>
            </a:pPr>
            <a:endParaRPr lang="en-GB" sz="1700" dirty="0"/>
          </a:p>
          <a:p>
            <a:pPr>
              <a:lnSpc>
                <a:spcPct val="90000"/>
              </a:lnSpc>
            </a:pPr>
            <a:r>
              <a:rPr lang="en-GB" sz="1700" dirty="0"/>
              <a:t>G</a:t>
            </a:r>
            <a:r>
              <a:rPr lang="en-GB" sz="1700" b="0" i="0" dirty="0">
                <a:effectLst/>
              </a:rPr>
              <a:t>atekeeping functions and internal  dip sampling</a:t>
            </a:r>
          </a:p>
          <a:p>
            <a:pPr>
              <a:lnSpc>
                <a:spcPct val="90000"/>
              </a:lnSpc>
            </a:pPr>
            <a:endParaRPr lang="en-GB" sz="1700" b="0" i="0" dirty="0">
              <a:effectLst/>
            </a:endParaRPr>
          </a:p>
          <a:p>
            <a:pPr>
              <a:lnSpc>
                <a:spcPct val="90000"/>
              </a:lnSpc>
            </a:pPr>
            <a:r>
              <a:rPr lang="en-GB" sz="1700" b="0" i="0" dirty="0">
                <a:effectLst/>
              </a:rPr>
              <a:t>We promote the appropriate use of OOCDs through guidance, training and monitoring as well as feedback to individual officers and their supervisors.</a:t>
            </a:r>
          </a:p>
          <a:p>
            <a:pPr marL="0" indent="0">
              <a:lnSpc>
                <a:spcPct val="90000"/>
              </a:lnSpc>
              <a:buNone/>
            </a:pPr>
            <a:endParaRPr lang="en-GB" sz="1700" b="0" i="0" dirty="0">
              <a:effectLst/>
            </a:endParaRPr>
          </a:p>
          <a:p>
            <a:pPr>
              <a:lnSpc>
                <a:spcPct val="90000"/>
              </a:lnSpc>
            </a:pPr>
            <a:r>
              <a:rPr lang="en-GB" sz="1700" b="0" i="0" dirty="0">
                <a:effectLst/>
              </a:rPr>
              <a:t>Internal oversight/governance– OOCD &amp; Diversion Board, Business Development &amp; Innovation Board (under the Local Criminal Justice Partnership</a:t>
            </a:r>
          </a:p>
          <a:p>
            <a:pPr>
              <a:lnSpc>
                <a:spcPct val="90000"/>
              </a:lnSpc>
            </a:pPr>
            <a:r>
              <a:rPr lang="en-GB" sz="1700" dirty="0"/>
              <a:t>E</a:t>
            </a:r>
            <a:r>
              <a:rPr lang="en-GB" sz="1700" b="0" i="0" dirty="0">
                <a:effectLst/>
              </a:rPr>
              <a:t>xternal oversight  – Independent Scrutiny Panel, Youth Justice Service Management Board, Her Majesty’s Inspectorate of Constabulary and Fire Rescue Service (HMICFRS)</a:t>
            </a:r>
          </a:p>
          <a:p>
            <a:pPr>
              <a:lnSpc>
                <a:spcPct val="90000"/>
              </a:lnSpc>
            </a:pPr>
            <a:endParaRPr lang="en-GB" sz="1700" b="0" i="0" dirty="0">
              <a:effectLst/>
            </a:endParaRPr>
          </a:p>
          <a:p>
            <a:pPr>
              <a:lnSpc>
                <a:spcPct val="90000"/>
              </a:lnSpc>
            </a:pPr>
            <a:endParaRPr lang="en-GB" sz="1100" dirty="0"/>
          </a:p>
        </p:txBody>
      </p:sp>
    </p:spTree>
    <p:extLst>
      <p:ext uri="{BB962C8B-B14F-4D97-AF65-F5344CB8AC3E}">
        <p14:creationId xmlns:p14="http://schemas.microsoft.com/office/powerpoint/2010/main" val="7005103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ACA3B22-CF87-4446-A361-C1296F755A34}"/>
              </a:ext>
            </a:extLst>
          </p:cNvPr>
          <p:cNvSpPr/>
          <p:nvPr/>
        </p:nvSpPr>
        <p:spPr>
          <a:xfrm>
            <a:off x="1171254" y="1342703"/>
            <a:ext cx="6981290" cy="6324808"/>
          </a:xfrm>
          <a:prstGeom prst="rect">
            <a:avLst/>
          </a:prstGeom>
        </p:spPr>
        <p:txBody>
          <a:bodyPr wrap="square">
            <a:spAutoFit/>
          </a:bodyPr>
          <a:lstStyle/>
          <a:p>
            <a:pPr algn="ctr"/>
            <a:r>
              <a:rPr lang="en-GB" sz="1500" b="1" dirty="0">
                <a:solidFill>
                  <a:schemeClr val="accent2"/>
                </a:solidFill>
                <a:latin typeface="Arial" panose="020B0604020202020204" pitchFamily="34" charset="0"/>
                <a:ea typeface="Calibri" panose="020F0502020204030204" pitchFamily="34" charset="0"/>
                <a:cs typeface="Arial" panose="020B0604020202020204" pitchFamily="34" charset="0"/>
              </a:rPr>
              <a:t>Crossroads </a:t>
            </a:r>
            <a:r>
              <a:rPr lang="en-GB" sz="1500" b="1" u="sng" dirty="0">
                <a:solidFill>
                  <a:schemeClr val="accent2"/>
                </a:solidFill>
                <a:latin typeface="Arial" panose="020B0604020202020204" pitchFamily="34" charset="0"/>
                <a:ea typeface="Calibri" panose="020F0502020204030204" pitchFamily="34" charset="0"/>
                <a:cs typeface="Arial" panose="020B0604020202020204" pitchFamily="34" charset="0"/>
              </a:rPr>
              <a:t>Pre-Court</a:t>
            </a:r>
            <a:r>
              <a:rPr lang="en-GB" sz="1500" b="1" dirty="0">
                <a:solidFill>
                  <a:schemeClr val="accent2"/>
                </a:solidFill>
                <a:latin typeface="Arial" panose="020B0604020202020204" pitchFamily="34" charset="0"/>
                <a:ea typeface="Calibri" panose="020F0502020204030204" pitchFamily="34" charset="0"/>
                <a:cs typeface="Arial" panose="020B0604020202020204" pitchFamily="34" charset="0"/>
              </a:rPr>
              <a:t> Diversion Scheme</a:t>
            </a:r>
          </a:p>
          <a:p>
            <a:pPr algn="ctr"/>
            <a:endParaRPr lang="en-GB" sz="1500" dirty="0">
              <a:latin typeface="Arial" panose="020B0604020202020204" pitchFamily="34" charset="0"/>
              <a:ea typeface="Calibri" panose="020F0502020204030204" pitchFamily="34" charset="0"/>
              <a:cs typeface="Arial" panose="020B0604020202020204" pitchFamily="34" charset="0"/>
            </a:endParaRPr>
          </a:p>
          <a:p>
            <a:pPr marL="257175" indent="-257175">
              <a:buFont typeface="Arial" panose="020B0604020202020204" pitchFamily="34" charset="0"/>
              <a:buChar char="•"/>
            </a:pPr>
            <a:endParaRPr lang="en-GB" sz="1500" b="1" dirty="0">
              <a:latin typeface="Arial" panose="020B0604020202020204" pitchFamily="34" charset="0"/>
              <a:ea typeface="Calibri" panose="020F0502020204030204" pitchFamily="34" charset="0"/>
              <a:cs typeface="Arial" panose="020B0604020202020204" pitchFamily="34" charset="0"/>
            </a:endParaRPr>
          </a:p>
          <a:p>
            <a:pPr marL="257175" indent="-257175">
              <a:buFont typeface="Arial" panose="020B0604020202020204" pitchFamily="34" charset="0"/>
              <a:buChar char="•"/>
            </a:pPr>
            <a:endParaRPr lang="en-GB" sz="1500" b="1" dirty="0">
              <a:latin typeface="Arial" panose="020B0604020202020204" pitchFamily="34" charset="0"/>
              <a:ea typeface="Calibri" panose="020F0502020204030204" pitchFamily="34" charset="0"/>
              <a:cs typeface="Arial" panose="020B0604020202020204" pitchFamily="34" charset="0"/>
            </a:endParaRPr>
          </a:p>
          <a:p>
            <a:pPr marL="257175" indent="-257175">
              <a:buFont typeface="Arial" panose="020B0604020202020204" pitchFamily="34" charset="0"/>
              <a:buChar char="•"/>
            </a:pPr>
            <a:endParaRPr lang="en-GB" sz="1500" b="1" dirty="0">
              <a:latin typeface="Arial" panose="020B0604020202020204" pitchFamily="34" charset="0"/>
              <a:ea typeface="Calibri" panose="020F0502020204030204" pitchFamily="34" charset="0"/>
              <a:cs typeface="Arial" panose="020B0604020202020204" pitchFamily="34" charset="0"/>
            </a:endParaRPr>
          </a:p>
          <a:p>
            <a:pPr marL="257175" indent="-257175">
              <a:buFont typeface="Arial" panose="020B0604020202020204" pitchFamily="34" charset="0"/>
              <a:buChar char="•"/>
            </a:pPr>
            <a:r>
              <a:rPr lang="en-GB" sz="1500" b="1" dirty="0">
                <a:latin typeface="Arial" panose="020B0604020202020204" pitchFamily="34" charset="0"/>
                <a:ea typeface="Calibri" panose="020F0502020204030204" pitchFamily="34" charset="0"/>
                <a:cs typeface="Arial" panose="020B0604020202020204" pitchFamily="34" charset="0"/>
              </a:rPr>
              <a:t>This route is for those  aged 18+ who have committed a criminal offence and have been arrested or agreed to voluntary attendance </a:t>
            </a:r>
            <a:r>
              <a:rPr lang="en-GB" sz="1500" dirty="0">
                <a:latin typeface="Arial" panose="020B0604020202020204" pitchFamily="34" charset="0"/>
                <a:ea typeface="Calibri" panose="020F0502020204030204" pitchFamily="34" charset="0"/>
                <a:cs typeface="Arial" panose="020B0604020202020204" pitchFamily="34" charset="0"/>
              </a:rPr>
              <a:t>at a police station, where the outcome would normally be a caution or a charge.</a:t>
            </a:r>
          </a:p>
          <a:p>
            <a:r>
              <a:rPr lang="en-GB" sz="1500" dirty="0">
                <a:latin typeface="Arial" panose="020B0604020202020204" pitchFamily="34" charset="0"/>
                <a:ea typeface="Calibri" panose="020F0502020204030204" pitchFamily="34" charset="0"/>
                <a:cs typeface="Arial" panose="020B0604020202020204" pitchFamily="34" charset="0"/>
              </a:rPr>
              <a:t> </a:t>
            </a:r>
          </a:p>
          <a:p>
            <a:pPr marL="257175" indent="-257175">
              <a:buFont typeface="Arial" panose="020B0604020202020204" pitchFamily="34" charset="0"/>
              <a:buChar char="•"/>
            </a:pPr>
            <a:r>
              <a:rPr lang="en-GB" sz="1500" dirty="0">
                <a:latin typeface="Arial" panose="020B0604020202020204" pitchFamily="34" charset="0"/>
                <a:ea typeface="Calibri" panose="020F0502020204030204" pitchFamily="34" charset="0"/>
                <a:cs typeface="Arial" panose="020B0604020202020204" pitchFamily="34" charset="0"/>
              </a:rPr>
              <a:t>Launched in May 2021. Commissioned service from the OPFCC.</a:t>
            </a:r>
          </a:p>
          <a:p>
            <a:pPr marL="257175" indent="-257175">
              <a:buFont typeface="Arial" panose="020B0604020202020204" pitchFamily="34" charset="0"/>
              <a:buChar char="•"/>
            </a:pPr>
            <a:endParaRPr lang="en-GB" sz="1500" dirty="0">
              <a:latin typeface="Arial" panose="020B0604020202020204" pitchFamily="34" charset="0"/>
              <a:ea typeface="Calibri" panose="020F0502020204030204" pitchFamily="34" charset="0"/>
              <a:cs typeface="Arial" panose="020B0604020202020204" pitchFamily="34" charset="0"/>
            </a:endParaRPr>
          </a:p>
          <a:p>
            <a:pPr marL="257175" indent="-257175">
              <a:buFont typeface="Arial" panose="020B0604020202020204" pitchFamily="34" charset="0"/>
              <a:buChar char="•"/>
            </a:pPr>
            <a:r>
              <a:rPr lang="en-GB" sz="1500" dirty="0">
                <a:latin typeface="Arial" panose="020B0604020202020204" pitchFamily="34" charset="0"/>
                <a:ea typeface="Calibri" panose="020F0502020204030204" pitchFamily="34" charset="0"/>
                <a:cs typeface="Arial" panose="020B0604020202020204" pitchFamily="34" charset="0"/>
              </a:rPr>
              <a:t>There is an agreed eligibility criteria and if met then the offender may be deemed suitable for consideration of diversion</a:t>
            </a:r>
          </a:p>
          <a:p>
            <a:pPr marL="257175" indent="-257175">
              <a:buFont typeface="Arial" panose="020B0604020202020204" pitchFamily="34" charset="0"/>
              <a:buChar char="•"/>
            </a:pPr>
            <a:endParaRPr lang="en-GB" sz="1500" dirty="0">
              <a:latin typeface="Arial" panose="020B0604020202020204" pitchFamily="34" charset="0"/>
              <a:ea typeface="Calibri" panose="020F0502020204030204" pitchFamily="34" charset="0"/>
              <a:cs typeface="Arial" panose="020B0604020202020204" pitchFamily="34" charset="0"/>
            </a:endParaRPr>
          </a:p>
          <a:p>
            <a:pPr marL="257175" indent="-257175">
              <a:buFont typeface="Arial" panose="020B0604020202020204" pitchFamily="34" charset="0"/>
              <a:buChar char="•"/>
            </a:pPr>
            <a:r>
              <a:rPr lang="en-GB" sz="1500" dirty="0">
                <a:latin typeface="Arial" panose="020B0604020202020204" pitchFamily="34" charset="0"/>
                <a:ea typeface="Calibri" panose="020F0502020204030204" pitchFamily="34" charset="0"/>
                <a:cs typeface="Arial" panose="020B0604020202020204" pitchFamily="34" charset="0"/>
              </a:rPr>
              <a:t>The pre-court diversion route is an alternative to prosecution, if the individual agrees to a referral to the Crossroads diversion scheme then engagement involves agreeing to certain conditions which then become mandatory.</a:t>
            </a:r>
          </a:p>
          <a:p>
            <a:pPr marL="257175" indent="-257175">
              <a:buFont typeface="Arial" panose="020B0604020202020204" pitchFamily="34" charset="0"/>
              <a:buChar char="•"/>
            </a:pPr>
            <a:endParaRPr lang="en-GB" sz="1500" dirty="0">
              <a:latin typeface="Arial" panose="020B0604020202020204" pitchFamily="34" charset="0"/>
              <a:ea typeface="Calibri" panose="020F0502020204030204" pitchFamily="34" charset="0"/>
              <a:cs typeface="Arial" panose="020B0604020202020204" pitchFamily="34" charset="0"/>
            </a:endParaRPr>
          </a:p>
          <a:p>
            <a:pPr marL="257175" indent="-257175">
              <a:buFont typeface="Arial" panose="020B0604020202020204" pitchFamily="34" charset="0"/>
              <a:buChar char="•"/>
            </a:pPr>
            <a:r>
              <a:rPr lang="en-GB" sz="1500" dirty="0">
                <a:latin typeface="Arial" panose="020B0604020202020204" pitchFamily="34" charset="0"/>
                <a:ea typeface="Calibri" panose="020F0502020204030204" pitchFamily="34" charset="0"/>
                <a:cs typeface="Arial" panose="020B0604020202020204" pitchFamily="34" charset="0"/>
              </a:rPr>
              <a:t>There is a keyworker assigned to each case/client</a:t>
            </a:r>
          </a:p>
          <a:p>
            <a:pPr marL="257175" indent="-257175">
              <a:buFont typeface="Arial" panose="020B0604020202020204" pitchFamily="34" charset="0"/>
              <a:buChar char="•"/>
            </a:pPr>
            <a:endParaRPr lang="en-GB" sz="1500" dirty="0">
              <a:latin typeface="Arial" panose="020B0604020202020204" pitchFamily="34" charset="0"/>
              <a:ea typeface="Calibri" panose="020F0502020204030204" pitchFamily="34" charset="0"/>
              <a:cs typeface="Arial" panose="020B0604020202020204" pitchFamily="34" charset="0"/>
            </a:endParaRPr>
          </a:p>
          <a:p>
            <a:pPr marL="257175" indent="-257175">
              <a:buFont typeface="Arial" panose="020B0604020202020204" pitchFamily="34" charset="0"/>
              <a:buChar char="•"/>
            </a:pPr>
            <a:r>
              <a:rPr lang="en-GB" sz="1500" dirty="0">
                <a:latin typeface="Arial" panose="020B0604020202020204" pitchFamily="34" charset="0"/>
                <a:ea typeface="Calibri" panose="020F0502020204030204" pitchFamily="34" charset="0"/>
                <a:cs typeface="Arial" panose="020B0604020202020204" pitchFamily="34" charset="0"/>
              </a:rPr>
              <a:t>Lack of engagement may result in the traditional criminal justice process (caution or charge to court)</a:t>
            </a:r>
          </a:p>
          <a:p>
            <a:pPr marL="257175" indent="-257175">
              <a:buFont typeface="Arial" panose="020B0604020202020204" pitchFamily="34" charset="0"/>
              <a:buChar char="•"/>
            </a:pPr>
            <a:endParaRPr lang="en-GB" sz="1500" dirty="0">
              <a:latin typeface="Arial" panose="020B0604020202020204" pitchFamily="34" charset="0"/>
              <a:ea typeface="Calibri" panose="020F0502020204030204" pitchFamily="34" charset="0"/>
              <a:cs typeface="Arial" panose="020B0604020202020204" pitchFamily="34" charset="0"/>
            </a:endParaRPr>
          </a:p>
          <a:p>
            <a:pPr marL="257175" indent="-257175">
              <a:buFont typeface="Arial" panose="020B0604020202020204" pitchFamily="34" charset="0"/>
              <a:buChar char="•"/>
            </a:pPr>
            <a:endParaRPr lang="en-GB" sz="1500" dirty="0">
              <a:latin typeface="Arial" panose="020B0604020202020204" pitchFamily="34" charset="0"/>
              <a:ea typeface="Calibri" panose="020F0502020204030204" pitchFamily="34" charset="0"/>
              <a:cs typeface="Arial" panose="020B0604020202020204" pitchFamily="34" charset="0"/>
            </a:endParaRPr>
          </a:p>
          <a:p>
            <a:endParaRPr lang="en-GB" sz="1500" dirty="0">
              <a:latin typeface="Arial" panose="020B0604020202020204" pitchFamily="34" charset="0"/>
              <a:ea typeface="Calibri" panose="020F0502020204030204" pitchFamily="34" charset="0"/>
              <a:cs typeface="Arial" panose="020B0604020202020204" pitchFamily="34" charset="0"/>
            </a:endParaRPr>
          </a:p>
          <a:p>
            <a:pPr marL="257175" indent="-257175">
              <a:buFont typeface="Arial" panose="020B0604020202020204" pitchFamily="34" charset="0"/>
              <a:buChar char="•"/>
            </a:pPr>
            <a:endParaRPr lang="en-GB" sz="1500" dirty="0">
              <a:latin typeface="Arial" panose="020B0604020202020204" pitchFamily="34" charset="0"/>
              <a:ea typeface="Calibri" panose="020F0502020204030204" pitchFamily="34" charset="0"/>
              <a:cs typeface="Arial" panose="020B0604020202020204" pitchFamily="34" charset="0"/>
            </a:endParaRPr>
          </a:p>
          <a:p>
            <a:pPr marL="257175" indent="-257175">
              <a:buFont typeface="Arial" panose="020B0604020202020204" pitchFamily="34" charset="0"/>
              <a:buChar char="•"/>
            </a:pPr>
            <a:endParaRPr lang="en-GB" sz="1500" dirty="0">
              <a:latin typeface="Arial" panose="020B0604020202020204" pitchFamily="34" charset="0"/>
              <a:ea typeface="Calibri" panose="020F050202020403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5B1C4E9C-B444-46A0-85D3-CD5329E8E6D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72747" y="1052736"/>
            <a:ext cx="762482" cy="1008111"/>
          </a:xfrm>
          <a:prstGeom prst="rect">
            <a:avLst/>
          </a:prstGeom>
          <a:noFill/>
          <a:ln>
            <a:noFill/>
          </a:ln>
        </p:spPr>
      </p:pic>
    </p:spTree>
    <p:extLst>
      <p:ext uri="{BB962C8B-B14F-4D97-AF65-F5344CB8AC3E}">
        <p14:creationId xmlns:p14="http://schemas.microsoft.com/office/powerpoint/2010/main" val="29778335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67DE5-232D-4D5A-9F8F-62D2E1A278D0}"/>
              </a:ext>
            </a:extLst>
          </p:cNvPr>
          <p:cNvSpPr>
            <a:spLocks noGrp="1"/>
          </p:cNvSpPr>
          <p:nvPr>
            <p:ph type="title"/>
          </p:nvPr>
        </p:nvSpPr>
        <p:spPr/>
        <p:txBody>
          <a:bodyPr/>
          <a:lstStyle/>
          <a:p>
            <a:pPr algn="ctr"/>
            <a:r>
              <a:rPr lang="en-GB" b="1" dirty="0">
                <a:solidFill>
                  <a:schemeClr val="tx1"/>
                </a:solidFill>
                <a:latin typeface="Euclid Circular B Bold"/>
              </a:rPr>
              <a:t>Crossroads Diversionary Scheme - Process </a:t>
            </a:r>
            <a:br>
              <a:rPr lang="en-GB" b="1" dirty="0">
                <a:solidFill>
                  <a:srgbClr val="6A2A5B"/>
                </a:solidFill>
                <a:latin typeface="Euclid Circular B Bold"/>
              </a:rPr>
            </a:br>
            <a:endParaRPr lang="en-GB" b="1" i="1" dirty="0">
              <a:solidFill>
                <a:srgbClr val="6A2A5B"/>
              </a:solidFill>
              <a:latin typeface="Euclid Circular B Bold"/>
            </a:endParaRPr>
          </a:p>
        </p:txBody>
      </p:sp>
      <p:sp>
        <p:nvSpPr>
          <p:cNvPr id="7" name="Content Placeholder 2">
            <a:extLst>
              <a:ext uri="{FF2B5EF4-FFF2-40B4-BE49-F238E27FC236}">
                <a16:creationId xmlns:a16="http://schemas.microsoft.com/office/drawing/2014/main" id="{E9A1CB83-0DF5-4234-9423-9031EF6B5D0C}"/>
              </a:ext>
            </a:extLst>
          </p:cNvPr>
          <p:cNvSpPr>
            <a:spLocks noGrp="1"/>
          </p:cNvSpPr>
          <p:nvPr>
            <p:ph idx="1"/>
          </p:nvPr>
        </p:nvSpPr>
        <p:spPr>
          <a:xfrm>
            <a:off x="628650" y="2381456"/>
            <a:ext cx="7886700" cy="2874635"/>
          </a:xfrm>
        </p:spPr>
        <p:txBody>
          <a:bodyPr>
            <a:normAutofit/>
          </a:bodyPr>
          <a:lstStyle/>
          <a:p>
            <a:pPr>
              <a:spcBef>
                <a:spcPts val="375"/>
              </a:spcBef>
              <a:spcAft>
                <a:spcPts val="450"/>
              </a:spcAft>
              <a:buFont typeface="Wingdings" panose="05000000000000000000" pitchFamily="2" charset="2"/>
              <a:buChar char="Ø"/>
            </a:pPr>
            <a:r>
              <a:rPr lang="en-GB" sz="1800" dirty="0">
                <a:solidFill>
                  <a:srgbClr val="FF5B38"/>
                </a:solidFill>
                <a:latin typeface="Euclid Circular B Bold" panose="020B0804000000000000" pitchFamily="34" charset="0"/>
              </a:rPr>
              <a:t> </a:t>
            </a:r>
            <a:r>
              <a:rPr lang="en-GB" sz="1800" dirty="0">
                <a:latin typeface="Euclid Circular B Bold" panose="020B0804000000000000" pitchFamily="34" charset="0"/>
              </a:rPr>
              <a:t>Initial Assessment </a:t>
            </a:r>
          </a:p>
          <a:p>
            <a:pPr>
              <a:spcBef>
                <a:spcPts val="375"/>
              </a:spcBef>
              <a:spcAft>
                <a:spcPts val="450"/>
              </a:spcAft>
              <a:buFont typeface="Wingdings" panose="05000000000000000000" pitchFamily="2" charset="2"/>
              <a:buChar char="Ø"/>
            </a:pPr>
            <a:r>
              <a:rPr lang="en-GB" sz="1800" dirty="0">
                <a:latin typeface="Euclid Circular B Bold" panose="020B0804000000000000" pitchFamily="34" charset="0"/>
              </a:rPr>
              <a:t> Identified Needs – Interventions agreed</a:t>
            </a:r>
          </a:p>
          <a:p>
            <a:pPr>
              <a:spcBef>
                <a:spcPts val="375"/>
              </a:spcBef>
              <a:spcAft>
                <a:spcPts val="450"/>
              </a:spcAft>
              <a:buFont typeface="Wingdings" panose="05000000000000000000" pitchFamily="2" charset="2"/>
              <a:buChar char="Ø"/>
            </a:pPr>
            <a:r>
              <a:rPr lang="en-GB" sz="1800" dirty="0">
                <a:latin typeface="Euclid Circular B Bold" panose="020B0804000000000000" pitchFamily="34" charset="0"/>
              </a:rPr>
              <a:t>Support Plan conducted with keyworker</a:t>
            </a:r>
          </a:p>
          <a:p>
            <a:pPr>
              <a:spcBef>
                <a:spcPts val="375"/>
              </a:spcBef>
              <a:spcAft>
                <a:spcPts val="450"/>
              </a:spcAft>
              <a:buFont typeface="Wingdings" panose="05000000000000000000" pitchFamily="2" charset="2"/>
              <a:buChar char="Ø"/>
            </a:pPr>
            <a:r>
              <a:rPr lang="en-GB" sz="1800" dirty="0">
                <a:latin typeface="Euclid Circular B Bold" panose="020B0804000000000000" pitchFamily="34" charset="0"/>
              </a:rPr>
              <a:t>Referral to Restorative Solutions</a:t>
            </a:r>
          </a:p>
          <a:p>
            <a:pPr>
              <a:spcBef>
                <a:spcPts val="375"/>
              </a:spcBef>
              <a:spcAft>
                <a:spcPts val="450"/>
              </a:spcAft>
              <a:buFont typeface="Wingdings" panose="05000000000000000000" pitchFamily="2" charset="2"/>
              <a:buChar char="Ø"/>
            </a:pPr>
            <a:r>
              <a:rPr lang="en-GB" sz="1800" dirty="0">
                <a:latin typeface="Euclid Circular B Bold" panose="020B0804000000000000" pitchFamily="34" charset="0"/>
              </a:rPr>
              <a:t> Signposting/Referrals to Partner Agencies </a:t>
            </a:r>
          </a:p>
          <a:p>
            <a:pPr>
              <a:spcBef>
                <a:spcPts val="375"/>
              </a:spcBef>
              <a:spcAft>
                <a:spcPts val="450"/>
              </a:spcAft>
              <a:buFont typeface="Wingdings" panose="05000000000000000000" pitchFamily="2" charset="2"/>
              <a:buChar char="Ø"/>
            </a:pPr>
            <a:r>
              <a:rPr lang="en-GB" sz="1800" dirty="0">
                <a:latin typeface="Euclid Circular B Bold" panose="020B0804000000000000" pitchFamily="34" charset="0"/>
              </a:rPr>
              <a:t> Continued Support</a:t>
            </a:r>
          </a:p>
        </p:txBody>
      </p:sp>
      <p:pic>
        <p:nvPicPr>
          <p:cNvPr id="5" name="Picture 4">
            <a:extLst>
              <a:ext uri="{FF2B5EF4-FFF2-40B4-BE49-F238E27FC236}">
                <a16:creationId xmlns:a16="http://schemas.microsoft.com/office/drawing/2014/main" id="{2B7C6916-25D0-4867-83F3-18EE164E58B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51227" y="1021199"/>
            <a:ext cx="835606" cy="1033122"/>
          </a:xfrm>
          <a:prstGeom prst="rect">
            <a:avLst/>
          </a:prstGeom>
          <a:noFill/>
          <a:ln>
            <a:noFill/>
          </a:ln>
        </p:spPr>
      </p:pic>
      <p:sp>
        <p:nvSpPr>
          <p:cNvPr id="6" name="Content Placeholder 2">
            <a:extLst>
              <a:ext uri="{FF2B5EF4-FFF2-40B4-BE49-F238E27FC236}">
                <a16:creationId xmlns:a16="http://schemas.microsoft.com/office/drawing/2014/main" id="{15B848A5-F1F0-4B9D-8B83-252821110B2F}"/>
              </a:ext>
            </a:extLst>
          </p:cNvPr>
          <p:cNvSpPr txBox="1">
            <a:spLocks/>
          </p:cNvSpPr>
          <p:nvPr/>
        </p:nvSpPr>
        <p:spPr>
          <a:xfrm>
            <a:off x="742950" y="2125266"/>
            <a:ext cx="7886700" cy="3059880"/>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1800" dirty="0">
              <a:solidFill>
                <a:srgbClr val="6A2A5B"/>
              </a:solidFill>
              <a:latin typeface="Euclid Circular B Bold" panose="020B0804000000000000" pitchFamily="34" charset="0"/>
            </a:endParaRPr>
          </a:p>
        </p:txBody>
      </p:sp>
      <p:pic>
        <p:nvPicPr>
          <p:cNvPr id="8" name="Picture 7" descr="Chart, radar chart&#10;&#10;Description automatically generated">
            <a:extLst>
              <a:ext uri="{FF2B5EF4-FFF2-40B4-BE49-F238E27FC236}">
                <a16:creationId xmlns:a16="http://schemas.microsoft.com/office/drawing/2014/main" id="{756A65D2-7022-4EE6-B3A7-A707B854128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04048" y="2086609"/>
            <a:ext cx="4059066" cy="3499077"/>
          </a:xfrm>
          <a:prstGeom prst="rect">
            <a:avLst/>
          </a:prstGeom>
        </p:spPr>
      </p:pic>
    </p:spTree>
    <p:extLst>
      <p:ext uri="{BB962C8B-B14F-4D97-AF65-F5344CB8AC3E}">
        <p14:creationId xmlns:p14="http://schemas.microsoft.com/office/powerpoint/2010/main" val="11709812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F77A22-01C8-4B8C-993A-2AD949EDB7EA}"/>
              </a:ext>
            </a:extLst>
          </p:cNvPr>
          <p:cNvSpPr>
            <a:spLocks noGrp="1"/>
          </p:cNvSpPr>
          <p:nvPr>
            <p:ph type="title"/>
          </p:nvPr>
        </p:nvSpPr>
        <p:spPr/>
        <p:txBody>
          <a:bodyPr>
            <a:normAutofit/>
          </a:bodyPr>
          <a:lstStyle/>
          <a:p>
            <a:r>
              <a:rPr lang="en-GB" sz="2400" b="1" dirty="0"/>
              <a:t>Crossroads Referrals by Age Group</a:t>
            </a:r>
            <a:br>
              <a:rPr lang="en-GB" sz="2400" b="1" dirty="0"/>
            </a:br>
            <a:r>
              <a:rPr lang="en-GB" sz="2400" b="1" dirty="0"/>
              <a:t>April 2022</a:t>
            </a:r>
          </a:p>
        </p:txBody>
      </p:sp>
      <p:graphicFrame>
        <p:nvGraphicFramePr>
          <p:cNvPr id="4" name="Table 5">
            <a:extLst>
              <a:ext uri="{FF2B5EF4-FFF2-40B4-BE49-F238E27FC236}">
                <a16:creationId xmlns:a16="http://schemas.microsoft.com/office/drawing/2014/main" id="{843D2810-F782-46B0-A85C-4654959358B7}"/>
              </a:ext>
            </a:extLst>
          </p:cNvPr>
          <p:cNvGraphicFramePr>
            <a:graphicFrameLocks noGrp="1"/>
          </p:cNvGraphicFramePr>
          <p:nvPr>
            <p:ph sz="half" idx="1"/>
          </p:nvPr>
        </p:nvGraphicFramePr>
        <p:xfrm>
          <a:off x="628650" y="2120504"/>
          <a:ext cx="2564605" cy="1546860"/>
        </p:xfrm>
        <a:graphic>
          <a:graphicData uri="http://schemas.openxmlformats.org/drawingml/2006/table">
            <a:tbl>
              <a:tblPr firstRow="1" bandRow="1">
                <a:tableStyleId>{5C22544A-7EE6-4342-B048-85BDC9FD1C3A}</a:tableStyleId>
              </a:tblPr>
              <a:tblGrid>
                <a:gridCol w="655231">
                  <a:extLst>
                    <a:ext uri="{9D8B030D-6E8A-4147-A177-3AD203B41FA5}">
                      <a16:colId xmlns:a16="http://schemas.microsoft.com/office/drawing/2014/main" val="3212295399"/>
                    </a:ext>
                  </a:extLst>
                </a:gridCol>
                <a:gridCol w="954687">
                  <a:extLst>
                    <a:ext uri="{9D8B030D-6E8A-4147-A177-3AD203B41FA5}">
                      <a16:colId xmlns:a16="http://schemas.microsoft.com/office/drawing/2014/main" val="2147014197"/>
                    </a:ext>
                  </a:extLst>
                </a:gridCol>
                <a:gridCol w="954687">
                  <a:extLst>
                    <a:ext uri="{9D8B030D-6E8A-4147-A177-3AD203B41FA5}">
                      <a16:colId xmlns:a16="http://schemas.microsoft.com/office/drawing/2014/main" val="3626920509"/>
                    </a:ext>
                  </a:extLst>
                </a:gridCol>
              </a:tblGrid>
              <a:tr h="434340">
                <a:tc>
                  <a:txBody>
                    <a:bodyPr/>
                    <a:lstStyle/>
                    <a:p>
                      <a:pPr algn="l"/>
                      <a:r>
                        <a:rPr lang="en-GB" sz="1200" dirty="0"/>
                        <a:t>Women</a:t>
                      </a:r>
                    </a:p>
                  </a:txBody>
                  <a:tcPr marL="68580" marR="68580" marT="34290" marB="34290" anchor="ctr"/>
                </a:tc>
                <a:tc>
                  <a:txBody>
                    <a:bodyPr/>
                    <a:lstStyle/>
                    <a:p>
                      <a:pPr algn="ctr"/>
                      <a:r>
                        <a:rPr lang="en-GB" sz="1200" dirty="0"/>
                        <a:t>April-22</a:t>
                      </a:r>
                    </a:p>
                  </a:txBody>
                  <a:tcPr marL="68580" marR="68580" marT="34290" marB="34290" anchor="ctr"/>
                </a:tc>
                <a:tc>
                  <a:txBody>
                    <a:bodyPr/>
                    <a:lstStyle/>
                    <a:p>
                      <a:pPr algn="ctr"/>
                      <a:r>
                        <a:rPr lang="en-GB" sz="1200" b="1" dirty="0">
                          <a:solidFill>
                            <a:schemeClr val="bg1"/>
                          </a:solidFill>
                        </a:rPr>
                        <a:t>May-21 to Apr-22</a:t>
                      </a:r>
                    </a:p>
                  </a:txBody>
                  <a:tcPr marL="68580" marR="68580" marT="34290" marB="34290" anchor="ctr"/>
                </a:tc>
                <a:extLst>
                  <a:ext uri="{0D108BD9-81ED-4DB2-BD59-A6C34878D82A}">
                    <a16:rowId xmlns:a16="http://schemas.microsoft.com/office/drawing/2014/main" val="2383095641"/>
                  </a:ext>
                </a:extLst>
              </a:tr>
              <a:tr h="278130">
                <a:tc>
                  <a:txBody>
                    <a:bodyPr/>
                    <a:lstStyle/>
                    <a:p>
                      <a:r>
                        <a:rPr lang="en-GB" sz="1200" dirty="0"/>
                        <a:t>18-25</a:t>
                      </a:r>
                    </a:p>
                  </a:txBody>
                  <a:tcPr marL="68580" marR="68580" marT="34290" marB="34290" anchor="ctr"/>
                </a:tc>
                <a:tc>
                  <a:txBody>
                    <a:bodyPr/>
                    <a:lstStyle/>
                    <a:p>
                      <a:pPr algn="r"/>
                      <a:r>
                        <a:rPr lang="en-GB" sz="1200" dirty="0"/>
                        <a:t>6</a:t>
                      </a:r>
                    </a:p>
                  </a:txBody>
                  <a:tcPr marL="0" marR="243000" marT="0" marB="0" anchor="ctr"/>
                </a:tc>
                <a:tc>
                  <a:txBody>
                    <a:bodyPr/>
                    <a:lstStyle/>
                    <a:p>
                      <a:pPr algn="r"/>
                      <a:r>
                        <a:rPr lang="en-GB" sz="1200" dirty="0"/>
                        <a:t>44</a:t>
                      </a:r>
                    </a:p>
                  </a:txBody>
                  <a:tcPr marL="0" marR="243000" marT="0" marB="0" anchor="ctr"/>
                </a:tc>
                <a:extLst>
                  <a:ext uri="{0D108BD9-81ED-4DB2-BD59-A6C34878D82A}">
                    <a16:rowId xmlns:a16="http://schemas.microsoft.com/office/drawing/2014/main" val="3737445540"/>
                  </a:ext>
                </a:extLst>
              </a:tr>
              <a:tr h="278130">
                <a:tc>
                  <a:txBody>
                    <a:bodyPr/>
                    <a:lstStyle/>
                    <a:p>
                      <a:r>
                        <a:rPr lang="en-GB" sz="1200" dirty="0"/>
                        <a:t>26-39</a:t>
                      </a:r>
                    </a:p>
                  </a:txBody>
                  <a:tcPr marL="68580" marR="68580" marT="34290" marB="34290" anchor="ctr"/>
                </a:tc>
                <a:tc>
                  <a:txBody>
                    <a:bodyPr/>
                    <a:lstStyle/>
                    <a:p>
                      <a:pPr algn="r"/>
                      <a:r>
                        <a:rPr lang="en-GB" sz="1200" dirty="0"/>
                        <a:t>7</a:t>
                      </a:r>
                    </a:p>
                  </a:txBody>
                  <a:tcPr marL="0" marR="243000" marT="0" marB="0" anchor="ctr"/>
                </a:tc>
                <a:tc>
                  <a:txBody>
                    <a:bodyPr/>
                    <a:lstStyle/>
                    <a:p>
                      <a:pPr algn="r"/>
                      <a:r>
                        <a:rPr lang="en-GB" sz="1200" dirty="0"/>
                        <a:t>63</a:t>
                      </a:r>
                    </a:p>
                  </a:txBody>
                  <a:tcPr marL="0" marR="243000" marT="0" marB="0" anchor="ctr"/>
                </a:tc>
                <a:extLst>
                  <a:ext uri="{0D108BD9-81ED-4DB2-BD59-A6C34878D82A}">
                    <a16:rowId xmlns:a16="http://schemas.microsoft.com/office/drawing/2014/main" val="4244740116"/>
                  </a:ext>
                </a:extLst>
              </a:tr>
              <a:tr h="278130">
                <a:tc>
                  <a:txBody>
                    <a:bodyPr/>
                    <a:lstStyle/>
                    <a:p>
                      <a:r>
                        <a:rPr lang="en-GB" sz="1200" dirty="0"/>
                        <a:t>40-59</a:t>
                      </a:r>
                    </a:p>
                  </a:txBody>
                  <a:tcPr marL="68580" marR="68580" marT="34290" marB="34290" anchor="ctr"/>
                </a:tc>
                <a:tc>
                  <a:txBody>
                    <a:bodyPr/>
                    <a:lstStyle/>
                    <a:p>
                      <a:pPr algn="r"/>
                      <a:r>
                        <a:rPr lang="en-GB" sz="1200" dirty="0"/>
                        <a:t>3</a:t>
                      </a:r>
                    </a:p>
                  </a:txBody>
                  <a:tcPr marL="0" marR="243000" marT="0" marB="0" anchor="ctr"/>
                </a:tc>
                <a:tc>
                  <a:txBody>
                    <a:bodyPr/>
                    <a:lstStyle/>
                    <a:p>
                      <a:pPr algn="r"/>
                      <a:r>
                        <a:rPr lang="en-GB" sz="1200" dirty="0"/>
                        <a:t>50</a:t>
                      </a:r>
                    </a:p>
                  </a:txBody>
                  <a:tcPr marL="0" marR="243000" marT="0" marB="0" anchor="ctr"/>
                </a:tc>
                <a:extLst>
                  <a:ext uri="{0D108BD9-81ED-4DB2-BD59-A6C34878D82A}">
                    <a16:rowId xmlns:a16="http://schemas.microsoft.com/office/drawing/2014/main" val="3309472724"/>
                  </a:ext>
                </a:extLst>
              </a:tr>
              <a:tr h="278130">
                <a:tc>
                  <a:txBody>
                    <a:bodyPr/>
                    <a:lstStyle/>
                    <a:p>
                      <a:r>
                        <a:rPr lang="en-GB" sz="1200" dirty="0"/>
                        <a:t>60+</a:t>
                      </a:r>
                    </a:p>
                  </a:txBody>
                  <a:tcPr marL="68580" marR="68580" marT="34290" marB="34290" anchor="ctr"/>
                </a:tc>
                <a:tc>
                  <a:txBody>
                    <a:bodyPr/>
                    <a:lstStyle/>
                    <a:p>
                      <a:pPr algn="r"/>
                      <a:endParaRPr lang="en-GB" sz="1200" dirty="0"/>
                    </a:p>
                  </a:txBody>
                  <a:tcPr marL="0" marR="243000" marT="0" marB="0" anchor="ctr"/>
                </a:tc>
                <a:tc>
                  <a:txBody>
                    <a:bodyPr/>
                    <a:lstStyle/>
                    <a:p>
                      <a:pPr algn="r"/>
                      <a:r>
                        <a:rPr lang="en-GB" sz="1200" dirty="0"/>
                        <a:t>7</a:t>
                      </a:r>
                    </a:p>
                  </a:txBody>
                  <a:tcPr marL="0" marR="243000" marT="0" marB="0" anchor="ctr"/>
                </a:tc>
                <a:extLst>
                  <a:ext uri="{0D108BD9-81ED-4DB2-BD59-A6C34878D82A}">
                    <a16:rowId xmlns:a16="http://schemas.microsoft.com/office/drawing/2014/main" val="4072379024"/>
                  </a:ext>
                </a:extLst>
              </a:tr>
            </a:tbl>
          </a:graphicData>
        </a:graphic>
      </p:graphicFrame>
      <p:graphicFrame>
        <p:nvGraphicFramePr>
          <p:cNvPr id="14" name="Content Placeholder 13">
            <a:extLst>
              <a:ext uri="{FF2B5EF4-FFF2-40B4-BE49-F238E27FC236}">
                <a16:creationId xmlns:a16="http://schemas.microsoft.com/office/drawing/2014/main" id="{0826D1B3-5AB4-49EA-9A68-59E9F0730481}"/>
              </a:ext>
            </a:extLst>
          </p:cNvPr>
          <p:cNvGraphicFramePr>
            <a:graphicFrameLocks noGrp="1"/>
          </p:cNvGraphicFramePr>
          <p:nvPr>
            <p:ph sz="half" idx="2"/>
          </p:nvPr>
        </p:nvGraphicFramePr>
        <p:xfrm>
          <a:off x="5950744" y="2120504"/>
          <a:ext cx="2564606" cy="315991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ontent Placeholder 10">
            <a:extLst>
              <a:ext uri="{FF2B5EF4-FFF2-40B4-BE49-F238E27FC236}">
                <a16:creationId xmlns:a16="http://schemas.microsoft.com/office/drawing/2014/main" id="{8E81F256-936B-483E-B99C-79FEF73C278E}"/>
              </a:ext>
            </a:extLst>
          </p:cNvPr>
          <p:cNvGraphicFramePr>
            <a:graphicFrameLocks noGrp="1"/>
          </p:cNvGraphicFramePr>
          <p:nvPr>
            <p:ph sz="half" idx="13"/>
          </p:nvPr>
        </p:nvGraphicFramePr>
        <p:xfrm>
          <a:off x="3289698" y="2120504"/>
          <a:ext cx="2564606" cy="315991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Table 5">
            <a:extLst>
              <a:ext uri="{FF2B5EF4-FFF2-40B4-BE49-F238E27FC236}">
                <a16:creationId xmlns:a16="http://schemas.microsoft.com/office/drawing/2014/main" id="{61048716-DEDF-4644-8415-19CAE83EA636}"/>
              </a:ext>
            </a:extLst>
          </p:cNvPr>
          <p:cNvGraphicFramePr>
            <a:graphicFrameLocks/>
          </p:cNvGraphicFramePr>
          <p:nvPr/>
        </p:nvGraphicFramePr>
        <p:xfrm>
          <a:off x="628650" y="3751660"/>
          <a:ext cx="2564608" cy="1546860"/>
        </p:xfrm>
        <a:graphic>
          <a:graphicData uri="http://schemas.openxmlformats.org/drawingml/2006/table">
            <a:tbl>
              <a:tblPr firstRow="1" bandRow="1">
                <a:tableStyleId>{5C22544A-7EE6-4342-B048-85BDC9FD1C3A}</a:tableStyleId>
              </a:tblPr>
              <a:tblGrid>
                <a:gridCol w="655232">
                  <a:extLst>
                    <a:ext uri="{9D8B030D-6E8A-4147-A177-3AD203B41FA5}">
                      <a16:colId xmlns:a16="http://schemas.microsoft.com/office/drawing/2014/main" val="3212295399"/>
                    </a:ext>
                  </a:extLst>
                </a:gridCol>
                <a:gridCol w="954688">
                  <a:extLst>
                    <a:ext uri="{9D8B030D-6E8A-4147-A177-3AD203B41FA5}">
                      <a16:colId xmlns:a16="http://schemas.microsoft.com/office/drawing/2014/main" val="2147014197"/>
                    </a:ext>
                  </a:extLst>
                </a:gridCol>
                <a:gridCol w="954688">
                  <a:extLst>
                    <a:ext uri="{9D8B030D-6E8A-4147-A177-3AD203B41FA5}">
                      <a16:colId xmlns:a16="http://schemas.microsoft.com/office/drawing/2014/main" val="3626920509"/>
                    </a:ext>
                  </a:extLst>
                </a:gridCol>
              </a:tblGrid>
              <a:tr h="434340">
                <a:tc>
                  <a:txBody>
                    <a:bodyPr/>
                    <a:lstStyle/>
                    <a:p>
                      <a:pPr algn="l"/>
                      <a:r>
                        <a:rPr lang="en-GB" sz="1200" dirty="0"/>
                        <a:t>Men</a:t>
                      </a:r>
                    </a:p>
                  </a:txBody>
                  <a:tcPr marL="68580" marR="68580" marT="34290" marB="34290" anchor="ctr"/>
                </a:tc>
                <a:tc>
                  <a:txBody>
                    <a:bodyPr/>
                    <a:lstStyle/>
                    <a:p>
                      <a:pPr algn="ctr"/>
                      <a:r>
                        <a:rPr lang="en-GB" sz="1200" dirty="0"/>
                        <a:t>April-22</a:t>
                      </a:r>
                    </a:p>
                  </a:txBody>
                  <a:tcPr marL="68580" marR="68580" marT="34290" marB="34290" anchor="ctr"/>
                </a:tc>
                <a:tc>
                  <a:txBody>
                    <a:bodyPr/>
                    <a:lstStyle/>
                    <a:p>
                      <a:pPr algn="ctr"/>
                      <a:r>
                        <a:rPr lang="en-GB" sz="1200" b="1" dirty="0">
                          <a:solidFill>
                            <a:schemeClr val="bg1"/>
                          </a:solidFill>
                        </a:rPr>
                        <a:t>May-21 to Apr-22</a:t>
                      </a:r>
                    </a:p>
                  </a:txBody>
                  <a:tcPr marL="68580" marR="68580" marT="34290" marB="34290" anchor="ctr"/>
                </a:tc>
                <a:extLst>
                  <a:ext uri="{0D108BD9-81ED-4DB2-BD59-A6C34878D82A}">
                    <a16:rowId xmlns:a16="http://schemas.microsoft.com/office/drawing/2014/main" val="2383095641"/>
                  </a:ext>
                </a:extLst>
              </a:tr>
              <a:tr h="278130">
                <a:tc>
                  <a:txBody>
                    <a:bodyPr/>
                    <a:lstStyle/>
                    <a:p>
                      <a:r>
                        <a:rPr lang="en-GB" sz="1200" dirty="0"/>
                        <a:t>18-25</a:t>
                      </a:r>
                    </a:p>
                  </a:txBody>
                  <a:tcPr marL="68580" marR="68580" marT="34290" marB="34290" anchor="ctr"/>
                </a:tc>
                <a:tc>
                  <a:txBody>
                    <a:bodyPr/>
                    <a:lstStyle/>
                    <a:p>
                      <a:pPr algn="r"/>
                      <a:r>
                        <a:rPr lang="en-GB" sz="1200" dirty="0"/>
                        <a:t>9</a:t>
                      </a:r>
                    </a:p>
                  </a:txBody>
                  <a:tcPr marL="0" marR="243000" marT="0" marB="0" anchor="ctr"/>
                </a:tc>
                <a:tc>
                  <a:txBody>
                    <a:bodyPr/>
                    <a:lstStyle/>
                    <a:p>
                      <a:pPr algn="r"/>
                      <a:r>
                        <a:rPr lang="en-GB" sz="1200" dirty="0"/>
                        <a:t>80</a:t>
                      </a:r>
                    </a:p>
                  </a:txBody>
                  <a:tcPr marL="0" marR="243000" marT="0" marB="0" anchor="ctr"/>
                </a:tc>
                <a:extLst>
                  <a:ext uri="{0D108BD9-81ED-4DB2-BD59-A6C34878D82A}">
                    <a16:rowId xmlns:a16="http://schemas.microsoft.com/office/drawing/2014/main" val="3737445540"/>
                  </a:ext>
                </a:extLst>
              </a:tr>
              <a:tr h="278130">
                <a:tc>
                  <a:txBody>
                    <a:bodyPr/>
                    <a:lstStyle/>
                    <a:p>
                      <a:r>
                        <a:rPr lang="en-GB" sz="1200" dirty="0"/>
                        <a:t>26-39</a:t>
                      </a:r>
                    </a:p>
                  </a:txBody>
                  <a:tcPr marL="68580" marR="68580" marT="34290" marB="34290" anchor="ctr"/>
                </a:tc>
                <a:tc>
                  <a:txBody>
                    <a:bodyPr/>
                    <a:lstStyle/>
                    <a:p>
                      <a:pPr algn="r"/>
                      <a:r>
                        <a:rPr lang="en-GB" sz="1200" dirty="0"/>
                        <a:t>11</a:t>
                      </a:r>
                    </a:p>
                  </a:txBody>
                  <a:tcPr marL="0" marR="243000" marT="0" marB="0" anchor="ctr"/>
                </a:tc>
                <a:tc>
                  <a:txBody>
                    <a:bodyPr/>
                    <a:lstStyle/>
                    <a:p>
                      <a:pPr algn="r"/>
                      <a:r>
                        <a:rPr lang="en-GB" sz="1200" dirty="0"/>
                        <a:t>71</a:t>
                      </a:r>
                    </a:p>
                  </a:txBody>
                  <a:tcPr marL="0" marR="243000" marT="0" marB="0" anchor="ctr"/>
                </a:tc>
                <a:extLst>
                  <a:ext uri="{0D108BD9-81ED-4DB2-BD59-A6C34878D82A}">
                    <a16:rowId xmlns:a16="http://schemas.microsoft.com/office/drawing/2014/main" val="4244740116"/>
                  </a:ext>
                </a:extLst>
              </a:tr>
              <a:tr h="278130">
                <a:tc>
                  <a:txBody>
                    <a:bodyPr/>
                    <a:lstStyle/>
                    <a:p>
                      <a:r>
                        <a:rPr lang="en-GB" sz="1200" dirty="0"/>
                        <a:t>40-59</a:t>
                      </a:r>
                    </a:p>
                  </a:txBody>
                  <a:tcPr marL="68580" marR="68580" marT="34290" marB="34290" anchor="ctr"/>
                </a:tc>
                <a:tc>
                  <a:txBody>
                    <a:bodyPr/>
                    <a:lstStyle/>
                    <a:p>
                      <a:pPr algn="r"/>
                      <a:r>
                        <a:rPr lang="en-GB" sz="1200" dirty="0"/>
                        <a:t>5</a:t>
                      </a:r>
                    </a:p>
                  </a:txBody>
                  <a:tcPr marL="0" marR="243000" marT="0" marB="0" anchor="ctr"/>
                </a:tc>
                <a:tc>
                  <a:txBody>
                    <a:bodyPr/>
                    <a:lstStyle/>
                    <a:p>
                      <a:pPr algn="r"/>
                      <a:r>
                        <a:rPr lang="en-GB" sz="1200" dirty="0"/>
                        <a:t>47</a:t>
                      </a:r>
                    </a:p>
                  </a:txBody>
                  <a:tcPr marL="0" marR="243000" marT="0" marB="0" anchor="ctr"/>
                </a:tc>
                <a:extLst>
                  <a:ext uri="{0D108BD9-81ED-4DB2-BD59-A6C34878D82A}">
                    <a16:rowId xmlns:a16="http://schemas.microsoft.com/office/drawing/2014/main" val="3309472724"/>
                  </a:ext>
                </a:extLst>
              </a:tr>
              <a:tr h="278130">
                <a:tc>
                  <a:txBody>
                    <a:bodyPr/>
                    <a:lstStyle/>
                    <a:p>
                      <a:r>
                        <a:rPr lang="en-GB" sz="1200" dirty="0"/>
                        <a:t>60+</a:t>
                      </a:r>
                    </a:p>
                  </a:txBody>
                  <a:tcPr marL="68580" marR="68580" marT="34290" marB="34290" anchor="ctr"/>
                </a:tc>
                <a:tc>
                  <a:txBody>
                    <a:bodyPr/>
                    <a:lstStyle/>
                    <a:p>
                      <a:pPr algn="r"/>
                      <a:r>
                        <a:rPr lang="en-GB" sz="1200" dirty="0"/>
                        <a:t>1</a:t>
                      </a:r>
                    </a:p>
                  </a:txBody>
                  <a:tcPr marL="0" marR="243000" marT="0" marB="0" anchor="ctr"/>
                </a:tc>
                <a:tc>
                  <a:txBody>
                    <a:bodyPr/>
                    <a:lstStyle/>
                    <a:p>
                      <a:pPr algn="r"/>
                      <a:r>
                        <a:rPr lang="en-GB" sz="1200" dirty="0"/>
                        <a:t>8</a:t>
                      </a:r>
                    </a:p>
                  </a:txBody>
                  <a:tcPr marL="0" marR="243000" marT="0" marB="0" anchor="ctr"/>
                </a:tc>
                <a:extLst>
                  <a:ext uri="{0D108BD9-81ED-4DB2-BD59-A6C34878D82A}">
                    <a16:rowId xmlns:a16="http://schemas.microsoft.com/office/drawing/2014/main" val="4072379024"/>
                  </a:ext>
                </a:extLst>
              </a:tr>
            </a:tbl>
          </a:graphicData>
        </a:graphic>
      </p:graphicFrame>
      <p:grpSp>
        <p:nvGrpSpPr>
          <p:cNvPr id="22" name="Group 21">
            <a:extLst>
              <a:ext uri="{FF2B5EF4-FFF2-40B4-BE49-F238E27FC236}">
                <a16:creationId xmlns:a16="http://schemas.microsoft.com/office/drawing/2014/main" id="{118FE5B4-E383-4605-BCE4-BB3CCD229B4B}"/>
              </a:ext>
            </a:extLst>
          </p:cNvPr>
          <p:cNvGrpSpPr>
            <a:grpSpLocks noChangeAspect="1"/>
          </p:cNvGrpSpPr>
          <p:nvPr/>
        </p:nvGrpSpPr>
        <p:grpSpPr>
          <a:xfrm>
            <a:off x="4704909" y="5107912"/>
            <a:ext cx="2346638" cy="189524"/>
            <a:chOff x="5970961" y="5468061"/>
            <a:chExt cx="3810823" cy="307777"/>
          </a:xfrm>
        </p:grpSpPr>
        <p:grpSp>
          <p:nvGrpSpPr>
            <p:cNvPr id="8" name="Group 7">
              <a:extLst>
                <a:ext uri="{FF2B5EF4-FFF2-40B4-BE49-F238E27FC236}">
                  <a16:creationId xmlns:a16="http://schemas.microsoft.com/office/drawing/2014/main" id="{C0F83360-ACF2-402F-854A-F9E89D49A3BD}"/>
                </a:ext>
              </a:extLst>
            </p:cNvPr>
            <p:cNvGrpSpPr/>
            <p:nvPr/>
          </p:nvGrpSpPr>
          <p:grpSpPr>
            <a:xfrm>
              <a:off x="5970961" y="5468061"/>
              <a:ext cx="902674" cy="307777"/>
              <a:chOff x="10175537" y="344587"/>
              <a:chExt cx="902674" cy="307777"/>
            </a:xfrm>
          </p:grpSpPr>
          <p:sp>
            <p:nvSpPr>
              <p:cNvPr id="6" name="Rectangle 5">
                <a:extLst>
                  <a:ext uri="{FF2B5EF4-FFF2-40B4-BE49-F238E27FC236}">
                    <a16:creationId xmlns:a16="http://schemas.microsoft.com/office/drawing/2014/main" id="{58AF82B5-FDEB-4041-B92A-7B0A21CA7155}"/>
                  </a:ext>
                </a:extLst>
              </p:cNvPr>
              <p:cNvSpPr>
                <a:spLocks noChangeAspect="1"/>
              </p:cNvSpPr>
              <p:nvPr/>
            </p:nvSpPr>
            <p:spPr>
              <a:xfrm>
                <a:off x="10175537" y="354857"/>
                <a:ext cx="287236" cy="287236"/>
              </a:xfrm>
              <a:prstGeom prst="rect">
                <a:avLst/>
              </a:prstGeom>
              <a:solidFill>
                <a:srgbClr val="3358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7" name="TextBox 6">
                <a:extLst>
                  <a:ext uri="{FF2B5EF4-FFF2-40B4-BE49-F238E27FC236}">
                    <a16:creationId xmlns:a16="http://schemas.microsoft.com/office/drawing/2014/main" id="{704861E3-9396-4D0F-B36E-C8A6B9A1FEC6}"/>
                  </a:ext>
                </a:extLst>
              </p:cNvPr>
              <p:cNvSpPr txBox="1"/>
              <p:nvPr/>
            </p:nvSpPr>
            <p:spPr>
              <a:xfrm>
                <a:off x="10473558" y="344587"/>
                <a:ext cx="604653" cy="307777"/>
              </a:xfrm>
              <a:prstGeom prst="rect">
                <a:avLst/>
              </a:prstGeom>
              <a:noFill/>
            </p:spPr>
            <p:txBody>
              <a:bodyPr wrap="none" rtlCol="0">
                <a:spAutoFit/>
              </a:bodyPr>
              <a:lstStyle/>
              <a:p>
                <a:r>
                  <a:rPr lang="en-GB" sz="1050" dirty="0"/>
                  <a:t>18-25</a:t>
                </a:r>
              </a:p>
            </p:txBody>
          </p:sp>
        </p:grpSp>
        <p:grpSp>
          <p:nvGrpSpPr>
            <p:cNvPr id="20" name="Group 19">
              <a:extLst>
                <a:ext uri="{FF2B5EF4-FFF2-40B4-BE49-F238E27FC236}">
                  <a16:creationId xmlns:a16="http://schemas.microsoft.com/office/drawing/2014/main" id="{753860FA-0E8E-4EC3-BAF0-7E454F26776E}"/>
                </a:ext>
              </a:extLst>
            </p:cNvPr>
            <p:cNvGrpSpPr/>
            <p:nvPr/>
          </p:nvGrpSpPr>
          <p:grpSpPr>
            <a:xfrm>
              <a:off x="6989503" y="5468061"/>
              <a:ext cx="902674" cy="307777"/>
              <a:chOff x="10175537" y="872378"/>
              <a:chExt cx="902674" cy="307777"/>
            </a:xfrm>
          </p:grpSpPr>
          <p:sp>
            <p:nvSpPr>
              <p:cNvPr id="12" name="Rectangle 11">
                <a:extLst>
                  <a:ext uri="{FF2B5EF4-FFF2-40B4-BE49-F238E27FC236}">
                    <a16:creationId xmlns:a16="http://schemas.microsoft.com/office/drawing/2014/main" id="{75D4BE55-786C-4CD9-92AD-ACE1D05A96A3}"/>
                  </a:ext>
                </a:extLst>
              </p:cNvPr>
              <p:cNvSpPr>
                <a:spLocks noChangeAspect="1"/>
              </p:cNvSpPr>
              <p:nvPr/>
            </p:nvSpPr>
            <p:spPr>
              <a:xfrm>
                <a:off x="10175537" y="882648"/>
                <a:ext cx="287236" cy="287236"/>
              </a:xfrm>
              <a:prstGeom prst="rect">
                <a:avLst/>
              </a:prstGeom>
              <a:solidFill>
                <a:srgbClr val="3F6AB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7" name="TextBox 16">
                <a:extLst>
                  <a:ext uri="{FF2B5EF4-FFF2-40B4-BE49-F238E27FC236}">
                    <a16:creationId xmlns:a16="http://schemas.microsoft.com/office/drawing/2014/main" id="{5194C4E4-8FC4-4816-90CA-8AE26977CE40}"/>
                  </a:ext>
                </a:extLst>
              </p:cNvPr>
              <p:cNvSpPr txBox="1"/>
              <p:nvPr/>
            </p:nvSpPr>
            <p:spPr>
              <a:xfrm>
                <a:off x="10473558" y="872378"/>
                <a:ext cx="604653" cy="307777"/>
              </a:xfrm>
              <a:prstGeom prst="rect">
                <a:avLst/>
              </a:prstGeom>
              <a:noFill/>
            </p:spPr>
            <p:txBody>
              <a:bodyPr wrap="none" rtlCol="0">
                <a:spAutoFit/>
              </a:bodyPr>
              <a:lstStyle/>
              <a:p>
                <a:r>
                  <a:rPr lang="en-GB" sz="1050" dirty="0"/>
                  <a:t>26-39</a:t>
                </a:r>
              </a:p>
            </p:txBody>
          </p:sp>
        </p:grpSp>
        <p:grpSp>
          <p:nvGrpSpPr>
            <p:cNvPr id="21" name="Group 20">
              <a:extLst>
                <a:ext uri="{FF2B5EF4-FFF2-40B4-BE49-F238E27FC236}">
                  <a16:creationId xmlns:a16="http://schemas.microsoft.com/office/drawing/2014/main" id="{0EF945B4-68DE-4984-8672-5FA3C73D91BB}"/>
                </a:ext>
              </a:extLst>
            </p:cNvPr>
            <p:cNvGrpSpPr/>
            <p:nvPr/>
          </p:nvGrpSpPr>
          <p:grpSpPr>
            <a:xfrm>
              <a:off x="8008045" y="5468061"/>
              <a:ext cx="902674" cy="307777"/>
              <a:chOff x="10175537" y="1501775"/>
              <a:chExt cx="902674" cy="307777"/>
            </a:xfrm>
          </p:grpSpPr>
          <p:sp>
            <p:nvSpPr>
              <p:cNvPr id="13" name="Rectangle 12">
                <a:extLst>
                  <a:ext uri="{FF2B5EF4-FFF2-40B4-BE49-F238E27FC236}">
                    <a16:creationId xmlns:a16="http://schemas.microsoft.com/office/drawing/2014/main" id="{4FD2FFBE-4ED9-44F7-B099-9F5C1FCBBCFA}"/>
                  </a:ext>
                </a:extLst>
              </p:cNvPr>
              <p:cNvSpPr>
                <a:spLocks noChangeAspect="1"/>
              </p:cNvSpPr>
              <p:nvPr/>
            </p:nvSpPr>
            <p:spPr>
              <a:xfrm>
                <a:off x="10175537" y="1512045"/>
                <a:ext cx="287236" cy="287236"/>
              </a:xfrm>
              <a:prstGeom prst="rect">
                <a:avLst/>
              </a:prstGeom>
              <a:solidFill>
                <a:srgbClr val="7991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8" name="TextBox 17">
                <a:extLst>
                  <a:ext uri="{FF2B5EF4-FFF2-40B4-BE49-F238E27FC236}">
                    <a16:creationId xmlns:a16="http://schemas.microsoft.com/office/drawing/2014/main" id="{7D5144E4-83E4-4E9D-AACB-86E408B1E2B1}"/>
                  </a:ext>
                </a:extLst>
              </p:cNvPr>
              <p:cNvSpPr txBox="1"/>
              <p:nvPr/>
            </p:nvSpPr>
            <p:spPr>
              <a:xfrm>
                <a:off x="10473558" y="1501775"/>
                <a:ext cx="604653" cy="307777"/>
              </a:xfrm>
              <a:prstGeom prst="rect">
                <a:avLst/>
              </a:prstGeom>
              <a:noFill/>
            </p:spPr>
            <p:txBody>
              <a:bodyPr wrap="none" rtlCol="0">
                <a:spAutoFit/>
              </a:bodyPr>
              <a:lstStyle/>
              <a:p>
                <a:r>
                  <a:rPr lang="en-GB" sz="1050" dirty="0"/>
                  <a:t>40-59</a:t>
                </a:r>
              </a:p>
            </p:txBody>
          </p:sp>
        </p:grpSp>
        <p:grpSp>
          <p:nvGrpSpPr>
            <p:cNvPr id="10" name="Group 9">
              <a:extLst>
                <a:ext uri="{FF2B5EF4-FFF2-40B4-BE49-F238E27FC236}">
                  <a16:creationId xmlns:a16="http://schemas.microsoft.com/office/drawing/2014/main" id="{586960F0-2EC3-4E5B-B7D7-E7DE1D1026A0}"/>
                </a:ext>
              </a:extLst>
            </p:cNvPr>
            <p:cNvGrpSpPr/>
            <p:nvPr/>
          </p:nvGrpSpPr>
          <p:grpSpPr>
            <a:xfrm>
              <a:off x="9026587" y="5468061"/>
              <a:ext cx="755197" cy="307777"/>
              <a:chOff x="10175537" y="2063551"/>
              <a:chExt cx="755197" cy="307777"/>
            </a:xfrm>
          </p:grpSpPr>
          <p:sp>
            <p:nvSpPr>
              <p:cNvPr id="16" name="Rectangle 15">
                <a:extLst>
                  <a:ext uri="{FF2B5EF4-FFF2-40B4-BE49-F238E27FC236}">
                    <a16:creationId xmlns:a16="http://schemas.microsoft.com/office/drawing/2014/main" id="{7F3A815A-E60B-482E-82FC-945F0F7BBF47}"/>
                  </a:ext>
                </a:extLst>
              </p:cNvPr>
              <p:cNvSpPr>
                <a:spLocks noChangeAspect="1"/>
              </p:cNvSpPr>
              <p:nvPr/>
            </p:nvSpPr>
            <p:spPr>
              <a:xfrm>
                <a:off x="10175537" y="2073821"/>
                <a:ext cx="287236" cy="287236"/>
              </a:xfrm>
              <a:prstGeom prst="rect">
                <a:avLst/>
              </a:prstGeom>
              <a:solidFill>
                <a:srgbClr val="B3BED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9" name="TextBox 18">
                <a:extLst>
                  <a:ext uri="{FF2B5EF4-FFF2-40B4-BE49-F238E27FC236}">
                    <a16:creationId xmlns:a16="http://schemas.microsoft.com/office/drawing/2014/main" id="{73F6BDB8-CFB4-4C89-91DE-BBC9168A6A91}"/>
                  </a:ext>
                </a:extLst>
              </p:cNvPr>
              <p:cNvSpPr txBox="1"/>
              <p:nvPr/>
            </p:nvSpPr>
            <p:spPr>
              <a:xfrm>
                <a:off x="10473558" y="2063551"/>
                <a:ext cx="457176" cy="307777"/>
              </a:xfrm>
              <a:prstGeom prst="rect">
                <a:avLst/>
              </a:prstGeom>
              <a:noFill/>
            </p:spPr>
            <p:txBody>
              <a:bodyPr wrap="none" rtlCol="0">
                <a:spAutoFit/>
              </a:bodyPr>
              <a:lstStyle/>
              <a:p>
                <a:r>
                  <a:rPr lang="en-GB" sz="1050" dirty="0"/>
                  <a:t>60+</a:t>
                </a:r>
              </a:p>
            </p:txBody>
          </p:sp>
        </p:grpSp>
      </p:grpSp>
    </p:spTree>
    <p:extLst>
      <p:ext uri="{BB962C8B-B14F-4D97-AF65-F5344CB8AC3E}">
        <p14:creationId xmlns:p14="http://schemas.microsoft.com/office/powerpoint/2010/main" val="8083075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368BD-170C-4554-954B-43240BC462C4}"/>
              </a:ext>
            </a:extLst>
          </p:cNvPr>
          <p:cNvSpPr>
            <a:spLocks noGrp="1"/>
          </p:cNvSpPr>
          <p:nvPr>
            <p:ph type="title"/>
          </p:nvPr>
        </p:nvSpPr>
        <p:spPr/>
        <p:txBody>
          <a:bodyPr/>
          <a:lstStyle/>
          <a:p>
            <a:pPr algn="ctr"/>
            <a:r>
              <a:rPr lang="en-GB" dirty="0">
                <a:latin typeface="Calibri" panose="020F0502020204030204" pitchFamily="34" charset="0"/>
                <a:cs typeface="Calibri" panose="020F0502020204030204" pitchFamily="34" charset="0"/>
              </a:rPr>
              <a:t>Areas to cover</a:t>
            </a:r>
          </a:p>
        </p:txBody>
      </p:sp>
      <p:sp>
        <p:nvSpPr>
          <p:cNvPr id="3" name="Content Placeholder 2">
            <a:extLst>
              <a:ext uri="{FF2B5EF4-FFF2-40B4-BE49-F238E27FC236}">
                <a16:creationId xmlns:a16="http://schemas.microsoft.com/office/drawing/2014/main" id="{6413124F-7D6F-4346-82EB-AF8AC26DF820}"/>
              </a:ext>
            </a:extLst>
          </p:cNvPr>
          <p:cNvSpPr>
            <a:spLocks noGrp="1"/>
          </p:cNvSpPr>
          <p:nvPr>
            <p:ph idx="1"/>
          </p:nvPr>
        </p:nvSpPr>
        <p:spPr/>
        <p:txBody>
          <a:bodyPr/>
          <a:lstStyle/>
          <a:p>
            <a:r>
              <a:rPr lang="en-GB" dirty="0">
                <a:latin typeface="Calibri" panose="020F0502020204030204" pitchFamily="34" charset="0"/>
                <a:cs typeface="Calibri" panose="020F0502020204030204" pitchFamily="34" charset="0"/>
              </a:rPr>
              <a:t>Provide an overview of adult and youth Out of Court Disposals (OOCD) and how they are applied in North Yorkshire</a:t>
            </a:r>
          </a:p>
          <a:p>
            <a:r>
              <a:rPr lang="en-GB" dirty="0">
                <a:latin typeface="Calibri" panose="020F0502020204030204" pitchFamily="34" charset="0"/>
                <a:cs typeface="Calibri" panose="020F0502020204030204" pitchFamily="34" charset="0"/>
              </a:rPr>
              <a:t>Oversight and scrutiny of OOCD</a:t>
            </a:r>
          </a:p>
          <a:p>
            <a:r>
              <a:rPr lang="en-GB" dirty="0">
                <a:latin typeface="Calibri" panose="020F0502020204030204" pitchFamily="34" charset="0"/>
                <a:cs typeface="Calibri" panose="020F0502020204030204" pitchFamily="34" charset="0"/>
              </a:rPr>
              <a:t>Diversion schemes operating within North Yorkshire, with a focus on ‘Crossroads’ adult </a:t>
            </a:r>
            <a:r>
              <a:rPr lang="en-GB" dirty="0"/>
              <a:t>OOCD pathway</a:t>
            </a:r>
            <a:r>
              <a:rPr lang="en-GB" dirty="0">
                <a:latin typeface="Calibri" panose="020F0502020204030204" pitchFamily="34" charset="0"/>
                <a:cs typeface="Calibri" panose="020F0502020204030204" pitchFamily="34" charset="0"/>
              </a:rPr>
              <a:t>.</a:t>
            </a:r>
          </a:p>
          <a:p>
            <a:r>
              <a:rPr lang="en-GB" dirty="0">
                <a:latin typeface="Calibri" panose="020F0502020204030204" pitchFamily="34" charset="0"/>
                <a:cs typeface="Calibri" panose="020F0502020204030204" pitchFamily="34" charset="0"/>
              </a:rPr>
              <a:t>Youth Justice, with a focus on the Youth Outcome Panel</a:t>
            </a:r>
          </a:p>
          <a:p>
            <a:r>
              <a:rPr lang="en-GB" dirty="0">
                <a:latin typeface="Calibri" panose="020F0502020204030204" pitchFamily="34" charset="0"/>
                <a:cs typeface="Calibri" panose="020F0502020204030204" pitchFamily="34" charset="0"/>
              </a:rPr>
              <a:t>The future impact of the Police, Crime, Sentencing &amp; Courts Act 2022 on the adult OOCD landscape</a:t>
            </a:r>
          </a:p>
          <a:p>
            <a:r>
              <a:rPr lang="en-GB" dirty="0">
                <a:latin typeface="Calibri" panose="020F0502020204030204" pitchFamily="34" charset="0"/>
                <a:cs typeface="Calibri" panose="020F0502020204030204" pitchFamily="34" charset="0"/>
              </a:rPr>
              <a:t>Plans moving forward</a:t>
            </a:r>
          </a:p>
          <a:p>
            <a:endParaRPr lang="en-GB" dirty="0"/>
          </a:p>
        </p:txBody>
      </p:sp>
    </p:spTree>
    <p:extLst>
      <p:ext uri="{BB962C8B-B14F-4D97-AF65-F5344CB8AC3E}">
        <p14:creationId xmlns:p14="http://schemas.microsoft.com/office/powerpoint/2010/main" val="3808551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5014A-7DAB-4428-86CA-31664E6F00CE}"/>
              </a:ext>
            </a:extLst>
          </p:cNvPr>
          <p:cNvSpPr>
            <a:spLocks noGrp="1"/>
          </p:cNvSpPr>
          <p:nvPr>
            <p:ph type="title"/>
          </p:nvPr>
        </p:nvSpPr>
        <p:spPr/>
        <p:txBody>
          <a:bodyPr/>
          <a:lstStyle/>
          <a:p>
            <a:r>
              <a:rPr lang="en-GB" sz="2700" b="1" dirty="0"/>
              <a:t>Crossroads Offence Profile (Out of Court Disposals)</a:t>
            </a:r>
            <a:br>
              <a:rPr lang="en-GB" sz="2700" b="1" dirty="0"/>
            </a:br>
            <a:r>
              <a:rPr lang="en-GB" sz="2700" b="1" dirty="0"/>
              <a:t>May 2021 to April 2022</a:t>
            </a:r>
            <a:endParaRPr lang="en-GB" dirty="0"/>
          </a:p>
        </p:txBody>
      </p:sp>
      <p:graphicFrame>
        <p:nvGraphicFramePr>
          <p:cNvPr id="6" name="Table 6">
            <a:extLst>
              <a:ext uri="{FF2B5EF4-FFF2-40B4-BE49-F238E27FC236}">
                <a16:creationId xmlns:a16="http://schemas.microsoft.com/office/drawing/2014/main" id="{47F4FE31-BB49-4ECC-BC4F-767A5CA5BF03}"/>
              </a:ext>
            </a:extLst>
          </p:cNvPr>
          <p:cNvGraphicFramePr>
            <a:graphicFrameLocks noGrp="1"/>
          </p:cNvGraphicFramePr>
          <p:nvPr>
            <p:ph sz="half" idx="1"/>
          </p:nvPr>
        </p:nvGraphicFramePr>
        <p:xfrm>
          <a:off x="628651" y="2120504"/>
          <a:ext cx="3886201" cy="3548730"/>
        </p:xfrm>
        <a:graphic>
          <a:graphicData uri="http://schemas.openxmlformats.org/drawingml/2006/table">
            <a:tbl>
              <a:tblPr firstRow="1" bandRow="1">
                <a:tableStyleId>{5C22544A-7EE6-4342-B048-85BDC9FD1C3A}</a:tableStyleId>
              </a:tblPr>
              <a:tblGrid>
                <a:gridCol w="1583608">
                  <a:extLst>
                    <a:ext uri="{9D8B030D-6E8A-4147-A177-3AD203B41FA5}">
                      <a16:colId xmlns:a16="http://schemas.microsoft.com/office/drawing/2014/main" val="166326918"/>
                    </a:ext>
                  </a:extLst>
                </a:gridCol>
                <a:gridCol w="767531">
                  <a:extLst>
                    <a:ext uri="{9D8B030D-6E8A-4147-A177-3AD203B41FA5}">
                      <a16:colId xmlns:a16="http://schemas.microsoft.com/office/drawing/2014/main" val="4127379115"/>
                    </a:ext>
                  </a:extLst>
                </a:gridCol>
                <a:gridCol w="767531">
                  <a:extLst>
                    <a:ext uri="{9D8B030D-6E8A-4147-A177-3AD203B41FA5}">
                      <a16:colId xmlns:a16="http://schemas.microsoft.com/office/drawing/2014/main" val="1304937908"/>
                    </a:ext>
                  </a:extLst>
                </a:gridCol>
                <a:gridCol w="767531">
                  <a:extLst>
                    <a:ext uri="{9D8B030D-6E8A-4147-A177-3AD203B41FA5}">
                      <a16:colId xmlns:a16="http://schemas.microsoft.com/office/drawing/2014/main" val="1715712074"/>
                    </a:ext>
                  </a:extLst>
                </a:gridCol>
              </a:tblGrid>
              <a:tr h="278130">
                <a:tc>
                  <a:txBody>
                    <a:bodyPr/>
                    <a:lstStyle/>
                    <a:p>
                      <a:r>
                        <a:rPr lang="en-GB" sz="1100" dirty="0">
                          <a:latin typeface="+mn-lt"/>
                        </a:rPr>
                        <a:t>Offence</a:t>
                      </a:r>
                    </a:p>
                  </a:txBody>
                  <a:tcPr marL="54000" marR="54000" marT="27000" marB="27000" anchor="ctr"/>
                </a:tc>
                <a:tc>
                  <a:txBody>
                    <a:bodyPr/>
                    <a:lstStyle/>
                    <a:p>
                      <a:pPr algn="ctr"/>
                      <a:r>
                        <a:rPr lang="en-GB" sz="1100" dirty="0">
                          <a:latin typeface="+mn-lt"/>
                        </a:rPr>
                        <a:t>Women</a:t>
                      </a:r>
                    </a:p>
                  </a:txBody>
                  <a:tcPr marL="54000" marR="54000" marT="27000" marB="27000" anchor="ctr"/>
                </a:tc>
                <a:tc>
                  <a:txBody>
                    <a:bodyPr/>
                    <a:lstStyle/>
                    <a:p>
                      <a:pPr algn="ctr"/>
                      <a:r>
                        <a:rPr lang="en-GB" sz="1100" dirty="0">
                          <a:latin typeface="+mn-lt"/>
                        </a:rPr>
                        <a:t>Men</a:t>
                      </a:r>
                    </a:p>
                  </a:txBody>
                  <a:tcPr marL="54000" marR="54000" marT="27000" marB="27000" anchor="ctr"/>
                </a:tc>
                <a:tc>
                  <a:txBody>
                    <a:bodyPr/>
                    <a:lstStyle/>
                    <a:p>
                      <a:pPr algn="ctr"/>
                      <a:r>
                        <a:rPr lang="en-GB" sz="1100" dirty="0">
                          <a:latin typeface="+mn-lt"/>
                        </a:rPr>
                        <a:t>Total</a:t>
                      </a:r>
                    </a:p>
                  </a:txBody>
                  <a:tcPr marL="54000" marR="54000" marT="27000" marB="27000" anchor="ctr"/>
                </a:tc>
                <a:extLst>
                  <a:ext uri="{0D108BD9-81ED-4DB2-BD59-A6C34878D82A}">
                    <a16:rowId xmlns:a16="http://schemas.microsoft.com/office/drawing/2014/main" val="3785502651"/>
                  </a:ext>
                </a:extLst>
              </a:tr>
              <a:tr h="214020">
                <a:tc>
                  <a:txBody>
                    <a:bodyPr/>
                    <a:lstStyle/>
                    <a:p>
                      <a:pPr algn="l" fontAlgn="b"/>
                      <a:r>
                        <a:rPr lang="en-GB" sz="1100" b="0" i="0" u="none" strike="noStrike" dirty="0">
                          <a:solidFill>
                            <a:srgbClr val="000000"/>
                          </a:solidFill>
                          <a:effectLst/>
                          <a:latin typeface="+mn-lt"/>
                        </a:rPr>
                        <a:t>Assault</a:t>
                      </a:r>
                    </a:p>
                  </a:txBody>
                  <a:tcPr marL="54000" marR="54000" marT="27000" marB="27000" anchor="b"/>
                </a:tc>
                <a:tc>
                  <a:txBody>
                    <a:bodyPr/>
                    <a:lstStyle/>
                    <a:p>
                      <a:pPr algn="ctr" fontAlgn="b"/>
                      <a:r>
                        <a:rPr lang="en-GB" sz="1100" b="0" i="0" u="none" strike="noStrike" dirty="0">
                          <a:solidFill>
                            <a:srgbClr val="000000"/>
                          </a:solidFill>
                          <a:effectLst/>
                          <a:latin typeface="+mn-lt"/>
                        </a:rPr>
                        <a:t>62</a:t>
                      </a:r>
                    </a:p>
                  </a:txBody>
                  <a:tcPr marL="54000" marR="54000" marT="27000" marB="27000" anchor="b"/>
                </a:tc>
                <a:tc>
                  <a:txBody>
                    <a:bodyPr/>
                    <a:lstStyle/>
                    <a:p>
                      <a:pPr algn="ctr" fontAlgn="b"/>
                      <a:r>
                        <a:rPr lang="en-GB" sz="1100" b="0" i="0" u="none" strike="noStrike" dirty="0">
                          <a:solidFill>
                            <a:srgbClr val="000000"/>
                          </a:solidFill>
                          <a:effectLst/>
                          <a:latin typeface="+mn-lt"/>
                        </a:rPr>
                        <a:t>66</a:t>
                      </a:r>
                    </a:p>
                  </a:txBody>
                  <a:tcPr marL="54000" marR="54000" marT="27000" marB="27000" anchor="b"/>
                </a:tc>
                <a:tc>
                  <a:txBody>
                    <a:bodyPr/>
                    <a:lstStyle/>
                    <a:p>
                      <a:pPr algn="ctr" fontAlgn="b"/>
                      <a:r>
                        <a:rPr lang="en-GB" sz="1100" b="0" i="0" u="none" strike="noStrike" dirty="0">
                          <a:solidFill>
                            <a:srgbClr val="000000"/>
                          </a:solidFill>
                          <a:effectLst/>
                          <a:latin typeface="+mn-lt"/>
                        </a:rPr>
                        <a:t>128</a:t>
                      </a:r>
                    </a:p>
                  </a:txBody>
                  <a:tcPr marL="54000" marR="54000" marT="27000" marB="27000" anchor="b"/>
                </a:tc>
                <a:extLst>
                  <a:ext uri="{0D108BD9-81ED-4DB2-BD59-A6C34878D82A}">
                    <a16:rowId xmlns:a16="http://schemas.microsoft.com/office/drawing/2014/main" val="1884579377"/>
                  </a:ext>
                </a:extLst>
              </a:tr>
              <a:tr h="214020">
                <a:tc>
                  <a:txBody>
                    <a:bodyPr/>
                    <a:lstStyle/>
                    <a:p>
                      <a:pPr algn="l" fontAlgn="b"/>
                      <a:r>
                        <a:rPr lang="en-GB" sz="1100" b="0" i="0" u="none" strike="noStrike" dirty="0">
                          <a:solidFill>
                            <a:srgbClr val="000000"/>
                          </a:solidFill>
                          <a:effectLst/>
                          <a:latin typeface="+mn-lt"/>
                        </a:rPr>
                        <a:t>Theft</a:t>
                      </a:r>
                    </a:p>
                  </a:txBody>
                  <a:tcPr marL="54000" marR="54000" marT="27000" marB="27000" anchor="b"/>
                </a:tc>
                <a:tc>
                  <a:txBody>
                    <a:bodyPr/>
                    <a:lstStyle/>
                    <a:p>
                      <a:pPr algn="ctr" fontAlgn="b"/>
                      <a:r>
                        <a:rPr lang="en-GB" sz="1100" b="0" i="0" u="none" strike="noStrike" dirty="0">
                          <a:solidFill>
                            <a:srgbClr val="000000"/>
                          </a:solidFill>
                          <a:effectLst/>
                          <a:latin typeface="+mn-lt"/>
                        </a:rPr>
                        <a:t>23</a:t>
                      </a:r>
                    </a:p>
                  </a:txBody>
                  <a:tcPr marL="54000" marR="54000" marT="27000" marB="27000" anchor="b"/>
                </a:tc>
                <a:tc>
                  <a:txBody>
                    <a:bodyPr/>
                    <a:lstStyle/>
                    <a:p>
                      <a:pPr algn="ctr" fontAlgn="b"/>
                      <a:r>
                        <a:rPr lang="en-GB" sz="1100" b="0" i="0" u="none" strike="noStrike" dirty="0">
                          <a:solidFill>
                            <a:srgbClr val="000000"/>
                          </a:solidFill>
                          <a:effectLst/>
                          <a:latin typeface="+mn-lt"/>
                        </a:rPr>
                        <a:t>14</a:t>
                      </a:r>
                    </a:p>
                  </a:txBody>
                  <a:tcPr marL="54000" marR="54000" marT="27000" marB="27000" anchor="b"/>
                </a:tc>
                <a:tc>
                  <a:txBody>
                    <a:bodyPr/>
                    <a:lstStyle/>
                    <a:p>
                      <a:pPr algn="ctr" fontAlgn="b"/>
                      <a:r>
                        <a:rPr lang="en-GB" sz="1100" b="0" i="0" u="none" strike="noStrike" dirty="0">
                          <a:solidFill>
                            <a:srgbClr val="000000"/>
                          </a:solidFill>
                          <a:effectLst/>
                          <a:latin typeface="+mn-lt"/>
                        </a:rPr>
                        <a:t>37</a:t>
                      </a:r>
                    </a:p>
                  </a:txBody>
                  <a:tcPr marL="54000" marR="54000" marT="27000" marB="27000" anchor="b"/>
                </a:tc>
                <a:extLst>
                  <a:ext uri="{0D108BD9-81ED-4DB2-BD59-A6C34878D82A}">
                    <a16:rowId xmlns:a16="http://schemas.microsoft.com/office/drawing/2014/main" val="1645669069"/>
                  </a:ext>
                </a:extLst>
              </a:tr>
              <a:tr h="214020">
                <a:tc>
                  <a:txBody>
                    <a:bodyPr/>
                    <a:lstStyle/>
                    <a:p>
                      <a:pPr algn="l" fontAlgn="b"/>
                      <a:r>
                        <a:rPr lang="en-GB" sz="1100" b="0" i="0" u="none" strike="noStrike" dirty="0">
                          <a:solidFill>
                            <a:srgbClr val="000000"/>
                          </a:solidFill>
                          <a:effectLst/>
                          <a:latin typeface="+mn-lt"/>
                        </a:rPr>
                        <a:t>Public Order</a:t>
                      </a:r>
                    </a:p>
                  </a:txBody>
                  <a:tcPr marL="54000" marR="54000" marT="27000" marB="27000" anchor="b"/>
                </a:tc>
                <a:tc>
                  <a:txBody>
                    <a:bodyPr/>
                    <a:lstStyle/>
                    <a:p>
                      <a:pPr algn="ctr" fontAlgn="b"/>
                      <a:r>
                        <a:rPr lang="en-GB" sz="1100" b="0" i="0" u="none" strike="noStrike" dirty="0">
                          <a:solidFill>
                            <a:srgbClr val="000000"/>
                          </a:solidFill>
                          <a:effectLst/>
                          <a:latin typeface="+mn-lt"/>
                        </a:rPr>
                        <a:t>13</a:t>
                      </a:r>
                    </a:p>
                  </a:txBody>
                  <a:tcPr marL="54000" marR="54000" marT="27000" marB="27000" anchor="b"/>
                </a:tc>
                <a:tc>
                  <a:txBody>
                    <a:bodyPr/>
                    <a:lstStyle/>
                    <a:p>
                      <a:pPr algn="ctr" fontAlgn="b"/>
                      <a:r>
                        <a:rPr lang="en-GB" sz="1100" b="0" i="0" u="none" strike="noStrike" dirty="0">
                          <a:solidFill>
                            <a:srgbClr val="000000"/>
                          </a:solidFill>
                          <a:effectLst/>
                          <a:latin typeface="+mn-lt"/>
                        </a:rPr>
                        <a:t>14</a:t>
                      </a:r>
                    </a:p>
                  </a:txBody>
                  <a:tcPr marL="54000" marR="54000" marT="27000" marB="27000" anchor="b"/>
                </a:tc>
                <a:tc>
                  <a:txBody>
                    <a:bodyPr/>
                    <a:lstStyle/>
                    <a:p>
                      <a:pPr algn="ctr" fontAlgn="b"/>
                      <a:r>
                        <a:rPr lang="en-GB" sz="1100" b="0" i="0" u="none" strike="noStrike" dirty="0">
                          <a:solidFill>
                            <a:srgbClr val="000000"/>
                          </a:solidFill>
                          <a:effectLst/>
                          <a:latin typeface="+mn-lt"/>
                        </a:rPr>
                        <a:t>27</a:t>
                      </a:r>
                    </a:p>
                  </a:txBody>
                  <a:tcPr marL="54000" marR="54000" marT="27000" marB="27000" anchor="b"/>
                </a:tc>
                <a:extLst>
                  <a:ext uri="{0D108BD9-81ED-4DB2-BD59-A6C34878D82A}">
                    <a16:rowId xmlns:a16="http://schemas.microsoft.com/office/drawing/2014/main" val="834156229"/>
                  </a:ext>
                </a:extLst>
              </a:tr>
              <a:tr h="214020">
                <a:tc>
                  <a:txBody>
                    <a:bodyPr/>
                    <a:lstStyle/>
                    <a:p>
                      <a:pPr algn="l" fontAlgn="b"/>
                      <a:r>
                        <a:rPr lang="en-GB" sz="1100" b="0" i="0" u="none" strike="noStrike" dirty="0">
                          <a:solidFill>
                            <a:srgbClr val="000000"/>
                          </a:solidFill>
                          <a:effectLst/>
                          <a:latin typeface="+mn-lt"/>
                        </a:rPr>
                        <a:t>Criminal Damage</a:t>
                      </a:r>
                    </a:p>
                  </a:txBody>
                  <a:tcPr marL="54000" marR="54000" marT="27000" marB="27000" anchor="b"/>
                </a:tc>
                <a:tc>
                  <a:txBody>
                    <a:bodyPr/>
                    <a:lstStyle/>
                    <a:p>
                      <a:pPr algn="ctr" fontAlgn="b"/>
                      <a:r>
                        <a:rPr lang="en-GB" sz="1100" b="0" i="0" u="none" strike="noStrike" dirty="0">
                          <a:solidFill>
                            <a:srgbClr val="000000"/>
                          </a:solidFill>
                          <a:effectLst/>
                          <a:latin typeface="+mn-lt"/>
                        </a:rPr>
                        <a:t>8</a:t>
                      </a:r>
                    </a:p>
                  </a:txBody>
                  <a:tcPr marL="54000" marR="54000" marT="27000" marB="27000" anchor="b"/>
                </a:tc>
                <a:tc>
                  <a:txBody>
                    <a:bodyPr/>
                    <a:lstStyle/>
                    <a:p>
                      <a:pPr algn="ctr" fontAlgn="b"/>
                      <a:r>
                        <a:rPr lang="en-GB" sz="1100" b="0" i="0" u="none" strike="noStrike" dirty="0">
                          <a:solidFill>
                            <a:srgbClr val="000000"/>
                          </a:solidFill>
                          <a:effectLst/>
                          <a:latin typeface="+mn-lt"/>
                        </a:rPr>
                        <a:t>15</a:t>
                      </a:r>
                    </a:p>
                  </a:txBody>
                  <a:tcPr marL="54000" marR="54000" marT="27000" marB="27000" anchor="b"/>
                </a:tc>
                <a:tc>
                  <a:txBody>
                    <a:bodyPr/>
                    <a:lstStyle/>
                    <a:p>
                      <a:pPr algn="ctr" fontAlgn="b"/>
                      <a:r>
                        <a:rPr lang="en-GB" sz="1100" b="0" i="0" u="none" strike="noStrike" dirty="0">
                          <a:solidFill>
                            <a:srgbClr val="000000"/>
                          </a:solidFill>
                          <a:effectLst/>
                          <a:latin typeface="+mn-lt"/>
                        </a:rPr>
                        <a:t>23</a:t>
                      </a:r>
                    </a:p>
                  </a:txBody>
                  <a:tcPr marL="54000" marR="54000" marT="27000" marB="27000" anchor="b"/>
                </a:tc>
                <a:extLst>
                  <a:ext uri="{0D108BD9-81ED-4DB2-BD59-A6C34878D82A}">
                    <a16:rowId xmlns:a16="http://schemas.microsoft.com/office/drawing/2014/main" val="3977823922"/>
                  </a:ext>
                </a:extLst>
              </a:tr>
              <a:tr h="214020">
                <a:tc>
                  <a:txBody>
                    <a:bodyPr/>
                    <a:lstStyle/>
                    <a:p>
                      <a:pPr algn="l" fontAlgn="b"/>
                      <a:r>
                        <a:rPr lang="en-GB" sz="1100" b="0" i="0" u="none" strike="noStrike" dirty="0">
                          <a:solidFill>
                            <a:srgbClr val="000000"/>
                          </a:solidFill>
                          <a:effectLst/>
                          <a:latin typeface="+mn-lt"/>
                        </a:rPr>
                        <a:t>Harassment</a:t>
                      </a:r>
                    </a:p>
                  </a:txBody>
                  <a:tcPr marL="54000" marR="54000" marT="27000" marB="27000" anchor="b"/>
                </a:tc>
                <a:tc>
                  <a:txBody>
                    <a:bodyPr/>
                    <a:lstStyle/>
                    <a:p>
                      <a:pPr algn="ctr" fontAlgn="b"/>
                      <a:r>
                        <a:rPr lang="en-GB" sz="1100" b="0" i="0" u="none" strike="noStrike" dirty="0">
                          <a:solidFill>
                            <a:srgbClr val="000000"/>
                          </a:solidFill>
                          <a:effectLst/>
                          <a:latin typeface="+mn-lt"/>
                        </a:rPr>
                        <a:t>10</a:t>
                      </a:r>
                    </a:p>
                  </a:txBody>
                  <a:tcPr marL="54000" marR="54000" marT="27000" marB="27000" anchor="b"/>
                </a:tc>
                <a:tc>
                  <a:txBody>
                    <a:bodyPr/>
                    <a:lstStyle/>
                    <a:p>
                      <a:pPr algn="ctr" fontAlgn="b"/>
                      <a:r>
                        <a:rPr lang="en-GB" sz="1100" b="0" i="0" u="none" strike="noStrike" dirty="0">
                          <a:solidFill>
                            <a:srgbClr val="000000"/>
                          </a:solidFill>
                          <a:effectLst/>
                          <a:latin typeface="+mn-lt"/>
                        </a:rPr>
                        <a:t>12</a:t>
                      </a:r>
                    </a:p>
                  </a:txBody>
                  <a:tcPr marL="54000" marR="54000" marT="27000" marB="27000" anchor="b"/>
                </a:tc>
                <a:tc>
                  <a:txBody>
                    <a:bodyPr/>
                    <a:lstStyle/>
                    <a:p>
                      <a:pPr algn="ctr" fontAlgn="b"/>
                      <a:r>
                        <a:rPr lang="en-GB" sz="1100" b="0" i="0" u="none" strike="noStrike" dirty="0">
                          <a:solidFill>
                            <a:srgbClr val="000000"/>
                          </a:solidFill>
                          <a:effectLst/>
                          <a:latin typeface="+mn-lt"/>
                        </a:rPr>
                        <a:t>22</a:t>
                      </a:r>
                    </a:p>
                  </a:txBody>
                  <a:tcPr marL="54000" marR="54000" marT="27000" marB="27000" anchor="b"/>
                </a:tc>
                <a:extLst>
                  <a:ext uri="{0D108BD9-81ED-4DB2-BD59-A6C34878D82A}">
                    <a16:rowId xmlns:a16="http://schemas.microsoft.com/office/drawing/2014/main" val="941261590"/>
                  </a:ext>
                </a:extLst>
              </a:tr>
              <a:tr h="214020">
                <a:tc>
                  <a:txBody>
                    <a:bodyPr/>
                    <a:lstStyle/>
                    <a:p>
                      <a:pPr algn="l" fontAlgn="b"/>
                      <a:r>
                        <a:rPr lang="en-GB" sz="1100" b="0" i="0" u="none" strike="noStrike" dirty="0">
                          <a:solidFill>
                            <a:srgbClr val="000000"/>
                          </a:solidFill>
                          <a:effectLst/>
                          <a:latin typeface="+mn-lt"/>
                        </a:rPr>
                        <a:t>Drug Possession</a:t>
                      </a:r>
                    </a:p>
                  </a:txBody>
                  <a:tcPr marL="54000" marR="54000" marT="27000" marB="27000" anchor="b"/>
                </a:tc>
                <a:tc>
                  <a:txBody>
                    <a:bodyPr/>
                    <a:lstStyle/>
                    <a:p>
                      <a:pPr algn="ctr" fontAlgn="b"/>
                      <a:r>
                        <a:rPr lang="en-GB" sz="1100" b="0" i="0" u="none" strike="noStrike" dirty="0">
                          <a:solidFill>
                            <a:srgbClr val="000000"/>
                          </a:solidFill>
                          <a:effectLst/>
                          <a:latin typeface="+mn-lt"/>
                        </a:rPr>
                        <a:t>4</a:t>
                      </a:r>
                    </a:p>
                  </a:txBody>
                  <a:tcPr marL="54000" marR="54000" marT="27000" marB="27000" anchor="b"/>
                </a:tc>
                <a:tc>
                  <a:txBody>
                    <a:bodyPr/>
                    <a:lstStyle/>
                    <a:p>
                      <a:pPr algn="ctr" fontAlgn="b"/>
                      <a:r>
                        <a:rPr lang="en-GB" sz="1100" b="0" i="0" u="none" strike="noStrike" dirty="0">
                          <a:solidFill>
                            <a:srgbClr val="000000"/>
                          </a:solidFill>
                          <a:effectLst/>
                          <a:latin typeface="+mn-lt"/>
                        </a:rPr>
                        <a:t>12</a:t>
                      </a:r>
                    </a:p>
                  </a:txBody>
                  <a:tcPr marL="54000" marR="54000" marT="27000" marB="27000" anchor="b"/>
                </a:tc>
                <a:tc>
                  <a:txBody>
                    <a:bodyPr/>
                    <a:lstStyle/>
                    <a:p>
                      <a:pPr algn="ctr" fontAlgn="b"/>
                      <a:r>
                        <a:rPr lang="en-GB" sz="1100" b="0" i="0" u="none" strike="noStrike" dirty="0">
                          <a:solidFill>
                            <a:srgbClr val="000000"/>
                          </a:solidFill>
                          <a:effectLst/>
                          <a:latin typeface="+mn-lt"/>
                        </a:rPr>
                        <a:t>16</a:t>
                      </a:r>
                    </a:p>
                  </a:txBody>
                  <a:tcPr marL="54000" marR="54000" marT="27000" marB="27000" anchor="b"/>
                </a:tc>
                <a:extLst>
                  <a:ext uri="{0D108BD9-81ED-4DB2-BD59-A6C34878D82A}">
                    <a16:rowId xmlns:a16="http://schemas.microsoft.com/office/drawing/2014/main" val="2602498903"/>
                  </a:ext>
                </a:extLst>
              </a:tr>
              <a:tr h="214020">
                <a:tc>
                  <a:txBody>
                    <a:bodyPr/>
                    <a:lstStyle/>
                    <a:p>
                      <a:pPr algn="l" fontAlgn="b"/>
                      <a:r>
                        <a:rPr lang="en-GB" sz="1100" b="0" i="0" u="none" strike="noStrike" dirty="0">
                          <a:solidFill>
                            <a:srgbClr val="000000"/>
                          </a:solidFill>
                          <a:effectLst/>
                          <a:latin typeface="+mn-lt"/>
                        </a:rPr>
                        <a:t>Obstruction</a:t>
                      </a:r>
                    </a:p>
                  </a:txBody>
                  <a:tcPr marL="54000" marR="54000" marT="27000" marB="27000" anchor="b"/>
                </a:tc>
                <a:tc>
                  <a:txBody>
                    <a:bodyPr/>
                    <a:lstStyle/>
                    <a:p>
                      <a:pPr algn="ctr" fontAlgn="b"/>
                      <a:r>
                        <a:rPr lang="en-GB" sz="1100" b="0" i="0" u="none" strike="noStrike" dirty="0">
                          <a:solidFill>
                            <a:srgbClr val="000000"/>
                          </a:solidFill>
                          <a:effectLst/>
                          <a:latin typeface="+mn-lt"/>
                        </a:rPr>
                        <a:t>2</a:t>
                      </a:r>
                    </a:p>
                  </a:txBody>
                  <a:tcPr marL="54000" marR="54000" marT="27000" marB="27000" anchor="b"/>
                </a:tc>
                <a:tc>
                  <a:txBody>
                    <a:bodyPr/>
                    <a:lstStyle/>
                    <a:p>
                      <a:pPr algn="ctr" fontAlgn="b"/>
                      <a:r>
                        <a:rPr lang="en-GB" sz="1100" b="0" i="0" u="none" strike="noStrike" dirty="0">
                          <a:solidFill>
                            <a:srgbClr val="000000"/>
                          </a:solidFill>
                          <a:effectLst/>
                          <a:latin typeface="+mn-lt"/>
                        </a:rPr>
                        <a:t>7</a:t>
                      </a:r>
                    </a:p>
                  </a:txBody>
                  <a:tcPr marL="54000" marR="54000" marT="27000" marB="27000" anchor="b"/>
                </a:tc>
                <a:tc>
                  <a:txBody>
                    <a:bodyPr/>
                    <a:lstStyle/>
                    <a:p>
                      <a:pPr algn="ctr" fontAlgn="b"/>
                      <a:r>
                        <a:rPr lang="en-GB" sz="1100" b="0" i="0" u="none" strike="noStrike" dirty="0">
                          <a:solidFill>
                            <a:srgbClr val="000000"/>
                          </a:solidFill>
                          <a:effectLst/>
                          <a:latin typeface="+mn-lt"/>
                        </a:rPr>
                        <a:t>9</a:t>
                      </a:r>
                    </a:p>
                  </a:txBody>
                  <a:tcPr marL="54000" marR="54000" marT="27000" marB="27000" anchor="b"/>
                </a:tc>
                <a:extLst>
                  <a:ext uri="{0D108BD9-81ED-4DB2-BD59-A6C34878D82A}">
                    <a16:rowId xmlns:a16="http://schemas.microsoft.com/office/drawing/2014/main" val="586683275"/>
                  </a:ext>
                </a:extLst>
              </a:tr>
              <a:tr h="214020">
                <a:tc>
                  <a:txBody>
                    <a:bodyPr/>
                    <a:lstStyle/>
                    <a:p>
                      <a:pPr algn="l" fontAlgn="b"/>
                      <a:r>
                        <a:rPr lang="en-GB" sz="1100" b="0" i="0" u="none" strike="noStrike" dirty="0">
                          <a:solidFill>
                            <a:srgbClr val="000000"/>
                          </a:solidFill>
                          <a:effectLst/>
                          <a:latin typeface="+mn-lt"/>
                        </a:rPr>
                        <a:t>Possess Offensive Weapon</a:t>
                      </a:r>
                    </a:p>
                  </a:txBody>
                  <a:tcPr marL="54000" marR="54000" marT="27000" marB="27000" anchor="b"/>
                </a:tc>
                <a:tc>
                  <a:txBody>
                    <a:bodyPr/>
                    <a:lstStyle/>
                    <a:p>
                      <a:pPr algn="ctr" fontAlgn="b"/>
                      <a:r>
                        <a:rPr lang="en-GB" sz="1100" b="0" i="0" u="none" strike="noStrike" dirty="0">
                          <a:solidFill>
                            <a:srgbClr val="000000"/>
                          </a:solidFill>
                          <a:effectLst/>
                          <a:latin typeface="+mn-lt"/>
                        </a:rPr>
                        <a:t>1</a:t>
                      </a:r>
                    </a:p>
                  </a:txBody>
                  <a:tcPr marL="54000" marR="54000" marT="27000" marB="27000" anchor="b"/>
                </a:tc>
                <a:tc>
                  <a:txBody>
                    <a:bodyPr/>
                    <a:lstStyle/>
                    <a:p>
                      <a:pPr algn="ctr" fontAlgn="b"/>
                      <a:r>
                        <a:rPr lang="en-GB" sz="1100" b="0" i="0" u="none" strike="noStrike" dirty="0">
                          <a:solidFill>
                            <a:srgbClr val="000000"/>
                          </a:solidFill>
                          <a:effectLst/>
                          <a:latin typeface="+mn-lt"/>
                        </a:rPr>
                        <a:t>7</a:t>
                      </a:r>
                    </a:p>
                  </a:txBody>
                  <a:tcPr marL="54000" marR="54000" marT="27000" marB="27000" anchor="b"/>
                </a:tc>
                <a:tc>
                  <a:txBody>
                    <a:bodyPr/>
                    <a:lstStyle/>
                    <a:p>
                      <a:pPr algn="ctr" fontAlgn="b"/>
                      <a:r>
                        <a:rPr lang="en-GB" sz="1100" b="0" i="0" u="none" strike="noStrike" dirty="0">
                          <a:solidFill>
                            <a:srgbClr val="000000"/>
                          </a:solidFill>
                          <a:effectLst/>
                          <a:latin typeface="+mn-lt"/>
                        </a:rPr>
                        <a:t>8</a:t>
                      </a:r>
                    </a:p>
                  </a:txBody>
                  <a:tcPr marL="54000" marR="54000" marT="27000" marB="27000" anchor="b"/>
                </a:tc>
                <a:extLst>
                  <a:ext uri="{0D108BD9-81ED-4DB2-BD59-A6C34878D82A}">
                    <a16:rowId xmlns:a16="http://schemas.microsoft.com/office/drawing/2014/main" val="3191530214"/>
                  </a:ext>
                </a:extLst>
              </a:tr>
              <a:tr h="214020">
                <a:tc>
                  <a:txBody>
                    <a:bodyPr/>
                    <a:lstStyle/>
                    <a:p>
                      <a:pPr algn="l" fontAlgn="b"/>
                      <a:r>
                        <a:rPr lang="en-GB" sz="1100" b="0" i="0" u="none" strike="noStrike" dirty="0">
                          <a:solidFill>
                            <a:srgbClr val="000000"/>
                          </a:solidFill>
                          <a:effectLst/>
                          <a:latin typeface="+mn-lt"/>
                        </a:rPr>
                        <a:t>Hate Crime</a:t>
                      </a:r>
                    </a:p>
                  </a:txBody>
                  <a:tcPr marL="54000" marR="54000" marT="27000" marB="27000" anchor="b"/>
                </a:tc>
                <a:tc>
                  <a:txBody>
                    <a:bodyPr/>
                    <a:lstStyle/>
                    <a:p>
                      <a:pPr algn="ctr" fontAlgn="b"/>
                      <a:r>
                        <a:rPr lang="en-GB" sz="1100" b="0" i="0" u="none" strike="noStrike" dirty="0">
                          <a:solidFill>
                            <a:srgbClr val="000000"/>
                          </a:solidFill>
                          <a:effectLst/>
                          <a:latin typeface="+mn-lt"/>
                        </a:rPr>
                        <a:t>1</a:t>
                      </a:r>
                    </a:p>
                  </a:txBody>
                  <a:tcPr marL="54000" marR="54000" marT="27000" marB="27000" anchor="b"/>
                </a:tc>
                <a:tc>
                  <a:txBody>
                    <a:bodyPr/>
                    <a:lstStyle/>
                    <a:p>
                      <a:pPr algn="ctr" fontAlgn="b"/>
                      <a:r>
                        <a:rPr lang="en-GB" sz="1100" b="0" i="0" u="none" strike="noStrike" dirty="0">
                          <a:solidFill>
                            <a:srgbClr val="000000"/>
                          </a:solidFill>
                          <a:effectLst/>
                          <a:latin typeface="+mn-lt"/>
                        </a:rPr>
                        <a:t>4</a:t>
                      </a:r>
                    </a:p>
                  </a:txBody>
                  <a:tcPr marL="54000" marR="54000" marT="27000" marB="27000" anchor="b"/>
                </a:tc>
                <a:tc>
                  <a:txBody>
                    <a:bodyPr/>
                    <a:lstStyle/>
                    <a:p>
                      <a:pPr algn="ctr" fontAlgn="b"/>
                      <a:r>
                        <a:rPr lang="en-GB" sz="1100" b="0" i="0" u="none" strike="noStrike" dirty="0">
                          <a:solidFill>
                            <a:srgbClr val="000000"/>
                          </a:solidFill>
                          <a:effectLst/>
                          <a:latin typeface="+mn-lt"/>
                        </a:rPr>
                        <a:t>5</a:t>
                      </a:r>
                    </a:p>
                  </a:txBody>
                  <a:tcPr marL="54000" marR="54000" marT="27000" marB="27000" anchor="b"/>
                </a:tc>
                <a:extLst>
                  <a:ext uri="{0D108BD9-81ED-4DB2-BD59-A6C34878D82A}">
                    <a16:rowId xmlns:a16="http://schemas.microsoft.com/office/drawing/2014/main" val="74713957"/>
                  </a:ext>
                </a:extLst>
              </a:tr>
              <a:tr h="214020">
                <a:tc>
                  <a:txBody>
                    <a:bodyPr/>
                    <a:lstStyle/>
                    <a:p>
                      <a:pPr algn="l" fontAlgn="b"/>
                      <a:r>
                        <a:rPr lang="en-GB" sz="1100" b="0" i="0" u="none" strike="noStrike" dirty="0">
                          <a:solidFill>
                            <a:srgbClr val="000000"/>
                          </a:solidFill>
                          <a:effectLst/>
                          <a:latin typeface="+mn-lt"/>
                        </a:rPr>
                        <a:t>Child Neglect</a:t>
                      </a:r>
                    </a:p>
                  </a:txBody>
                  <a:tcPr marL="54000" marR="54000" marT="27000" marB="27000" anchor="b"/>
                </a:tc>
                <a:tc>
                  <a:txBody>
                    <a:bodyPr/>
                    <a:lstStyle/>
                    <a:p>
                      <a:pPr algn="ctr" fontAlgn="b"/>
                      <a:r>
                        <a:rPr lang="en-GB" sz="1100" b="0" i="0" u="none" strike="noStrike" dirty="0">
                          <a:solidFill>
                            <a:srgbClr val="000000"/>
                          </a:solidFill>
                          <a:effectLst/>
                          <a:latin typeface="+mn-lt"/>
                        </a:rPr>
                        <a:t>3</a:t>
                      </a:r>
                    </a:p>
                  </a:txBody>
                  <a:tcPr marL="54000" marR="54000" marT="27000" marB="27000" anchor="b"/>
                </a:tc>
                <a:tc>
                  <a:txBody>
                    <a:bodyPr/>
                    <a:lstStyle/>
                    <a:p>
                      <a:pPr algn="ctr" fontAlgn="b"/>
                      <a:r>
                        <a:rPr lang="en-GB" sz="1100" b="0" i="0" u="none" strike="noStrike" dirty="0">
                          <a:solidFill>
                            <a:srgbClr val="000000"/>
                          </a:solidFill>
                          <a:effectLst/>
                          <a:latin typeface="+mn-lt"/>
                        </a:rPr>
                        <a:t>1</a:t>
                      </a:r>
                    </a:p>
                  </a:txBody>
                  <a:tcPr marL="54000" marR="54000" marT="27000" marB="27000" anchor="b"/>
                </a:tc>
                <a:tc>
                  <a:txBody>
                    <a:bodyPr/>
                    <a:lstStyle/>
                    <a:p>
                      <a:pPr algn="ctr" fontAlgn="b"/>
                      <a:r>
                        <a:rPr lang="en-GB" sz="1100" b="0" i="0" u="none" strike="noStrike" dirty="0">
                          <a:solidFill>
                            <a:srgbClr val="000000"/>
                          </a:solidFill>
                          <a:effectLst/>
                          <a:latin typeface="+mn-lt"/>
                        </a:rPr>
                        <a:t>4</a:t>
                      </a:r>
                    </a:p>
                  </a:txBody>
                  <a:tcPr marL="54000" marR="54000" marT="27000" marB="27000" anchor="b"/>
                </a:tc>
                <a:extLst>
                  <a:ext uri="{0D108BD9-81ED-4DB2-BD59-A6C34878D82A}">
                    <a16:rowId xmlns:a16="http://schemas.microsoft.com/office/drawing/2014/main" val="930561577"/>
                  </a:ext>
                </a:extLst>
              </a:tr>
              <a:tr h="214020">
                <a:tc>
                  <a:txBody>
                    <a:bodyPr/>
                    <a:lstStyle/>
                    <a:p>
                      <a:pPr algn="l" fontAlgn="b"/>
                      <a:r>
                        <a:rPr lang="en-GB" sz="1100" b="0" i="0" u="none" strike="noStrike" dirty="0">
                          <a:solidFill>
                            <a:srgbClr val="000000"/>
                          </a:solidFill>
                          <a:effectLst/>
                          <a:latin typeface="+mn-lt"/>
                        </a:rPr>
                        <a:t>Cyber Crime</a:t>
                      </a:r>
                    </a:p>
                  </a:txBody>
                  <a:tcPr marL="54000" marR="54000" marT="27000" marB="27000" anchor="b"/>
                </a:tc>
                <a:tc>
                  <a:txBody>
                    <a:bodyPr/>
                    <a:lstStyle/>
                    <a:p>
                      <a:pPr algn="ctr" fontAlgn="b"/>
                      <a:r>
                        <a:rPr lang="en-GB" sz="1100" b="0" i="0" u="none" strike="noStrike" dirty="0">
                          <a:solidFill>
                            <a:srgbClr val="000000"/>
                          </a:solidFill>
                          <a:effectLst/>
                          <a:latin typeface="+mn-lt"/>
                        </a:rPr>
                        <a:t>1</a:t>
                      </a:r>
                    </a:p>
                  </a:txBody>
                  <a:tcPr marL="54000" marR="54000" marT="27000" marB="27000" anchor="b"/>
                </a:tc>
                <a:tc>
                  <a:txBody>
                    <a:bodyPr/>
                    <a:lstStyle/>
                    <a:p>
                      <a:pPr algn="ctr" fontAlgn="b"/>
                      <a:r>
                        <a:rPr lang="en-GB" sz="1100" b="0" i="0" u="none" strike="noStrike" dirty="0">
                          <a:solidFill>
                            <a:srgbClr val="000000"/>
                          </a:solidFill>
                          <a:effectLst/>
                          <a:latin typeface="+mn-lt"/>
                        </a:rPr>
                        <a:t>3</a:t>
                      </a:r>
                    </a:p>
                  </a:txBody>
                  <a:tcPr marL="54000" marR="54000" marT="27000" marB="27000" anchor="b"/>
                </a:tc>
                <a:tc>
                  <a:txBody>
                    <a:bodyPr/>
                    <a:lstStyle/>
                    <a:p>
                      <a:pPr algn="ctr" fontAlgn="b"/>
                      <a:r>
                        <a:rPr lang="en-GB" sz="1100" b="0" i="0" u="none" strike="noStrike" dirty="0">
                          <a:solidFill>
                            <a:srgbClr val="000000"/>
                          </a:solidFill>
                          <a:effectLst/>
                          <a:latin typeface="+mn-lt"/>
                        </a:rPr>
                        <a:t>4</a:t>
                      </a:r>
                    </a:p>
                  </a:txBody>
                  <a:tcPr marL="54000" marR="54000" marT="27000" marB="27000" anchor="b"/>
                </a:tc>
                <a:extLst>
                  <a:ext uri="{0D108BD9-81ED-4DB2-BD59-A6C34878D82A}">
                    <a16:rowId xmlns:a16="http://schemas.microsoft.com/office/drawing/2014/main" val="3709161883"/>
                  </a:ext>
                </a:extLst>
              </a:tr>
              <a:tr h="214020">
                <a:tc>
                  <a:txBody>
                    <a:bodyPr/>
                    <a:lstStyle/>
                    <a:p>
                      <a:pPr algn="l" fontAlgn="b"/>
                      <a:r>
                        <a:rPr lang="en-GB" sz="1100" b="0" i="0" u="none" strike="noStrike" dirty="0">
                          <a:solidFill>
                            <a:srgbClr val="000000"/>
                          </a:solidFill>
                          <a:effectLst/>
                          <a:latin typeface="+mn-lt"/>
                        </a:rPr>
                        <a:t>Arson</a:t>
                      </a:r>
                    </a:p>
                  </a:txBody>
                  <a:tcPr marL="54000" marR="54000" marT="27000" marB="27000" anchor="b"/>
                </a:tc>
                <a:tc>
                  <a:txBody>
                    <a:bodyPr/>
                    <a:lstStyle/>
                    <a:p>
                      <a:pPr algn="ctr" fontAlgn="b"/>
                      <a:r>
                        <a:rPr lang="en-GB" sz="1100" b="0" i="0" u="none" strike="noStrike" dirty="0">
                          <a:solidFill>
                            <a:srgbClr val="000000"/>
                          </a:solidFill>
                          <a:effectLst/>
                          <a:latin typeface="+mn-lt"/>
                        </a:rPr>
                        <a:t>1</a:t>
                      </a:r>
                    </a:p>
                  </a:txBody>
                  <a:tcPr marL="54000" marR="54000" marT="27000" marB="27000" anchor="b"/>
                </a:tc>
                <a:tc>
                  <a:txBody>
                    <a:bodyPr/>
                    <a:lstStyle/>
                    <a:p>
                      <a:pPr algn="ctr" fontAlgn="b"/>
                      <a:r>
                        <a:rPr lang="en-GB" sz="1100" b="0" i="0" u="none" strike="noStrike" dirty="0">
                          <a:solidFill>
                            <a:srgbClr val="000000"/>
                          </a:solidFill>
                          <a:effectLst/>
                          <a:latin typeface="+mn-lt"/>
                        </a:rPr>
                        <a:t>3</a:t>
                      </a:r>
                    </a:p>
                  </a:txBody>
                  <a:tcPr marL="54000" marR="54000" marT="27000" marB="27000" anchor="b"/>
                </a:tc>
                <a:tc>
                  <a:txBody>
                    <a:bodyPr/>
                    <a:lstStyle/>
                    <a:p>
                      <a:pPr algn="ctr" fontAlgn="b"/>
                      <a:r>
                        <a:rPr lang="en-GB" sz="1100" b="0" i="0" u="none" strike="noStrike" dirty="0">
                          <a:solidFill>
                            <a:srgbClr val="000000"/>
                          </a:solidFill>
                          <a:effectLst/>
                          <a:latin typeface="+mn-lt"/>
                        </a:rPr>
                        <a:t>4</a:t>
                      </a:r>
                    </a:p>
                  </a:txBody>
                  <a:tcPr marL="54000" marR="54000" marT="27000" marB="27000" anchor="b"/>
                </a:tc>
                <a:extLst>
                  <a:ext uri="{0D108BD9-81ED-4DB2-BD59-A6C34878D82A}">
                    <a16:rowId xmlns:a16="http://schemas.microsoft.com/office/drawing/2014/main" val="2321018782"/>
                  </a:ext>
                </a:extLst>
              </a:tr>
              <a:tr h="214020">
                <a:tc>
                  <a:txBody>
                    <a:bodyPr/>
                    <a:lstStyle/>
                    <a:p>
                      <a:pPr algn="l" fontAlgn="b"/>
                      <a:r>
                        <a:rPr lang="en-GB" sz="1100" b="0" i="0" u="none" strike="noStrike" dirty="0">
                          <a:solidFill>
                            <a:srgbClr val="000000"/>
                          </a:solidFill>
                          <a:effectLst/>
                          <a:latin typeface="+mn-lt"/>
                        </a:rPr>
                        <a:t>Drug Cultivation</a:t>
                      </a:r>
                    </a:p>
                  </a:txBody>
                  <a:tcPr marL="54000" marR="54000" marT="27000" marB="27000" anchor="b"/>
                </a:tc>
                <a:tc>
                  <a:txBody>
                    <a:bodyPr/>
                    <a:lstStyle/>
                    <a:p>
                      <a:pPr algn="ctr" fontAlgn="b"/>
                      <a:r>
                        <a:rPr lang="en-GB" sz="1100" b="0" i="0" u="none" strike="noStrike" dirty="0">
                          <a:solidFill>
                            <a:srgbClr val="000000"/>
                          </a:solidFill>
                          <a:effectLst/>
                          <a:latin typeface="+mn-lt"/>
                        </a:rPr>
                        <a:t>2</a:t>
                      </a:r>
                    </a:p>
                  </a:txBody>
                  <a:tcPr marL="54000" marR="54000" marT="27000" marB="27000" anchor="b"/>
                </a:tc>
                <a:tc>
                  <a:txBody>
                    <a:bodyPr/>
                    <a:lstStyle/>
                    <a:p>
                      <a:pPr algn="ctr" fontAlgn="b"/>
                      <a:r>
                        <a:rPr lang="en-GB" sz="1100" b="0" i="0" u="none" strike="noStrike" dirty="0">
                          <a:solidFill>
                            <a:srgbClr val="000000"/>
                          </a:solidFill>
                          <a:effectLst/>
                          <a:latin typeface="+mn-lt"/>
                        </a:rPr>
                        <a:t>2</a:t>
                      </a:r>
                    </a:p>
                  </a:txBody>
                  <a:tcPr marL="54000" marR="54000" marT="27000" marB="27000" anchor="b"/>
                </a:tc>
                <a:tc>
                  <a:txBody>
                    <a:bodyPr/>
                    <a:lstStyle/>
                    <a:p>
                      <a:pPr algn="ctr" fontAlgn="b"/>
                      <a:r>
                        <a:rPr lang="en-GB" sz="1100" b="0" i="0" u="none" strike="noStrike" dirty="0">
                          <a:solidFill>
                            <a:srgbClr val="000000"/>
                          </a:solidFill>
                          <a:effectLst/>
                          <a:latin typeface="+mn-lt"/>
                        </a:rPr>
                        <a:t>4</a:t>
                      </a:r>
                    </a:p>
                  </a:txBody>
                  <a:tcPr marL="54000" marR="54000" marT="27000" marB="27000" anchor="b"/>
                </a:tc>
                <a:extLst>
                  <a:ext uri="{0D108BD9-81ED-4DB2-BD59-A6C34878D82A}">
                    <a16:rowId xmlns:a16="http://schemas.microsoft.com/office/drawing/2014/main" val="1760993595"/>
                  </a:ext>
                </a:extLst>
              </a:tr>
              <a:tr h="214020">
                <a:tc>
                  <a:txBody>
                    <a:bodyPr/>
                    <a:lstStyle/>
                    <a:p>
                      <a:pPr algn="l" fontAlgn="b"/>
                      <a:r>
                        <a:rPr lang="en-GB" sz="1100" b="0" i="0" u="none" strike="noStrike" dirty="0">
                          <a:solidFill>
                            <a:srgbClr val="000000"/>
                          </a:solidFill>
                          <a:effectLst/>
                          <a:latin typeface="+mn-lt"/>
                        </a:rPr>
                        <a:t>Wasting E/S Time</a:t>
                      </a:r>
                    </a:p>
                  </a:txBody>
                  <a:tcPr marL="54000" marR="54000" marT="27000" marB="27000" anchor="b"/>
                </a:tc>
                <a:tc>
                  <a:txBody>
                    <a:bodyPr/>
                    <a:lstStyle/>
                    <a:p>
                      <a:pPr algn="ctr" fontAlgn="b"/>
                      <a:r>
                        <a:rPr lang="en-GB" sz="1100" b="0" i="0" u="none" strike="noStrike" dirty="0">
                          <a:solidFill>
                            <a:srgbClr val="000000"/>
                          </a:solidFill>
                          <a:effectLst/>
                          <a:latin typeface="+mn-lt"/>
                        </a:rPr>
                        <a:t>1</a:t>
                      </a:r>
                    </a:p>
                  </a:txBody>
                  <a:tcPr marL="54000" marR="54000" marT="27000" marB="27000" anchor="b"/>
                </a:tc>
                <a:tc>
                  <a:txBody>
                    <a:bodyPr/>
                    <a:lstStyle/>
                    <a:p>
                      <a:pPr algn="ctr" fontAlgn="b"/>
                      <a:endParaRPr lang="en-GB" sz="1100" b="0" i="0" u="none" strike="noStrike" dirty="0">
                        <a:solidFill>
                          <a:srgbClr val="000000"/>
                        </a:solidFill>
                        <a:effectLst/>
                        <a:latin typeface="+mn-lt"/>
                      </a:endParaRPr>
                    </a:p>
                  </a:txBody>
                  <a:tcPr marL="54000" marR="54000" marT="27000" marB="27000" anchor="b"/>
                </a:tc>
                <a:tc>
                  <a:txBody>
                    <a:bodyPr/>
                    <a:lstStyle/>
                    <a:p>
                      <a:pPr algn="ctr" fontAlgn="b"/>
                      <a:r>
                        <a:rPr lang="en-GB" sz="1100" b="0" i="0" u="none" strike="noStrike" dirty="0">
                          <a:solidFill>
                            <a:srgbClr val="000000"/>
                          </a:solidFill>
                          <a:effectLst/>
                          <a:latin typeface="+mn-lt"/>
                        </a:rPr>
                        <a:t>1</a:t>
                      </a:r>
                    </a:p>
                  </a:txBody>
                  <a:tcPr marL="54000" marR="54000" marT="27000" marB="27000" anchor="b"/>
                </a:tc>
                <a:extLst>
                  <a:ext uri="{0D108BD9-81ED-4DB2-BD59-A6C34878D82A}">
                    <a16:rowId xmlns:a16="http://schemas.microsoft.com/office/drawing/2014/main" val="3676309522"/>
                  </a:ext>
                </a:extLst>
              </a:tr>
            </a:tbl>
          </a:graphicData>
        </a:graphic>
      </p:graphicFrame>
      <p:sp>
        <p:nvSpPr>
          <p:cNvPr id="27" name="TextBox 26">
            <a:extLst>
              <a:ext uri="{FF2B5EF4-FFF2-40B4-BE49-F238E27FC236}">
                <a16:creationId xmlns:a16="http://schemas.microsoft.com/office/drawing/2014/main" id="{3AC11D2A-0D20-4CE2-B941-8C1A477E2AAE}"/>
              </a:ext>
            </a:extLst>
          </p:cNvPr>
          <p:cNvSpPr txBox="1"/>
          <p:nvPr/>
        </p:nvSpPr>
        <p:spPr>
          <a:xfrm>
            <a:off x="4630050" y="2125268"/>
            <a:ext cx="3885300" cy="278100"/>
          </a:xfrm>
          <a:prstGeom prst="rect">
            <a:avLst/>
          </a:prstGeom>
          <a:solidFill>
            <a:srgbClr val="4472C4"/>
          </a:solidFill>
        </p:spPr>
        <p:txBody>
          <a:bodyPr wrap="square" rtlCol="0" anchor="ctr">
            <a:noAutofit/>
          </a:bodyPr>
          <a:lstStyle/>
          <a:p>
            <a:pPr algn="ctr"/>
            <a:r>
              <a:rPr lang="en-GB" sz="1050" b="1" dirty="0">
                <a:solidFill>
                  <a:schemeClr val="bg1"/>
                </a:solidFill>
              </a:rPr>
              <a:t>Offence Profile by Gender</a:t>
            </a:r>
          </a:p>
        </p:txBody>
      </p:sp>
      <p:graphicFrame>
        <p:nvGraphicFramePr>
          <p:cNvPr id="9" name="Content Placeholder 8">
            <a:extLst>
              <a:ext uri="{FF2B5EF4-FFF2-40B4-BE49-F238E27FC236}">
                <a16:creationId xmlns:a16="http://schemas.microsoft.com/office/drawing/2014/main" id="{F3EAB6D6-905C-49F5-8BD2-5C0410CABB15}"/>
              </a:ext>
            </a:extLst>
          </p:cNvPr>
          <p:cNvGraphicFramePr>
            <a:graphicFrameLocks noGrp="1"/>
          </p:cNvGraphicFramePr>
          <p:nvPr>
            <p:ph sz="half" idx="2"/>
          </p:nvPr>
        </p:nvGraphicFramePr>
        <p:xfrm>
          <a:off x="4629150" y="2403368"/>
          <a:ext cx="3886200" cy="298063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008897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944C917-1579-402D-8AEF-0F3CA33FE91A}"/>
              </a:ext>
            </a:extLst>
          </p:cNvPr>
          <p:cNvSpPr>
            <a:spLocks noGrp="1"/>
          </p:cNvSpPr>
          <p:nvPr>
            <p:ph type="title"/>
          </p:nvPr>
        </p:nvSpPr>
        <p:spPr/>
        <p:txBody>
          <a:bodyPr/>
          <a:lstStyle/>
          <a:p>
            <a:pPr algn="ctr"/>
            <a:r>
              <a:rPr lang="en-GB" dirty="0"/>
              <a:t>Crossroads Data </a:t>
            </a:r>
          </a:p>
        </p:txBody>
      </p:sp>
      <p:sp>
        <p:nvSpPr>
          <p:cNvPr id="6" name="Content Placeholder 5">
            <a:extLst>
              <a:ext uri="{FF2B5EF4-FFF2-40B4-BE49-F238E27FC236}">
                <a16:creationId xmlns:a16="http://schemas.microsoft.com/office/drawing/2014/main" id="{FAD506C6-0AC3-4F1C-985A-6759EE9289ED}"/>
              </a:ext>
            </a:extLst>
          </p:cNvPr>
          <p:cNvSpPr>
            <a:spLocks noGrp="1"/>
          </p:cNvSpPr>
          <p:nvPr>
            <p:ph idx="1"/>
          </p:nvPr>
        </p:nvSpPr>
        <p:spPr>
          <a:xfrm>
            <a:off x="457200" y="1628800"/>
            <a:ext cx="8229600" cy="4525963"/>
          </a:xfrm>
        </p:spPr>
        <p:txBody>
          <a:bodyPr>
            <a:normAutofit/>
          </a:bodyPr>
          <a:lstStyle/>
          <a:p>
            <a:r>
              <a:rPr lang="en-GB" sz="1800" dirty="0">
                <a:effectLst/>
                <a:latin typeface="Calibri" panose="020F0502020204030204" pitchFamily="34" charset="0"/>
                <a:ea typeface="Calibri" panose="020F0502020204030204" pitchFamily="34" charset="0"/>
                <a:cs typeface="Times New Roman" panose="02020603050405020304" pitchFamily="18" charset="0"/>
              </a:rPr>
              <a:t>From May 21 to March 22 -  330 referrals made to Crossroads, of which 257 were via the OOCD route</a:t>
            </a:r>
            <a:endParaRPr lang="en-GB" sz="1800" dirty="0">
              <a:ea typeface="Calibri" panose="020F0502020204030204" pitchFamily="34" charset="0"/>
              <a:cs typeface="Times New Roman" panose="02020603050405020304" pitchFamily="18" charset="0"/>
            </a:endParaRPr>
          </a:p>
          <a:p>
            <a:r>
              <a:rPr lang="en-GB" sz="1800" dirty="0">
                <a:ea typeface="Calibri" panose="020F0502020204030204" pitchFamily="34" charset="0"/>
                <a:cs typeface="Times New Roman" panose="02020603050405020304" pitchFamily="18" charset="0"/>
              </a:rPr>
              <a:t>O</a:t>
            </a:r>
            <a:r>
              <a:rPr lang="en-GB" sz="1800" dirty="0">
                <a:effectLst/>
                <a:latin typeface="Calibri" panose="020F0502020204030204" pitchFamily="34" charset="0"/>
                <a:ea typeface="Calibri" panose="020F0502020204030204" pitchFamily="34" charset="0"/>
                <a:cs typeface="Times New Roman" panose="02020603050405020304" pitchFamily="18" charset="0"/>
              </a:rPr>
              <a:t>f those referred to the OOCD element of the scheme, 119 were women and 138 men. 77%  successfully completed </a:t>
            </a:r>
            <a:r>
              <a:rPr lang="en-GB" sz="1800" dirty="0">
                <a:ea typeface="Calibri" panose="020F0502020204030204" pitchFamily="34" charset="0"/>
                <a:cs typeface="Times New Roman" panose="02020603050405020304" pitchFamily="18" charset="0"/>
              </a:rPr>
              <a:t>and exited the scheme </a:t>
            </a:r>
            <a:r>
              <a:rPr lang="en-GB" sz="1800" dirty="0">
                <a:effectLst/>
                <a:latin typeface="Calibri" panose="020F0502020204030204" pitchFamily="34" charset="0"/>
                <a:ea typeface="Calibri" panose="020F0502020204030204" pitchFamily="34" charset="0"/>
                <a:cs typeface="Times New Roman" panose="02020603050405020304" pitchFamily="18" charset="0"/>
              </a:rPr>
              <a:t>and were diverted away from the Criminal Justice System. </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80% of those who successfully exited the scheme had improved outcomes and of those who completed service-user feedback, 100% would recommend the service.</a:t>
            </a:r>
          </a:p>
          <a:p>
            <a:r>
              <a:rPr lang="en-GB" sz="1800" dirty="0"/>
              <a:t>A review is underway by the OPFCC to look at reoffending rates of those that have successfully completed the scheme</a:t>
            </a:r>
          </a:p>
        </p:txBody>
      </p:sp>
      <p:pic>
        <p:nvPicPr>
          <p:cNvPr id="4" name="Picture 3">
            <a:extLst>
              <a:ext uri="{FF2B5EF4-FFF2-40B4-BE49-F238E27FC236}">
                <a16:creationId xmlns:a16="http://schemas.microsoft.com/office/drawing/2014/main" id="{ECA898A6-49CD-4926-A852-904F850EC4E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51227" y="548681"/>
            <a:ext cx="835606" cy="868958"/>
          </a:xfrm>
          <a:prstGeom prst="rect">
            <a:avLst/>
          </a:prstGeom>
          <a:noFill/>
          <a:ln>
            <a:noFill/>
          </a:ln>
        </p:spPr>
      </p:pic>
    </p:spTree>
    <p:extLst>
      <p:ext uri="{BB962C8B-B14F-4D97-AF65-F5344CB8AC3E}">
        <p14:creationId xmlns:p14="http://schemas.microsoft.com/office/powerpoint/2010/main" val="8561989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944C917-1579-402D-8AEF-0F3CA33FE91A}"/>
              </a:ext>
            </a:extLst>
          </p:cNvPr>
          <p:cNvSpPr>
            <a:spLocks noGrp="1"/>
          </p:cNvSpPr>
          <p:nvPr>
            <p:ph type="title"/>
          </p:nvPr>
        </p:nvSpPr>
        <p:spPr>
          <a:xfrm>
            <a:off x="539552" y="274638"/>
            <a:ext cx="7150298" cy="1143000"/>
          </a:xfrm>
        </p:spPr>
        <p:txBody>
          <a:bodyPr/>
          <a:lstStyle/>
          <a:p>
            <a:pPr algn="ctr"/>
            <a:r>
              <a:rPr lang="en-GB" dirty="0"/>
              <a:t>Crossroads Case Study</a:t>
            </a:r>
          </a:p>
        </p:txBody>
      </p:sp>
      <p:sp>
        <p:nvSpPr>
          <p:cNvPr id="6" name="Content Placeholder 5">
            <a:extLst>
              <a:ext uri="{FF2B5EF4-FFF2-40B4-BE49-F238E27FC236}">
                <a16:creationId xmlns:a16="http://schemas.microsoft.com/office/drawing/2014/main" id="{FAD506C6-0AC3-4F1C-985A-6759EE9289ED}"/>
              </a:ext>
            </a:extLst>
          </p:cNvPr>
          <p:cNvSpPr>
            <a:spLocks noGrp="1"/>
          </p:cNvSpPr>
          <p:nvPr>
            <p:ph idx="1"/>
          </p:nvPr>
        </p:nvSpPr>
        <p:spPr/>
        <p:txBody>
          <a:bodyPr>
            <a:normAutofit lnSpcReduction="10000"/>
          </a:bodyPr>
          <a:lstStyle/>
          <a:p>
            <a:pPr marL="0" indent="0">
              <a:buNone/>
            </a:pPr>
            <a:r>
              <a:rPr lang="en-GB" sz="1800" b="1" u="sng" dirty="0">
                <a:effectLst/>
                <a:latin typeface="Calibri" panose="020F0502020204030204" pitchFamily="34" charset="0"/>
                <a:ea typeface="Calibri" panose="020F0502020204030204" pitchFamily="34" charset="0"/>
              </a:rPr>
              <a:t>Case Study – Case C</a:t>
            </a:r>
            <a:endParaRPr lang="en-GB" sz="1800" dirty="0">
              <a:effectLst/>
              <a:latin typeface="Calibri" panose="020F0502020204030204" pitchFamily="34" charset="0"/>
              <a:ea typeface="Calibri" panose="020F0502020204030204" pitchFamily="34" charset="0"/>
            </a:endParaRPr>
          </a:p>
          <a:p>
            <a:r>
              <a:rPr lang="en-GB" sz="1800" dirty="0">
                <a:effectLst/>
                <a:latin typeface="Calibri" panose="020F0502020204030204" pitchFamily="34" charset="0"/>
                <a:ea typeface="Calibri" panose="020F0502020204030204" pitchFamily="34" charset="0"/>
              </a:rPr>
              <a:t>C was referred via the OOCD Diversion route by NYP following an incident of burglary and criminal damage. C stole his siblings Nintendo Switch and the family laptop, selling them to fund Cannabis use and drug debts. This was his first offence and he admitted to it fully in interview. C had been sleeping in a shed in the family garden.  C’s goals (whilst engaging with Crossroads) were;</a:t>
            </a:r>
          </a:p>
          <a:p>
            <a:pPr marL="342900" lvl="0" indent="-342900">
              <a:buFont typeface="Symbol" panose="05050102010706020507" pitchFamily="18" charset="2"/>
              <a:buChar char=""/>
            </a:pPr>
            <a:r>
              <a:rPr lang="en-GB" sz="1800" dirty="0">
                <a:effectLst/>
                <a:latin typeface="Calibri" panose="020F0502020204030204" pitchFamily="34" charset="0"/>
                <a:ea typeface="Calibri" panose="020F0502020204030204" pitchFamily="34" charset="0"/>
              </a:rPr>
              <a:t>to abstain from cannabis, </a:t>
            </a:r>
          </a:p>
          <a:p>
            <a:pPr marL="342900" lvl="0" indent="-342900">
              <a:buFont typeface="Symbol" panose="05050102010706020507" pitchFamily="18" charset="2"/>
              <a:buChar char=""/>
            </a:pPr>
            <a:r>
              <a:rPr lang="en-GB" sz="1800" dirty="0">
                <a:effectLst/>
                <a:latin typeface="Calibri" panose="020F0502020204030204" pitchFamily="34" charset="0"/>
                <a:ea typeface="Calibri" panose="020F0502020204030204" pitchFamily="34" charset="0"/>
              </a:rPr>
              <a:t>to be in his own accommodation and;</a:t>
            </a:r>
          </a:p>
          <a:p>
            <a:pPr marL="342900" lvl="0" indent="-342900">
              <a:buFont typeface="Symbol" panose="05050102010706020507" pitchFamily="18" charset="2"/>
              <a:buChar char=""/>
            </a:pPr>
            <a:r>
              <a:rPr lang="en-GB" sz="1800" dirty="0">
                <a:effectLst/>
                <a:latin typeface="Calibri" panose="020F0502020204030204" pitchFamily="34" charset="0"/>
                <a:ea typeface="Calibri" panose="020F0502020204030204" pitchFamily="34" charset="0"/>
              </a:rPr>
              <a:t>to be on better terms with family and to gain employment. </a:t>
            </a:r>
          </a:p>
          <a:p>
            <a:pPr marL="342900" lvl="0" indent="-342900">
              <a:buFont typeface="Symbol" panose="05050102010706020507" pitchFamily="18" charset="2"/>
              <a:buChar char=""/>
            </a:pPr>
            <a:r>
              <a:rPr lang="en-GB" sz="1800" dirty="0">
                <a:effectLst/>
                <a:latin typeface="Calibri" panose="020F0502020204030204" pitchFamily="34" charset="0"/>
                <a:ea typeface="Calibri" panose="020F0502020204030204" pitchFamily="34" charset="0"/>
              </a:rPr>
              <a:t>Whilst on the programme, C completed sessions on cannabis use, managing emotions, finance and budgeting, conflict resolution, housing support and employment support. C is now in temporary accommodation, abstinent from cannabis, engaging with services, debt free, and his relationship with his family is much improved. After finishing all his requirements for his OOCD option, C is now engaging with us voluntarily for additional support until he moves into permanent accommodation.</a:t>
            </a:r>
          </a:p>
          <a:p>
            <a:endParaRPr lang="en-GB" dirty="0"/>
          </a:p>
        </p:txBody>
      </p:sp>
      <p:pic>
        <p:nvPicPr>
          <p:cNvPr id="4" name="Picture 3">
            <a:extLst>
              <a:ext uri="{FF2B5EF4-FFF2-40B4-BE49-F238E27FC236}">
                <a16:creationId xmlns:a16="http://schemas.microsoft.com/office/drawing/2014/main" id="{DD94A2D4-5901-4A4B-80A0-3C7E6F0E5FE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51227" y="548681"/>
            <a:ext cx="835606" cy="1051520"/>
          </a:xfrm>
          <a:prstGeom prst="rect">
            <a:avLst/>
          </a:prstGeom>
          <a:noFill/>
          <a:ln>
            <a:noFill/>
          </a:ln>
        </p:spPr>
      </p:pic>
    </p:spTree>
    <p:extLst>
      <p:ext uri="{BB962C8B-B14F-4D97-AF65-F5344CB8AC3E}">
        <p14:creationId xmlns:p14="http://schemas.microsoft.com/office/powerpoint/2010/main" val="28436779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791550D-E5C1-4766-9F15-92A4F2EFBB87}"/>
              </a:ext>
            </a:extLst>
          </p:cNvPr>
          <p:cNvSpPr>
            <a:spLocks noGrp="1"/>
          </p:cNvSpPr>
          <p:nvPr>
            <p:ph type="title"/>
          </p:nvPr>
        </p:nvSpPr>
        <p:spPr>
          <a:xfrm>
            <a:off x="484710" y="452718"/>
            <a:ext cx="7055380" cy="888050"/>
          </a:xfrm>
        </p:spPr>
        <p:txBody>
          <a:bodyPr/>
          <a:lstStyle/>
          <a:p>
            <a:pPr algn="ctr"/>
            <a:r>
              <a:rPr lang="en-GB" sz="2800" dirty="0">
                <a:latin typeface="Calibri" panose="020F0502020204030204" pitchFamily="34" charset="0"/>
                <a:cs typeface="Calibri" panose="020F0502020204030204" pitchFamily="34" charset="0"/>
              </a:rPr>
              <a:t>Youth Justice</a:t>
            </a:r>
          </a:p>
        </p:txBody>
      </p:sp>
      <p:sp>
        <p:nvSpPr>
          <p:cNvPr id="5" name="Content Placeholder 4">
            <a:extLst>
              <a:ext uri="{FF2B5EF4-FFF2-40B4-BE49-F238E27FC236}">
                <a16:creationId xmlns:a16="http://schemas.microsoft.com/office/drawing/2014/main" id="{969BC814-473C-4EEA-99E1-28D0BEF5164D}"/>
              </a:ext>
            </a:extLst>
          </p:cNvPr>
          <p:cNvSpPr>
            <a:spLocks noGrp="1"/>
          </p:cNvSpPr>
          <p:nvPr>
            <p:ph idx="1"/>
          </p:nvPr>
        </p:nvSpPr>
        <p:spPr>
          <a:xfrm>
            <a:off x="827700" y="1412777"/>
            <a:ext cx="6711654" cy="4835630"/>
          </a:xfrm>
        </p:spPr>
        <p:txBody>
          <a:bodyPr>
            <a:normAutofit/>
          </a:bodyPr>
          <a:lstStyle/>
          <a:p>
            <a:pPr marL="0" indent="0" algn="l">
              <a:buNone/>
            </a:pPr>
            <a:endParaRPr lang="en-GB" sz="1800" b="0" i="0" u="none" strike="noStrike" baseline="0" dirty="0">
              <a:solidFill>
                <a:srgbClr val="000000"/>
              </a:solidFill>
              <a:latin typeface="Arial" panose="020B0604020202020204" pitchFamily="34" charset="0"/>
            </a:endParaRPr>
          </a:p>
          <a:p>
            <a:r>
              <a:rPr lang="en-GB" sz="2400" b="0" i="0" u="none" strike="noStrike" baseline="0" dirty="0">
                <a:latin typeface="Calibri" panose="020F0502020204030204" pitchFamily="34" charset="0"/>
                <a:cs typeface="Calibri" panose="020F0502020204030204" pitchFamily="34" charset="0"/>
              </a:rPr>
              <a:t>Work collaboratively with Criminal Justice partners </a:t>
            </a:r>
          </a:p>
          <a:p>
            <a:r>
              <a:rPr lang="en-GB" sz="2400" dirty="0">
                <a:latin typeface="Calibri" panose="020F0502020204030204" pitchFamily="34" charset="0"/>
                <a:cs typeface="Calibri" panose="020F0502020204030204" pitchFamily="34" charset="0"/>
              </a:rPr>
              <a:t>Seconded police officers working within the Youth Justice Service in North Yorkshire and City of York</a:t>
            </a:r>
          </a:p>
          <a:p>
            <a:r>
              <a:rPr lang="en-GB" sz="2400" dirty="0">
                <a:latin typeface="Calibri" panose="020F0502020204030204" pitchFamily="34" charset="0"/>
                <a:cs typeface="Calibri" panose="020F0502020204030204" pitchFamily="34" charset="0"/>
              </a:rPr>
              <a:t>Partnership Hub – Schools Liaison officers</a:t>
            </a:r>
          </a:p>
          <a:p>
            <a:r>
              <a:rPr lang="en-GB" sz="2400" b="0" i="0" u="none" strike="noStrike" baseline="0" dirty="0">
                <a:latin typeface="Calibri" panose="020F0502020204030204" pitchFamily="34" charset="0"/>
                <a:cs typeface="Calibri" panose="020F0502020204030204" pitchFamily="34" charset="0"/>
              </a:rPr>
              <a:t>Voluntary referrals – Change Direction , Triage &amp; Diversion, Other OPFCC supported voluntary diversionary services</a:t>
            </a:r>
          </a:p>
          <a:p>
            <a:r>
              <a:rPr lang="en-GB" sz="2400" b="0" i="0" u="none" strike="noStrike" baseline="0" dirty="0">
                <a:latin typeface="Calibri" panose="020F0502020204030204" pitchFamily="34" charset="0"/>
                <a:cs typeface="Calibri" panose="020F0502020204030204" pitchFamily="34" charset="0"/>
              </a:rPr>
              <a:t>Youth Outcome Panel</a:t>
            </a:r>
          </a:p>
          <a:p>
            <a:pPr marL="0" indent="0">
              <a:buNone/>
            </a:pPr>
            <a:endParaRPr lang="en-GB" sz="1800" b="0" i="0" u="none" strike="noStrike" baseline="0" dirty="0">
              <a:latin typeface="Arial" panose="020B0604020202020204" pitchFamily="34" charset="0"/>
            </a:endParaRPr>
          </a:p>
          <a:p>
            <a:endParaRPr lang="en-GB" dirty="0"/>
          </a:p>
        </p:txBody>
      </p:sp>
    </p:spTree>
    <p:extLst>
      <p:ext uri="{BB962C8B-B14F-4D97-AF65-F5344CB8AC3E}">
        <p14:creationId xmlns:p14="http://schemas.microsoft.com/office/powerpoint/2010/main" val="13085446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FEA19B-B763-4082-91B8-5F46388D856A}"/>
              </a:ext>
            </a:extLst>
          </p:cNvPr>
          <p:cNvSpPr>
            <a:spLocks noGrp="1"/>
          </p:cNvSpPr>
          <p:nvPr>
            <p:ph type="title"/>
          </p:nvPr>
        </p:nvSpPr>
        <p:spPr/>
        <p:txBody>
          <a:bodyPr/>
          <a:lstStyle/>
          <a:p>
            <a:pPr algn="ctr"/>
            <a:r>
              <a:rPr lang="en-GB" sz="2400" dirty="0">
                <a:latin typeface="Calibri" panose="020F0502020204030204" pitchFamily="34" charset="0"/>
                <a:cs typeface="Calibri" panose="020F0502020204030204" pitchFamily="34" charset="0"/>
              </a:rPr>
              <a:t>Youth Outcome Panel</a:t>
            </a:r>
          </a:p>
        </p:txBody>
      </p:sp>
      <p:sp>
        <p:nvSpPr>
          <p:cNvPr id="5" name="Content Placeholder 4">
            <a:extLst>
              <a:ext uri="{FF2B5EF4-FFF2-40B4-BE49-F238E27FC236}">
                <a16:creationId xmlns:a16="http://schemas.microsoft.com/office/drawing/2014/main" id="{E9B9FEE2-89A1-4C13-9150-36EFEF6E0433}"/>
              </a:ext>
            </a:extLst>
          </p:cNvPr>
          <p:cNvSpPr>
            <a:spLocks noGrp="1"/>
          </p:cNvSpPr>
          <p:nvPr>
            <p:ph sz="half" idx="1"/>
          </p:nvPr>
        </p:nvSpPr>
        <p:spPr/>
        <p:txBody>
          <a:bodyPr>
            <a:normAutofit fontScale="92500" lnSpcReduction="20000"/>
          </a:bodyPr>
          <a:lstStyle/>
          <a:p>
            <a:pPr marL="0" indent="0">
              <a:buNone/>
            </a:pPr>
            <a:endParaRPr lang="en-GB" sz="1900" dirty="0">
              <a:latin typeface="Calibri" panose="020F0502020204030204" pitchFamily="34" charset="0"/>
              <a:cs typeface="Calibri" panose="020F0502020204030204" pitchFamily="34" charset="0"/>
            </a:endParaRPr>
          </a:p>
          <a:p>
            <a:r>
              <a:rPr lang="en-GB" sz="1900" dirty="0">
                <a:latin typeface="Calibri" panose="020F0502020204030204" pitchFamily="34" charset="0"/>
                <a:cs typeface="Calibri" panose="020F0502020204030204" pitchFamily="34" charset="0"/>
              </a:rPr>
              <a:t>Established in 2017</a:t>
            </a:r>
          </a:p>
          <a:p>
            <a:endParaRPr lang="en-GB" sz="1900" dirty="0">
              <a:latin typeface="Calibri" panose="020F0502020204030204" pitchFamily="34" charset="0"/>
              <a:cs typeface="Calibri" panose="020F0502020204030204" pitchFamily="34" charset="0"/>
            </a:endParaRPr>
          </a:p>
          <a:p>
            <a:r>
              <a:rPr lang="en-GB" sz="1900" dirty="0">
                <a:latin typeface="Calibri" panose="020F0502020204030204" pitchFamily="34" charset="0"/>
                <a:cs typeface="Calibri" panose="020F0502020204030204" pitchFamily="34" charset="0"/>
              </a:rPr>
              <a:t>Child and victim centred focus</a:t>
            </a:r>
          </a:p>
          <a:p>
            <a:endParaRPr lang="en-GB" sz="1900" dirty="0">
              <a:latin typeface="Calibri" panose="020F0502020204030204" pitchFamily="34" charset="0"/>
              <a:cs typeface="Calibri" panose="020F0502020204030204" pitchFamily="34" charset="0"/>
            </a:endParaRPr>
          </a:p>
          <a:p>
            <a:r>
              <a:rPr lang="en-GB" sz="1900" dirty="0">
                <a:latin typeface="Calibri" panose="020F0502020204030204" pitchFamily="34" charset="0"/>
                <a:cs typeface="Calibri" panose="020F0502020204030204" pitchFamily="34" charset="0"/>
              </a:rPr>
              <a:t>Meets fortnightly – virtually or face to face</a:t>
            </a:r>
          </a:p>
          <a:p>
            <a:endParaRPr lang="en-GB" sz="1900" dirty="0">
              <a:latin typeface="Calibri" panose="020F0502020204030204" pitchFamily="34" charset="0"/>
              <a:cs typeface="Calibri" panose="020F0502020204030204" pitchFamily="34" charset="0"/>
            </a:endParaRPr>
          </a:p>
          <a:p>
            <a:r>
              <a:rPr lang="en-GB" sz="1900" dirty="0">
                <a:latin typeface="Calibri" panose="020F0502020204030204" pitchFamily="34" charset="0"/>
                <a:cs typeface="Calibri" panose="020F0502020204030204" pitchFamily="34" charset="0"/>
              </a:rPr>
              <a:t>Police and YJS from NY and City of York – practice managers and victim liaison officers</a:t>
            </a:r>
          </a:p>
          <a:p>
            <a:pPr>
              <a:lnSpc>
                <a:spcPct val="107000"/>
              </a:lnSpc>
              <a:spcAft>
                <a:spcPts val="800"/>
              </a:spcAft>
            </a:pPr>
            <a:endParaRPr lang="en-GB" sz="19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900" dirty="0">
                <a:effectLst/>
                <a:latin typeface="Calibri" panose="020F0502020204030204" pitchFamily="34" charset="0"/>
                <a:ea typeface="Calibri" panose="020F0502020204030204" pitchFamily="34" charset="0"/>
                <a:cs typeface="Calibri" panose="020F0502020204030204" pitchFamily="34" charset="0"/>
              </a:rPr>
              <a:t>In 2021 the Panel sat on 27</a:t>
            </a:r>
            <a:r>
              <a:rPr lang="en-GB" sz="1900" b="1" dirty="0">
                <a:effectLst/>
                <a:latin typeface="Calibri" panose="020F0502020204030204" pitchFamily="34" charset="0"/>
                <a:ea typeface="Calibri" panose="020F0502020204030204" pitchFamily="34" charset="0"/>
                <a:cs typeface="Calibri" panose="020F0502020204030204" pitchFamily="34" charset="0"/>
              </a:rPr>
              <a:t> </a:t>
            </a:r>
            <a:r>
              <a:rPr lang="en-GB" sz="1900" dirty="0">
                <a:effectLst/>
                <a:latin typeface="Calibri" panose="020F0502020204030204" pitchFamily="34" charset="0"/>
                <a:ea typeface="Calibri" panose="020F0502020204030204" pitchFamily="34" charset="0"/>
                <a:cs typeface="Calibri" panose="020F0502020204030204" pitchFamily="34" charset="0"/>
              </a:rPr>
              <a:t>occasions, making decisions regarding 195</a:t>
            </a:r>
            <a:r>
              <a:rPr lang="en-GB" sz="1900" b="1" dirty="0">
                <a:effectLst/>
                <a:latin typeface="Calibri" panose="020F0502020204030204" pitchFamily="34" charset="0"/>
                <a:ea typeface="Calibri" panose="020F0502020204030204" pitchFamily="34" charset="0"/>
                <a:cs typeface="Calibri" panose="020F0502020204030204" pitchFamily="34" charset="0"/>
              </a:rPr>
              <a:t> </a:t>
            </a:r>
            <a:r>
              <a:rPr lang="en-GB" sz="1900" dirty="0">
                <a:effectLst/>
                <a:latin typeface="Calibri" panose="020F0502020204030204" pitchFamily="34" charset="0"/>
                <a:ea typeface="Calibri" panose="020F0502020204030204" pitchFamily="34" charset="0"/>
                <a:cs typeface="Calibri" panose="020F0502020204030204" pitchFamily="34" charset="0"/>
              </a:rPr>
              <a:t>referrals. </a:t>
            </a:r>
            <a:endParaRPr lang="en-GB" sz="19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6" name="Content Placeholder 5">
            <a:extLst>
              <a:ext uri="{FF2B5EF4-FFF2-40B4-BE49-F238E27FC236}">
                <a16:creationId xmlns:a16="http://schemas.microsoft.com/office/drawing/2014/main" id="{4CF95204-297B-4449-B928-02BE1A42300B}"/>
              </a:ext>
            </a:extLst>
          </p:cNvPr>
          <p:cNvSpPr>
            <a:spLocks noGrp="1"/>
          </p:cNvSpPr>
          <p:nvPr>
            <p:ph sz="half" idx="2"/>
          </p:nvPr>
        </p:nvSpPr>
        <p:spPr/>
        <p:txBody>
          <a:bodyPr>
            <a:normAutofit fontScale="92500" lnSpcReduction="20000"/>
          </a:bodyPr>
          <a:lstStyle/>
          <a:p>
            <a:pPr marL="0" indent="0" algn="ctr">
              <a:lnSpc>
                <a:spcPct val="107000"/>
              </a:lnSpc>
              <a:spcAft>
                <a:spcPts val="800"/>
              </a:spcAft>
              <a:buNone/>
            </a:pPr>
            <a:r>
              <a:rPr lang="en-GB" sz="1900" dirty="0">
                <a:latin typeface="Calibri" panose="020F0502020204030204" pitchFamily="34" charset="0"/>
                <a:ea typeface="Calibri" panose="020F0502020204030204" pitchFamily="34" charset="0"/>
                <a:cs typeface="Calibri" panose="020F0502020204030204" pitchFamily="34" charset="0"/>
              </a:rPr>
              <a:t>Panel aims/responsibilities</a:t>
            </a: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600" dirty="0">
                <a:effectLst/>
                <a:latin typeface="Calibri" panose="020F0502020204030204" pitchFamily="34" charset="0"/>
                <a:ea typeface="Calibri" panose="020F0502020204030204" pitchFamily="34" charset="0"/>
                <a:cs typeface="Calibri" panose="020F0502020204030204" pitchFamily="34" charset="0"/>
              </a:rPr>
              <a:t>To encourage joint decision making between the police and YJS to promote positive outcomes for children, young people and victims</a:t>
            </a:r>
          </a:p>
          <a:p>
            <a:pPr marL="342900" lvl="0" indent="-342900">
              <a:lnSpc>
                <a:spcPct val="107000"/>
              </a:lnSpc>
              <a:buFont typeface="Symbol" panose="05050102010706020507" pitchFamily="18" charset="2"/>
              <a:buChar char=""/>
            </a:pPr>
            <a:r>
              <a:rPr lang="en-GB" sz="1600" dirty="0">
                <a:effectLst/>
                <a:latin typeface="Calibri" panose="020F0502020204030204" pitchFamily="34" charset="0"/>
                <a:ea typeface="Calibri" panose="020F0502020204030204" pitchFamily="34" charset="0"/>
                <a:cs typeface="Calibri" panose="020F0502020204030204" pitchFamily="34" charset="0"/>
              </a:rPr>
              <a:t>To enable restorative approaches with victims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600" dirty="0">
                <a:effectLst/>
                <a:latin typeface="Calibri" panose="020F0502020204030204" pitchFamily="34" charset="0"/>
                <a:ea typeface="Calibri" panose="020F0502020204030204" pitchFamily="34" charset="0"/>
                <a:cs typeface="Calibri" panose="020F0502020204030204" pitchFamily="34" charset="0"/>
              </a:rPr>
              <a:t>To divert young people into services that seek to address the causes</a:t>
            </a:r>
            <a:r>
              <a:rPr lang="en-GB" sz="1600" dirty="0">
                <a:latin typeface="Calibri" panose="020F0502020204030204" pitchFamily="34" charset="0"/>
                <a:ea typeface="Calibri" panose="020F0502020204030204" pitchFamily="34" charset="0"/>
                <a:cs typeface="Times New Roman" panose="02020603050405020304" pitchFamily="18" charset="0"/>
              </a:rPr>
              <a:t> </a:t>
            </a:r>
            <a:r>
              <a:rPr lang="en-GB" sz="1600" dirty="0">
                <a:effectLst/>
                <a:latin typeface="Calibri" panose="020F0502020204030204" pitchFamily="34" charset="0"/>
                <a:ea typeface="Calibri" panose="020F0502020204030204" pitchFamily="34" charset="0"/>
                <a:cs typeface="Calibri" panose="020F0502020204030204" pitchFamily="34" charset="0"/>
              </a:rPr>
              <a:t>of their offending behaviour</a:t>
            </a:r>
          </a:p>
          <a:p>
            <a:pPr marL="342900" lvl="0" indent="-342900">
              <a:lnSpc>
                <a:spcPct val="107000"/>
              </a:lnSpc>
              <a:spcAft>
                <a:spcPts val="800"/>
              </a:spcAft>
              <a:buFont typeface="Symbol" panose="05050102010706020507" pitchFamily="18" charset="2"/>
              <a:buChar char=""/>
            </a:pPr>
            <a:r>
              <a:rPr lang="en-GB" sz="1600" dirty="0">
                <a:effectLst/>
                <a:latin typeface="Calibri" panose="020F0502020204030204" pitchFamily="34" charset="0"/>
                <a:ea typeface="Calibri" panose="020F0502020204030204" pitchFamily="34" charset="0"/>
                <a:cs typeface="Calibri" panose="020F0502020204030204" pitchFamily="34" charset="0"/>
              </a:rPr>
              <a:t>To provide safeguards against inappropriate disposals, including</a:t>
            </a:r>
            <a:r>
              <a:rPr lang="en-GB" sz="1600" dirty="0">
                <a:latin typeface="Calibri" panose="020F0502020204030204" pitchFamily="34" charset="0"/>
                <a:ea typeface="Calibri" panose="020F0502020204030204" pitchFamily="34" charset="0"/>
                <a:cs typeface="Times New Roman" panose="02020603050405020304" pitchFamily="18" charset="0"/>
              </a:rPr>
              <a:t> </a:t>
            </a:r>
            <a:r>
              <a:rPr lang="en-GB" sz="1600" dirty="0">
                <a:effectLst/>
                <a:latin typeface="Calibri" panose="020F0502020204030204" pitchFamily="34" charset="0"/>
                <a:ea typeface="Calibri" panose="020F0502020204030204" pitchFamily="34" charset="0"/>
                <a:cs typeface="Calibri" panose="020F0502020204030204" pitchFamily="34" charset="0"/>
              </a:rPr>
              <a:t>inappropriate repeat cautioning and unnecessary entry into the criminal justice system</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600" dirty="0">
                <a:effectLst/>
                <a:latin typeface="Calibri" panose="020F0502020204030204" pitchFamily="34" charset="0"/>
                <a:ea typeface="Calibri" panose="020F0502020204030204" pitchFamily="34" charset="0"/>
                <a:cs typeface="Calibri" panose="020F0502020204030204" pitchFamily="34" charset="0"/>
              </a:rPr>
              <a:t>To reduce First Time Entrants to the Criminal Justice System</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600" dirty="0">
                <a:effectLst/>
                <a:latin typeface="Calibri" panose="020F0502020204030204" pitchFamily="34" charset="0"/>
                <a:ea typeface="Calibri" panose="020F0502020204030204" pitchFamily="34" charset="0"/>
                <a:cs typeface="Calibri" panose="020F0502020204030204" pitchFamily="34" charset="0"/>
              </a:rPr>
              <a:t>To ensure appropriate outcomes for disadvantaged young people e.g.</a:t>
            </a:r>
            <a:r>
              <a:rPr lang="en-GB" sz="1600" dirty="0">
                <a:latin typeface="Calibri" panose="020F0502020204030204" pitchFamily="34" charset="0"/>
                <a:ea typeface="Calibri" panose="020F0502020204030204" pitchFamily="34" charset="0"/>
                <a:cs typeface="Times New Roman" panose="02020603050405020304" pitchFamily="18" charset="0"/>
              </a:rPr>
              <a:t> </a:t>
            </a:r>
            <a:r>
              <a:rPr lang="en-GB" sz="1600" dirty="0">
                <a:effectLst/>
                <a:latin typeface="Calibri" panose="020F0502020204030204" pitchFamily="34" charset="0"/>
                <a:ea typeface="Calibri" panose="020F0502020204030204" pitchFamily="34" charset="0"/>
                <a:cs typeface="Calibri" panose="020F0502020204030204" pitchFamily="34" charset="0"/>
              </a:rPr>
              <a:t>Children in Care</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dirty="0"/>
          </a:p>
        </p:txBody>
      </p:sp>
    </p:spTree>
    <p:extLst>
      <p:ext uri="{BB962C8B-B14F-4D97-AF65-F5344CB8AC3E}">
        <p14:creationId xmlns:p14="http://schemas.microsoft.com/office/powerpoint/2010/main" val="34828948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32840-ED7B-415C-8FE9-E801A7092EE7}"/>
              </a:ext>
            </a:extLst>
          </p:cNvPr>
          <p:cNvSpPr>
            <a:spLocks noGrp="1"/>
          </p:cNvSpPr>
          <p:nvPr>
            <p:ph type="title"/>
          </p:nvPr>
        </p:nvSpPr>
        <p:spPr>
          <a:xfrm>
            <a:off x="484710" y="452718"/>
            <a:ext cx="7055380" cy="816042"/>
          </a:xfrm>
        </p:spPr>
        <p:txBody>
          <a:bodyPr/>
          <a:lstStyle/>
          <a:p>
            <a:pPr algn="ctr"/>
            <a:r>
              <a:rPr lang="en-GB" sz="2400" dirty="0">
                <a:latin typeface="Calibri" panose="020F0502020204030204" pitchFamily="34" charset="0"/>
                <a:cs typeface="Calibri" panose="020F0502020204030204" pitchFamily="34" charset="0"/>
              </a:rPr>
              <a:t>Assessment and Decision Making</a:t>
            </a:r>
          </a:p>
        </p:txBody>
      </p:sp>
      <p:sp>
        <p:nvSpPr>
          <p:cNvPr id="3" name="Content Placeholder 2">
            <a:extLst>
              <a:ext uri="{FF2B5EF4-FFF2-40B4-BE49-F238E27FC236}">
                <a16:creationId xmlns:a16="http://schemas.microsoft.com/office/drawing/2014/main" id="{FFE55934-59B1-4DC3-886D-FF8661FCF636}"/>
              </a:ext>
            </a:extLst>
          </p:cNvPr>
          <p:cNvSpPr>
            <a:spLocks noGrp="1"/>
          </p:cNvSpPr>
          <p:nvPr>
            <p:ph idx="1"/>
          </p:nvPr>
        </p:nvSpPr>
        <p:spPr>
          <a:xfrm>
            <a:off x="827700" y="1340769"/>
            <a:ext cx="6711654" cy="4907638"/>
          </a:xfrm>
        </p:spPr>
        <p:txBody>
          <a:bodyPr>
            <a:normAutofit/>
          </a:bodyPr>
          <a:lstStyle/>
          <a:p>
            <a:pPr marL="0" indent="0" algn="ctr">
              <a:buNone/>
            </a:pPr>
            <a:r>
              <a:rPr lang="en-GB" sz="1800" b="1" dirty="0">
                <a:effectLst/>
                <a:latin typeface="Arial" panose="020B0604020202020204" pitchFamily="34" charset="0"/>
                <a:ea typeface="MS Reference Sans Serif" panose="020B0604030504040204" pitchFamily="34" charset="0"/>
              </a:rPr>
              <a:t> </a:t>
            </a:r>
            <a:endParaRPr lang="en-GB" sz="1800" dirty="0">
              <a:effectLst/>
              <a:latin typeface="Arial" panose="020B0604020202020204" pitchFamily="34" charset="0"/>
              <a:ea typeface="Arial" panose="020B0604020202020204" pitchFamily="34" charset="0"/>
            </a:endParaRPr>
          </a:p>
          <a:p>
            <a:pPr marR="56515">
              <a:lnSpc>
                <a:spcPct val="103000"/>
              </a:lnSpc>
              <a:spcAft>
                <a:spcPts val="40"/>
              </a:spcAft>
            </a:pPr>
            <a:r>
              <a:rPr lang="en-GB" sz="1800" dirty="0">
                <a:effectLst/>
                <a:latin typeface="Calibri" panose="020F0502020204030204" pitchFamily="34" charset="0"/>
                <a:ea typeface="MS Reference Sans Serif" panose="020B0604030504040204" pitchFamily="34" charset="0"/>
                <a:cs typeface="Calibri" panose="020F0502020204030204" pitchFamily="34" charset="0"/>
              </a:rPr>
              <a:t>All appropriate young people are referred by the police to the relevant YJS for an assessment to be prepared, covering their strengths, needs, circumstances and risks. </a:t>
            </a:r>
          </a:p>
          <a:p>
            <a:pPr marR="56515">
              <a:lnSpc>
                <a:spcPct val="103000"/>
              </a:lnSpc>
              <a:spcAft>
                <a:spcPts val="40"/>
              </a:spcAft>
            </a:pPr>
            <a:r>
              <a:rPr lang="en-GB" sz="1800" dirty="0">
                <a:effectLst/>
                <a:latin typeface="Calibri" panose="020F0502020204030204" pitchFamily="34" charset="0"/>
                <a:ea typeface="MS Reference Sans Serif" panose="020B0604030504040204" pitchFamily="34" charset="0"/>
                <a:cs typeface="Calibri" panose="020F0502020204030204" pitchFamily="34" charset="0"/>
              </a:rPr>
              <a:t>Victims are contacted to ensure that the panel considers the impact of the offence, and to maximise restorative outcomes. </a:t>
            </a:r>
            <a:endParaRPr lang="en-GB" sz="1800" dirty="0">
              <a:effectLst/>
              <a:latin typeface="Calibri" panose="020F0502020204030204" pitchFamily="34" charset="0"/>
              <a:ea typeface="Arial" panose="020B0604020202020204" pitchFamily="34" charset="0"/>
              <a:cs typeface="Calibri" panose="020F0502020204030204" pitchFamily="34" charset="0"/>
            </a:endParaRPr>
          </a:p>
          <a:p>
            <a:pPr marR="56515">
              <a:lnSpc>
                <a:spcPct val="103000"/>
              </a:lnSpc>
              <a:spcAft>
                <a:spcPts val="40"/>
              </a:spcAft>
            </a:pPr>
            <a:r>
              <a:rPr lang="en-GB" sz="1800" dirty="0">
                <a:effectLst/>
                <a:latin typeface="Calibri" panose="020F0502020204030204" pitchFamily="34" charset="0"/>
                <a:ea typeface="MS Reference Sans Serif" panose="020B0604030504040204" pitchFamily="34" charset="0"/>
                <a:cs typeface="Calibri" panose="020F0502020204030204" pitchFamily="34" charset="0"/>
              </a:rPr>
              <a:t>In coming to a decision about an appropriate outcome, the Panel takes into account the following factors: </a:t>
            </a:r>
            <a:endParaRPr lang="en-GB" sz="1800" dirty="0">
              <a:latin typeface="Calibri" panose="020F0502020204030204" pitchFamily="34" charset="0"/>
              <a:ea typeface="MS Reference Sans Serif" panose="020B0604030504040204" pitchFamily="34" charset="0"/>
              <a:cs typeface="Calibri" panose="020F0502020204030204" pitchFamily="34" charset="0"/>
            </a:endParaRPr>
          </a:p>
          <a:p>
            <a:pPr marR="56515" lvl="1">
              <a:lnSpc>
                <a:spcPct val="103000"/>
              </a:lnSpc>
              <a:spcAft>
                <a:spcPts val="40"/>
              </a:spcAft>
              <a:buFont typeface="Arial" panose="020B0604020202020204" pitchFamily="34" charset="0"/>
              <a:buChar char="•"/>
            </a:pPr>
            <a:r>
              <a:rPr lang="en-GB" sz="1800" dirty="0">
                <a:effectLst/>
                <a:latin typeface="Calibri" panose="020F0502020204030204" pitchFamily="34" charset="0"/>
                <a:ea typeface="MS Reference Sans Serif" panose="020B0604030504040204" pitchFamily="34" charset="0"/>
                <a:cs typeface="Calibri" panose="020F0502020204030204" pitchFamily="34" charset="0"/>
              </a:rPr>
              <a:t>The young person’s offending history, willingness to comply with possible interventions, the likely outcome if they were to be prosecuted, their engagement history and their personal circumstances, which will include their strengths and their family support networks</a:t>
            </a:r>
            <a:endParaRPr lang="en-GB" sz="1800" dirty="0">
              <a:latin typeface="Calibri" panose="020F0502020204030204" pitchFamily="34" charset="0"/>
              <a:ea typeface="MS Reference Sans Serif" panose="020B0604030504040204" pitchFamily="34" charset="0"/>
              <a:cs typeface="Calibri" panose="020F0502020204030204" pitchFamily="34" charset="0"/>
            </a:endParaRPr>
          </a:p>
          <a:p>
            <a:pPr marR="56515" lvl="1">
              <a:lnSpc>
                <a:spcPct val="103000"/>
              </a:lnSpc>
              <a:spcAft>
                <a:spcPts val="40"/>
              </a:spcAft>
              <a:buFont typeface="Arial" panose="020B0604020202020204" pitchFamily="34" charset="0"/>
              <a:buChar char="•"/>
            </a:pPr>
            <a:r>
              <a:rPr lang="en-GB" sz="1800" dirty="0">
                <a:effectLst/>
                <a:latin typeface="Calibri" panose="020F0502020204030204" pitchFamily="34" charset="0"/>
                <a:ea typeface="MS Reference Sans Serif" panose="020B0604030504040204" pitchFamily="34" charset="0"/>
                <a:cs typeface="Calibri" panose="020F0502020204030204" pitchFamily="34" charset="0"/>
              </a:rPr>
              <a:t>The seriousness and circumstances of the offence,</a:t>
            </a:r>
          </a:p>
          <a:p>
            <a:pPr marR="56515" lvl="1">
              <a:lnSpc>
                <a:spcPct val="103000"/>
              </a:lnSpc>
              <a:spcAft>
                <a:spcPts val="40"/>
              </a:spcAft>
              <a:buFont typeface="Arial" panose="020B0604020202020204" pitchFamily="34" charset="0"/>
              <a:buChar char="•"/>
            </a:pPr>
            <a:r>
              <a:rPr lang="en-GB" sz="1800" dirty="0">
                <a:ea typeface="Arial" panose="020B0604020202020204" pitchFamily="34" charset="0"/>
              </a:rPr>
              <a:t>The views of the victim</a:t>
            </a:r>
            <a:endParaRPr lang="en-GB" sz="1800" dirty="0">
              <a:effectLst/>
              <a:latin typeface="Calibri" panose="020F0502020204030204" pitchFamily="34" charset="0"/>
              <a:ea typeface="Arial" panose="020B0604020202020204" pitchFamily="34" charset="0"/>
              <a:cs typeface="Calibri" panose="020F0502020204030204" pitchFamily="34" charset="0"/>
            </a:endParaRPr>
          </a:p>
          <a:p>
            <a:pPr algn="l"/>
            <a:endParaRPr lang="en-GB" sz="1800" b="0" i="0" u="none" strike="noStrike" baseline="0" dirty="0">
              <a:latin typeface="Arial" panose="020B0604020202020204" pitchFamily="34" charset="0"/>
            </a:endParaRPr>
          </a:p>
        </p:txBody>
      </p:sp>
    </p:spTree>
    <p:extLst>
      <p:ext uri="{BB962C8B-B14F-4D97-AF65-F5344CB8AC3E}">
        <p14:creationId xmlns:p14="http://schemas.microsoft.com/office/powerpoint/2010/main" val="16544522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32840-ED7B-415C-8FE9-E801A7092EE7}"/>
              </a:ext>
            </a:extLst>
          </p:cNvPr>
          <p:cNvSpPr>
            <a:spLocks noGrp="1"/>
          </p:cNvSpPr>
          <p:nvPr>
            <p:ph type="title"/>
          </p:nvPr>
        </p:nvSpPr>
        <p:spPr>
          <a:xfrm>
            <a:off x="484710" y="452718"/>
            <a:ext cx="7055380" cy="816042"/>
          </a:xfrm>
        </p:spPr>
        <p:txBody>
          <a:bodyPr>
            <a:normAutofit fontScale="90000"/>
          </a:bodyPr>
          <a:lstStyle/>
          <a:p>
            <a:pPr algn="ctr"/>
            <a:r>
              <a:rPr lang="en-GB" sz="2400" dirty="0"/>
              <a:t>HMI Probation review of Youth offending in North Yorkshire – September 2020</a:t>
            </a:r>
            <a:br>
              <a:rPr lang="en-GB" sz="2400" dirty="0"/>
            </a:br>
            <a:endParaRPr lang="en-GB" sz="2400"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FFE55934-59B1-4DC3-886D-FF8661FCF636}"/>
              </a:ext>
            </a:extLst>
          </p:cNvPr>
          <p:cNvSpPr>
            <a:spLocks noGrp="1"/>
          </p:cNvSpPr>
          <p:nvPr>
            <p:ph idx="1"/>
          </p:nvPr>
        </p:nvSpPr>
        <p:spPr>
          <a:xfrm>
            <a:off x="827700" y="1340769"/>
            <a:ext cx="6711654" cy="4907638"/>
          </a:xfrm>
        </p:spPr>
        <p:txBody>
          <a:bodyPr>
            <a:normAutofit fontScale="25000" lnSpcReduction="20000"/>
          </a:bodyPr>
          <a:lstStyle/>
          <a:p>
            <a:pPr marL="0" indent="0" algn="ctr">
              <a:buNone/>
            </a:pPr>
            <a:r>
              <a:rPr lang="en-GB" sz="1800" b="1" dirty="0">
                <a:effectLst/>
                <a:latin typeface="Arial" panose="020B0604020202020204" pitchFamily="34" charset="0"/>
                <a:ea typeface="MS Reference Sans Serif" panose="020B0604030504040204" pitchFamily="34" charset="0"/>
              </a:rPr>
              <a:t> </a:t>
            </a:r>
            <a:endParaRPr lang="en-GB" sz="1800" dirty="0">
              <a:effectLst/>
              <a:latin typeface="Arial" panose="020B0604020202020204" pitchFamily="34" charset="0"/>
              <a:ea typeface="Arial" panose="020B0604020202020204" pitchFamily="34" charset="0"/>
            </a:endParaRPr>
          </a:p>
          <a:p>
            <a:pPr marL="0" indent="0">
              <a:buNone/>
            </a:pPr>
            <a:r>
              <a:rPr lang="en-GB" sz="6400" b="0" i="0" u="none" strike="noStrike" baseline="0" dirty="0"/>
              <a:t>In relation specifically to the Youth outcome panel it was mentioned in the final report that;</a:t>
            </a:r>
          </a:p>
          <a:p>
            <a:pPr marL="0" indent="0">
              <a:buNone/>
            </a:pPr>
            <a:endParaRPr lang="en-GB" sz="6400" b="0" i="0" u="none" strike="noStrike" baseline="0" dirty="0"/>
          </a:p>
          <a:p>
            <a:pPr marL="0" indent="0">
              <a:buNone/>
            </a:pPr>
            <a:endParaRPr lang="en-GB" sz="6400" dirty="0"/>
          </a:p>
          <a:p>
            <a:r>
              <a:rPr lang="en-GB" sz="6400" b="0" i="0" u="none" strike="noStrike" baseline="0" dirty="0"/>
              <a:t>There are clear lines of accountability</a:t>
            </a:r>
          </a:p>
          <a:p>
            <a:endParaRPr lang="en-GB" sz="6400" b="0" i="0" u="none" strike="noStrike" baseline="0" dirty="0"/>
          </a:p>
          <a:p>
            <a:r>
              <a:rPr lang="en-GB" sz="6400" b="0" i="0" u="none" strike="noStrike" baseline="0" dirty="0"/>
              <a:t>A wide variety of information is gathered to assist decision-making</a:t>
            </a:r>
          </a:p>
          <a:p>
            <a:endParaRPr lang="en-GB" sz="6400" b="0" i="0" u="none" strike="noStrike" baseline="0" dirty="0"/>
          </a:p>
          <a:p>
            <a:r>
              <a:rPr lang="en-GB" sz="6400" b="0" i="0" u="none" strike="noStrike" baseline="0" dirty="0"/>
              <a:t>A good professional relationships between the YJS and the police enable the YJS to contribute effectively to decision-making for out-of-court disposals and, when needed, provide effective challenge. </a:t>
            </a:r>
          </a:p>
          <a:p>
            <a:endParaRPr lang="en-GB" sz="6400" b="0" i="0" u="none" strike="noStrike" baseline="0" dirty="0"/>
          </a:p>
          <a:p>
            <a:r>
              <a:rPr lang="en-GB" sz="6400" b="0" i="0" u="none" strike="noStrike" baseline="0" dirty="0"/>
              <a:t>There is a shared culture of making decisions in the best interests of the child, while considering the wishes of victims. </a:t>
            </a:r>
          </a:p>
          <a:p>
            <a:endParaRPr lang="en-GB" sz="6400" b="0" i="0" u="none" strike="noStrike" baseline="0" dirty="0"/>
          </a:p>
          <a:p>
            <a:r>
              <a:rPr lang="en-GB" sz="6400" b="0" i="0" u="none" strike="noStrike" baseline="0" dirty="0"/>
              <a:t>In every case, the rationale for joint disposal decisions was clearly recorded, and inspectors agreed with the decisions made in </a:t>
            </a:r>
            <a:r>
              <a:rPr lang="en-GB" sz="6400" dirty="0"/>
              <a:t>most cases.</a:t>
            </a:r>
          </a:p>
          <a:p>
            <a:pPr marL="0" indent="0">
              <a:buNone/>
            </a:pPr>
            <a:endParaRPr lang="en-GB" sz="6400" dirty="0"/>
          </a:p>
          <a:p>
            <a:r>
              <a:rPr lang="en-GB" sz="6400" b="0" i="0" u="none" strike="noStrike" baseline="0" dirty="0"/>
              <a:t>Recommendations made by the YJS considered the extent of the child’s understanding of the offence and their acknowledgement of responsibility. </a:t>
            </a:r>
            <a:endParaRPr lang="en-GB" sz="6400" dirty="0"/>
          </a:p>
          <a:p>
            <a:endParaRPr lang="en-GB" sz="2900" b="0" i="0" u="none" strike="noStrike" baseline="0" dirty="0"/>
          </a:p>
          <a:p>
            <a:pPr marL="0" indent="0">
              <a:buNone/>
            </a:pPr>
            <a:endParaRPr lang="en-GB" sz="1800" dirty="0"/>
          </a:p>
          <a:p>
            <a:pPr marL="0" indent="0">
              <a:buNone/>
            </a:pPr>
            <a:endParaRPr lang="en-GB" sz="1800" dirty="0"/>
          </a:p>
          <a:p>
            <a:pPr marL="0" indent="0">
              <a:buNone/>
            </a:pPr>
            <a:endParaRPr lang="en-GB" sz="1800" dirty="0"/>
          </a:p>
          <a:p>
            <a:pPr algn="l"/>
            <a:endParaRPr lang="en-GB" sz="1800" b="0" i="0" u="none" strike="noStrike" baseline="0" dirty="0">
              <a:latin typeface="Arial" panose="020B0604020202020204" pitchFamily="34" charset="0"/>
            </a:endParaRPr>
          </a:p>
        </p:txBody>
      </p:sp>
    </p:spTree>
    <p:extLst>
      <p:ext uri="{BB962C8B-B14F-4D97-AF65-F5344CB8AC3E}">
        <p14:creationId xmlns:p14="http://schemas.microsoft.com/office/powerpoint/2010/main" val="26361141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4DF7E-B287-4DD0-BD7E-580A1E83D57F}"/>
              </a:ext>
            </a:extLst>
          </p:cNvPr>
          <p:cNvSpPr>
            <a:spLocks noGrp="1"/>
          </p:cNvSpPr>
          <p:nvPr>
            <p:ph type="title"/>
          </p:nvPr>
        </p:nvSpPr>
        <p:spPr/>
        <p:txBody>
          <a:bodyPr/>
          <a:lstStyle/>
          <a:p>
            <a:pPr algn="ctr"/>
            <a:r>
              <a:rPr lang="en-GB" dirty="0">
                <a:latin typeface="Calibri" panose="020F0502020204030204" pitchFamily="34" charset="0"/>
                <a:cs typeface="Calibri" panose="020F0502020204030204" pitchFamily="34" charset="0"/>
              </a:rPr>
              <a:t>Youth Outcomes</a:t>
            </a:r>
          </a:p>
        </p:txBody>
      </p:sp>
      <p:sp>
        <p:nvSpPr>
          <p:cNvPr id="3" name="Content Placeholder 2">
            <a:extLst>
              <a:ext uri="{FF2B5EF4-FFF2-40B4-BE49-F238E27FC236}">
                <a16:creationId xmlns:a16="http://schemas.microsoft.com/office/drawing/2014/main" id="{E9BF25D5-C025-408A-A5B8-FCA688CC6B28}"/>
              </a:ext>
            </a:extLst>
          </p:cNvPr>
          <p:cNvSpPr>
            <a:spLocks noGrp="1"/>
          </p:cNvSpPr>
          <p:nvPr>
            <p:ph sz="half" idx="1"/>
          </p:nvPr>
        </p:nvSpPr>
        <p:spPr/>
        <p:txBody>
          <a:bodyPr>
            <a:normAutofit fontScale="92500" lnSpcReduction="10000"/>
          </a:bodyPr>
          <a:lstStyle/>
          <a:p>
            <a:r>
              <a:rPr lang="en-GB" sz="1800" dirty="0">
                <a:latin typeface="Calibri" panose="020F0502020204030204" pitchFamily="34" charset="0"/>
                <a:cs typeface="Calibri" panose="020F0502020204030204" pitchFamily="34" charset="0"/>
              </a:rPr>
              <a:t>85% reduction in First Time Entrants into the Criminal Justice system since 2017</a:t>
            </a:r>
          </a:p>
          <a:p>
            <a:r>
              <a:rPr lang="en-GB" sz="1800" dirty="0">
                <a:latin typeface="Calibri" panose="020F0502020204030204" pitchFamily="34" charset="0"/>
                <a:cs typeface="Calibri" panose="020F0502020204030204" pitchFamily="34" charset="0"/>
              </a:rPr>
              <a:t>Reoffending rates after YOP are approximately 7.9% within 3 months and 26% within 12 months. </a:t>
            </a:r>
          </a:p>
          <a:p>
            <a:pPr algn="l"/>
            <a:r>
              <a:rPr lang="en-GB" sz="1800" b="0" u="none" strike="noStrike" baseline="0" dirty="0">
                <a:latin typeface="Calibri" panose="020F0502020204030204" pitchFamily="34" charset="0"/>
                <a:cs typeface="Calibri" panose="020F0502020204030204" pitchFamily="34" charset="0"/>
              </a:rPr>
              <a:t>2020/21 - A welcome reduction was seen in the proportion of referrals from Scarborough District; however, it remains disproportionately represented in the number of First Time Entrants</a:t>
            </a:r>
            <a:r>
              <a:rPr lang="en-GB" sz="1800" b="0" i="1" u="none" strike="noStrike" baseline="0" dirty="0">
                <a:latin typeface="Calibri" panose="020F0502020204030204" pitchFamily="34" charset="0"/>
                <a:cs typeface="Calibri" panose="020F0502020204030204" pitchFamily="34" charset="0"/>
              </a:rPr>
              <a:t>.</a:t>
            </a:r>
          </a:p>
          <a:p>
            <a:pPr algn="l"/>
            <a:r>
              <a:rPr lang="en-GB" sz="1800" b="0" u="none" strike="noStrike" baseline="0" dirty="0">
                <a:latin typeface="Calibri" panose="020F0502020204030204" pitchFamily="34" charset="0"/>
                <a:cs typeface="Calibri" panose="020F0502020204030204" pitchFamily="34" charset="0"/>
              </a:rPr>
              <a:t>2020/21 - The percentage of children and young people who were re-referred to the Panel decreased, with those re-referred within 12 months down from </a:t>
            </a:r>
            <a:r>
              <a:rPr lang="en-GB" sz="1800" u="none" strike="noStrike" baseline="0" dirty="0">
                <a:latin typeface="Calibri" panose="020F0502020204030204" pitchFamily="34" charset="0"/>
                <a:cs typeface="Calibri" panose="020F0502020204030204" pitchFamily="34" charset="0"/>
              </a:rPr>
              <a:t>21.8%to 18.0%.</a:t>
            </a:r>
          </a:p>
          <a:p>
            <a:pPr algn="l"/>
            <a:r>
              <a:rPr lang="en-GB" sz="1800" dirty="0">
                <a:latin typeface="Calibri" panose="020F0502020204030204" pitchFamily="34" charset="0"/>
                <a:cs typeface="Calibri" panose="020F0502020204030204" pitchFamily="34" charset="0"/>
              </a:rPr>
              <a:t>102 of 133 North Yorkshire Children at YOP in 2020/21 had no previous referral  </a:t>
            </a:r>
          </a:p>
        </p:txBody>
      </p:sp>
      <p:sp>
        <p:nvSpPr>
          <p:cNvPr id="8" name="Content Placeholder 7">
            <a:extLst>
              <a:ext uri="{FF2B5EF4-FFF2-40B4-BE49-F238E27FC236}">
                <a16:creationId xmlns:a16="http://schemas.microsoft.com/office/drawing/2014/main" id="{7ECF3315-9BFC-48CA-BA30-DE340968AA9E}"/>
              </a:ext>
            </a:extLst>
          </p:cNvPr>
          <p:cNvSpPr>
            <a:spLocks noGrp="1"/>
          </p:cNvSpPr>
          <p:nvPr>
            <p:ph sz="half" idx="2"/>
          </p:nvPr>
        </p:nvSpPr>
        <p:spPr/>
        <p:txBody>
          <a:bodyPr>
            <a:normAutofit fontScale="92500" lnSpcReduction="10000"/>
          </a:bodyPr>
          <a:lstStyle/>
          <a:p>
            <a:pPr marL="0" indent="0">
              <a:buNone/>
            </a:pPr>
            <a:endParaRPr lang="en-GB" dirty="0"/>
          </a:p>
        </p:txBody>
      </p:sp>
      <p:pic>
        <p:nvPicPr>
          <p:cNvPr id="7" name="Picture 6">
            <a:extLst>
              <a:ext uri="{FF2B5EF4-FFF2-40B4-BE49-F238E27FC236}">
                <a16:creationId xmlns:a16="http://schemas.microsoft.com/office/drawing/2014/main" id="{6BBEFE9F-5F33-4996-9D6D-B54561705E3F}"/>
              </a:ext>
            </a:extLst>
          </p:cNvPr>
          <p:cNvPicPr>
            <a:picLocks noChangeAspect="1"/>
          </p:cNvPicPr>
          <p:nvPr/>
        </p:nvPicPr>
        <p:blipFill>
          <a:blip r:embed="rId3"/>
          <a:stretch>
            <a:fillRect/>
          </a:stretch>
        </p:blipFill>
        <p:spPr>
          <a:xfrm>
            <a:off x="4648200" y="1600201"/>
            <a:ext cx="4038600" cy="4656138"/>
          </a:xfrm>
          <a:prstGeom prst="rect">
            <a:avLst/>
          </a:prstGeom>
        </p:spPr>
      </p:pic>
    </p:spTree>
    <p:extLst>
      <p:ext uri="{BB962C8B-B14F-4D97-AF65-F5344CB8AC3E}">
        <p14:creationId xmlns:p14="http://schemas.microsoft.com/office/powerpoint/2010/main" val="9869118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91362-3309-4895-A518-58810CBA0929}"/>
              </a:ext>
            </a:extLst>
          </p:cNvPr>
          <p:cNvSpPr>
            <a:spLocks noGrp="1"/>
          </p:cNvSpPr>
          <p:nvPr>
            <p:ph type="title"/>
          </p:nvPr>
        </p:nvSpPr>
        <p:spPr>
          <a:xfrm>
            <a:off x="484583" y="452718"/>
            <a:ext cx="7053542" cy="1400530"/>
          </a:xfrm>
        </p:spPr>
        <p:txBody>
          <a:bodyPr>
            <a:normAutofit/>
          </a:bodyPr>
          <a:lstStyle/>
          <a:p>
            <a:pPr algn="ctr">
              <a:lnSpc>
                <a:spcPct val="90000"/>
              </a:lnSpc>
            </a:pPr>
            <a:r>
              <a:rPr lang="en-GB" sz="2900" dirty="0">
                <a:latin typeface="Calibri" panose="020F0502020204030204" pitchFamily="34" charset="0"/>
                <a:cs typeface="Calibri" panose="020F0502020204030204" pitchFamily="34" charset="0"/>
              </a:rPr>
              <a:t>New YOP outcome – introduced May 2022 </a:t>
            </a:r>
            <a:br>
              <a:rPr lang="en-GB" sz="2900" dirty="0">
                <a:latin typeface="Calibri" panose="020F0502020204030204" pitchFamily="34" charset="0"/>
                <a:cs typeface="Calibri" panose="020F0502020204030204" pitchFamily="34" charset="0"/>
              </a:rPr>
            </a:br>
            <a:br>
              <a:rPr lang="en-GB" sz="2900" dirty="0">
                <a:latin typeface="Calibri" panose="020F0502020204030204" pitchFamily="34" charset="0"/>
                <a:cs typeface="Calibri" panose="020F0502020204030204" pitchFamily="34" charset="0"/>
              </a:rPr>
            </a:br>
            <a:r>
              <a:rPr lang="en-GB" sz="2900" u="sng" dirty="0">
                <a:latin typeface="Calibri" panose="020F0502020204030204" pitchFamily="34" charset="0"/>
                <a:cs typeface="Calibri" panose="020F0502020204030204" pitchFamily="34" charset="0"/>
              </a:rPr>
              <a:t>ROUTE 22</a:t>
            </a:r>
          </a:p>
        </p:txBody>
      </p:sp>
      <p:graphicFrame>
        <p:nvGraphicFramePr>
          <p:cNvPr id="28" name="Content Placeholder 11">
            <a:extLst>
              <a:ext uri="{FF2B5EF4-FFF2-40B4-BE49-F238E27FC236}">
                <a16:creationId xmlns:a16="http://schemas.microsoft.com/office/drawing/2014/main" id="{9CF0CCE1-73D5-B8D9-B406-0A9E8B9DB6C4}"/>
              </a:ext>
            </a:extLst>
          </p:cNvPr>
          <p:cNvGraphicFramePr>
            <a:graphicFrameLocks noGrp="1"/>
          </p:cNvGraphicFramePr>
          <p:nvPr>
            <p:ph idx="1"/>
            <p:extLst>
              <p:ext uri="{D42A27DB-BD31-4B8C-83A1-F6EECF244321}">
                <p14:modId xmlns:p14="http://schemas.microsoft.com/office/powerpoint/2010/main" val="687180912"/>
              </p:ext>
            </p:extLst>
          </p:nvPr>
        </p:nvGraphicFramePr>
        <p:xfrm>
          <a:off x="484583" y="2140085"/>
          <a:ext cx="7053264" cy="40564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144320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91362-3309-4895-A518-58810CBA0929}"/>
              </a:ext>
            </a:extLst>
          </p:cNvPr>
          <p:cNvSpPr>
            <a:spLocks noGrp="1"/>
          </p:cNvSpPr>
          <p:nvPr>
            <p:ph type="title"/>
          </p:nvPr>
        </p:nvSpPr>
        <p:spPr>
          <a:xfrm>
            <a:off x="484583" y="452718"/>
            <a:ext cx="7053542" cy="1400530"/>
          </a:xfrm>
        </p:spPr>
        <p:txBody>
          <a:bodyPr>
            <a:normAutofit/>
          </a:bodyPr>
          <a:lstStyle/>
          <a:p>
            <a:pPr algn="ctr"/>
            <a:r>
              <a:rPr lang="en-GB" sz="2200" dirty="0">
                <a:latin typeface="Calibri" panose="020F0502020204030204" pitchFamily="34" charset="0"/>
                <a:cs typeface="Calibri" panose="020F0502020204030204" pitchFamily="34" charset="0"/>
              </a:rPr>
              <a:t>Police, Crime, Sentencing &amp; Courts Act 2022 </a:t>
            </a:r>
            <a:br>
              <a:rPr lang="en-GB" sz="3900" dirty="0"/>
            </a:br>
            <a:br>
              <a:rPr lang="en-GB" sz="3900" dirty="0"/>
            </a:br>
            <a:r>
              <a:rPr lang="en-GB" sz="2200" dirty="0">
                <a:latin typeface="Calibri" panose="020F0502020204030204" pitchFamily="34" charset="0"/>
                <a:cs typeface="Calibri" panose="020F0502020204030204" pitchFamily="34" charset="0"/>
              </a:rPr>
              <a:t>Changes to Adult OOCD Framework 1/4/23</a:t>
            </a:r>
          </a:p>
        </p:txBody>
      </p:sp>
      <p:graphicFrame>
        <p:nvGraphicFramePr>
          <p:cNvPr id="14" name="Content Placeholder 11">
            <a:extLst>
              <a:ext uri="{FF2B5EF4-FFF2-40B4-BE49-F238E27FC236}">
                <a16:creationId xmlns:a16="http://schemas.microsoft.com/office/drawing/2014/main" id="{2C73E901-52E4-11A4-AAF9-0814F6F6DA1A}"/>
              </a:ext>
            </a:extLst>
          </p:cNvPr>
          <p:cNvGraphicFramePr>
            <a:graphicFrameLocks noGrp="1"/>
          </p:cNvGraphicFramePr>
          <p:nvPr>
            <p:ph idx="1"/>
            <p:extLst>
              <p:ext uri="{D42A27DB-BD31-4B8C-83A1-F6EECF244321}">
                <p14:modId xmlns:p14="http://schemas.microsoft.com/office/powerpoint/2010/main" val="4022774312"/>
              </p:ext>
            </p:extLst>
          </p:nvPr>
        </p:nvGraphicFramePr>
        <p:xfrm>
          <a:off x="484583" y="2140085"/>
          <a:ext cx="7053264" cy="40564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58597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791550D-E5C1-4766-9F15-92A4F2EFBB87}"/>
              </a:ext>
            </a:extLst>
          </p:cNvPr>
          <p:cNvSpPr>
            <a:spLocks noGrp="1"/>
          </p:cNvSpPr>
          <p:nvPr>
            <p:ph type="title"/>
          </p:nvPr>
        </p:nvSpPr>
        <p:spPr>
          <a:xfrm>
            <a:off x="484710" y="452718"/>
            <a:ext cx="7055380" cy="888050"/>
          </a:xfrm>
        </p:spPr>
        <p:txBody>
          <a:bodyPr/>
          <a:lstStyle/>
          <a:p>
            <a:pPr algn="ctr"/>
            <a:r>
              <a:rPr lang="en-GB" sz="2400" dirty="0">
                <a:latin typeface="Calibri" panose="020F0502020204030204" pitchFamily="34" charset="0"/>
                <a:cs typeface="Calibri" panose="020F0502020204030204" pitchFamily="34" charset="0"/>
              </a:rPr>
              <a:t>Out of court disposals</a:t>
            </a:r>
          </a:p>
        </p:txBody>
      </p:sp>
      <p:sp>
        <p:nvSpPr>
          <p:cNvPr id="5" name="Content Placeholder 4">
            <a:extLst>
              <a:ext uri="{FF2B5EF4-FFF2-40B4-BE49-F238E27FC236}">
                <a16:creationId xmlns:a16="http://schemas.microsoft.com/office/drawing/2014/main" id="{969BC814-473C-4EEA-99E1-28D0BEF5164D}"/>
              </a:ext>
            </a:extLst>
          </p:cNvPr>
          <p:cNvSpPr>
            <a:spLocks noGrp="1"/>
          </p:cNvSpPr>
          <p:nvPr>
            <p:ph idx="1"/>
          </p:nvPr>
        </p:nvSpPr>
        <p:spPr>
          <a:xfrm>
            <a:off x="827700" y="1412777"/>
            <a:ext cx="6711654" cy="4835630"/>
          </a:xfrm>
        </p:spPr>
        <p:txBody>
          <a:bodyPr>
            <a:normAutofit fontScale="92500" lnSpcReduction="10000"/>
          </a:bodyPr>
          <a:lstStyle/>
          <a:p>
            <a:pPr marL="0" indent="0" algn="l">
              <a:buNone/>
            </a:pPr>
            <a:endParaRPr lang="en-GB" sz="1800" b="0" i="0" u="none" strike="noStrike" baseline="0" dirty="0">
              <a:solidFill>
                <a:srgbClr val="000000"/>
              </a:solidFill>
              <a:latin typeface="Arial" panose="020B0604020202020204" pitchFamily="34" charset="0"/>
            </a:endParaRPr>
          </a:p>
          <a:p>
            <a:r>
              <a:rPr lang="en-GB" sz="1900" dirty="0">
                <a:latin typeface="Calibri" panose="020F0502020204030204" pitchFamily="34" charset="0"/>
                <a:ea typeface="Calibri" panose="020F0502020204030204" pitchFamily="34" charset="0"/>
                <a:cs typeface="Calibri" panose="020F0502020204030204" pitchFamily="34" charset="0"/>
              </a:rPr>
              <a:t>Not </a:t>
            </a:r>
            <a:r>
              <a:rPr lang="en-GB" sz="1900" dirty="0">
                <a:effectLst/>
                <a:latin typeface="Calibri" panose="020F0502020204030204" pitchFamily="34" charset="0"/>
                <a:ea typeface="Calibri" panose="020F0502020204030204" pitchFamily="34" charset="0"/>
                <a:cs typeface="Calibri" panose="020F0502020204030204" pitchFamily="34" charset="0"/>
              </a:rPr>
              <a:t>intended for serious, persistent or contested cases, where court will always be the right forum for deliberation and adjudication.</a:t>
            </a:r>
          </a:p>
          <a:p>
            <a:r>
              <a:rPr lang="en-GB" sz="1900" b="0" i="0" u="none" strike="noStrike" baseline="0" dirty="0">
                <a:latin typeface="Calibri" panose="020F0502020204030204" pitchFamily="34" charset="0"/>
                <a:cs typeface="Calibri" panose="020F0502020204030204" pitchFamily="34" charset="0"/>
              </a:rPr>
              <a:t>OOCDs allow the police to deal swiftly, proportionately and appropriately with low-level offending without recourse to the courts.</a:t>
            </a:r>
          </a:p>
          <a:p>
            <a:r>
              <a:rPr lang="en-GB" sz="1900" dirty="0">
                <a:latin typeface="Calibri" panose="020F0502020204030204" pitchFamily="34" charset="0"/>
                <a:cs typeface="Calibri" panose="020F0502020204030204" pitchFamily="34" charset="0"/>
              </a:rPr>
              <a:t>This may be achieved via reparative, rehabilitative or financial or conditions dependent on the disposal and circumstances</a:t>
            </a:r>
            <a:endParaRPr lang="en-GB" sz="1900" b="0" i="0" u="none" strike="noStrike" baseline="0" dirty="0">
              <a:latin typeface="Calibri" panose="020F0502020204030204" pitchFamily="34" charset="0"/>
              <a:cs typeface="Calibri" panose="020F0502020204030204" pitchFamily="34" charset="0"/>
            </a:endParaRPr>
          </a:p>
          <a:p>
            <a:r>
              <a:rPr lang="en-GB" sz="1900" dirty="0">
                <a:latin typeface="Calibri" panose="020F0502020204030204" pitchFamily="34" charset="0"/>
                <a:cs typeface="Calibri" panose="020F0502020204030204" pitchFamily="34" charset="0"/>
              </a:rPr>
              <a:t>A</a:t>
            </a:r>
            <a:r>
              <a:rPr lang="en-GB" sz="1900" b="0" i="0" u="none" strike="noStrike" baseline="0" dirty="0">
                <a:latin typeface="Calibri" panose="020F0502020204030204" pitchFamily="34" charset="0"/>
                <a:cs typeface="Calibri" panose="020F0502020204030204" pitchFamily="34" charset="0"/>
              </a:rPr>
              <a:t>n opportunity to provide intervention and support to </a:t>
            </a:r>
            <a:r>
              <a:rPr lang="en-GB" sz="1900" dirty="0">
                <a:latin typeface="Calibri" panose="020F0502020204030204" pitchFamily="34" charset="0"/>
                <a:cs typeface="Calibri" panose="020F0502020204030204" pitchFamily="34" charset="0"/>
              </a:rPr>
              <a:t>address offending behaviour and potentially identify the root causes of offending </a:t>
            </a:r>
            <a:r>
              <a:rPr lang="en-GB" sz="1900" b="0" i="0" u="none" strike="noStrike" baseline="0" dirty="0">
                <a:latin typeface="Calibri" panose="020F0502020204030204" pitchFamily="34" charset="0"/>
                <a:cs typeface="Calibri" panose="020F0502020204030204" pitchFamily="34" charset="0"/>
              </a:rPr>
              <a:t>at the early stages in criminal behaviour</a:t>
            </a:r>
          </a:p>
          <a:p>
            <a:r>
              <a:rPr lang="en-GB" sz="1900" dirty="0">
                <a:effectLst/>
                <a:latin typeface="Calibri" panose="020F0502020204030204" pitchFamily="34" charset="0"/>
                <a:ea typeface="Calibri" panose="020F0502020204030204" pitchFamily="34" charset="0"/>
                <a:cs typeface="Times New Roman" panose="02020603050405020304" pitchFamily="18" charset="0"/>
              </a:rPr>
              <a:t>Vital that as either a victim or perpetrator we care about the people with whom we interact, whatever that reason for the interaction</a:t>
            </a:r>
            <a:endParaRPr lang="en-GB" sz="1900" b="0" i="0" u="none" strike="noStrike" baseline="0" dirty="0">
              <a:latin typeface="Calibri" panose="020F0502020204030204" pitchFamily="34" charset="0"/>
              <a:cs typeface="Calibri" panose="020F0502020204030204" pitchFamily="34" charset="0"/>
            </a:endParaRPr>
          </a:p>
          <a:p>
            <a:r>
              <a:rPr lang="en-GB" sz="1900" dirty="0">
                <a:latin typeface="Calibri" panose="020F0502020204030204" pitchFamily="34" charset="0"/>
                <a:cs typeface="Calibri" panose="020F0502020204030204" pitchFamily="34" charset="0"/>
              </a:rPr>
              <a:t>Provide a  joined-up Criminal Justice partnership approach to support the victim and offender</a:t>
            </a:r>
          </a:p>
          <a:p>
            <a:endParaRPr lang="en-GB" sz="1800" b="0" i="0" u="none" strike="noStrike" baseline="0" dirty="0">
              <a:latin typeface="Arial" panose="020B0604020202020204" pitchFamily="34" charset="0"/>
            </a:endParaRPr>
          </a:p>
          <a:p>
            <a:pPr marL="0" indent="0">
              <a:buNone/>
            </a:pPr>
            <a:endParaRPr lang="en-GB" sz="1800" b="0" i="0" u="none" strike="noStrike" baseline="0" dirty="0">
              <a:latin typeface="Arial" panose="020B0604020202020204" pitchFamily="34" charset="0"/>
            </a:endParaRPr>
          </a:p>
          <a:p>
            <a:endParaRPr lang="en-GB" dirty="0"/>
          </a:p>
        </p:txBody>
      </p:sp>
    </p:spTree>
    <p:extLst>
      <p:ext uri="{BB962C8B-B14F-4D97-AF65-F5344CB8AC3E}">
        <p14:creationId xmlns:p14="http://schemas.microsoft.com/office/powerpoint/2010/main" val="30213427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6A2A0-5D9B-4F99-9234-F839390DEA37}"/>
              </a:ext>
            </a:extLst>
          </p:cNvPr>
          <p:cNvSpPr>
            <a:spLocks noGrp="1"/>
          </p:cNvSpPr>
          <p:nvPr>
            <p:ph type="title"/>
          </p:nvPr>
        </p:nvSpPr>
        <p:spPr>
          <a:xfrm>
            <a:off x="827484" y="452718"/>
            <a:ext cx="6710641" cy="1400530"/>
          </a:xfrm>
        </p:spPr>
        <p:txBody>
          <a:bodyPr anchor="ctr">
            <a:normAutofit/>
          </a:bodyPr>
          <a:lstStyle/>
          <a:p>
            <a:pPr algn="ctr"/>
            <a:r>
              <a:rPr lang="en-GB" dirty="0">
                <a:latin typeface="Calibri" panose="020F0502020204030204" pitchFamily="34" charset="0"/>
                <a:cs typeface="Calibri" panose="020F0502020204030204" pitchFamily="34" charset="0"/>
              </a:rPr>
              <a:t>What are our challenges </a:t>
            </a:r>
            <a:endParaRPr lang="en-GB" dirty="0">
              <a:solidFill>
                <a:schemeClr val="bg1"/>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2D67C94D-FBE1-403F-8979-CA14C9636430}"/>
              </a:ext>
            </a:extLst>
          </p:cNvPr>
          <p:cNvSpPr>
            <a:spLocks noGrp="1"/>
          </p:cNvSpPr>
          <p:nvPr>
            <p:ph idx="1"/>
          </p:nvPr>
        </p:nvSpPr>
        <p:spPr>
          <a:xfrm>
            <a:off x="840473" y="2492896"/>
            <a:ext cx="6709905" cy="3484879"/>
          </a:xfrm>
        </p:spPr>
        <p:txBody>
          <a:bodyPr>
            <a:normAutofit lnSpcReduction="10000"/>
          </a:bodyPr>
          <a:lstStyle/>
          <a:p>
            <a:pPr>
              <a:lnSpc>
                <a:spcPct val="90000"/>
              </a:lnSpc>
            </a:pPr>
            <a:r>
              <a:rPr lang="en-GB" sz="1800" dirty="0">
                <a:latin typeface="Calibri" panose="020F0502020204030204" pitchFamily="34" charset="0"/>
                <a:cs typeface="Calibri" panose="020F0502020204030204" pitchFamily="34" charset="0"/>
              </a:rPr>
              <a:t>The impact of the changes and how we implement them effectively and with confidence  in North Yorkshire.</a:t>
            </a:r>
          </a:p>
          <a:p>
            <a:pPr>
              <a:lnSpc>
                <a:spcPct val="90000"/>
              </a:lnSpc>
            </a:pPr>
            <a:endParaRPr lang="en-GB" sz="1800" dirty="0">
              <a:latin typeface="Calibri" panose="020F0502020204030204" pitchFamily="34" charset="0"/>
              <a:cs typeface="Calibri" panose="020F0502020204030204" pitchFamily="34" charset="0"/>
            </a:endParaRPr>
          </a:p>
          <a:p>
            <a:pPr>
              <a:lnSpc>
                <a:spcPct val="90000"/>
              </a:lnSpc>
            </a:pPr>
            <a:r>
              <a:rPr lang="en-GB" sz="1800" dirty="0">
                <a:latin typeface="Calibri" panose="020F0502020204030204" pitchFamily="34" charset="0"/>
                <a:cs typeface="Calibri" panose="020F0502020204030204" pitchFamily="34" charset="0"/>
              </a:rPr>
              <a:t>How to provide consistent and fair decision making to offenders based in North Yorkshire and beyond</a:t>
            </a:r>
          </a:p>
          <a:p>
            <a:pPr>
              <a:lnSpc>
                <a:spcPct val="90000"/>
              </a:lnSpc>
            </a:pPr>
            <a:endParaRPr lang="en-GB" sz="1800" dirty="0">
              <a:latin typeface="Calibri" panose="020F0502020204030204" pitchFamily="34" charset="0"/>
              <a:cs typeface="Calibri" panose="020F0502020204030204" pitchFamily="34" charset="0"/>
            </a:endParaRPr>
          </a:p>
          <a:p>
            <a:pPr>
              <a:lnSpc>
                <a:spcPct val="90000"/>
              </a:lnSpc>
            </a:pPr>
            <a:r>
              <a:rPr lang="en-GB" sz="1800" dirty="0">
                <a:latin typeface="Calibri" panose="020F0502020204030204" pitchFamily="34" charset="0"/>
                <a:cs typeface="Calibri" panose="020F0502020204030204" pitchFamily="34" charset="0"/>
              </a:rPr>
              <a:t>Ensuring  we have an effective and available suite of conditions to attach to disposals.</a:t>
            </a:r>
          </a:p>
          <a:p>
            <a:pPr>
              <a:lnSpc>
                <a:spcPct val="90000"/>
              </a:lnSpc>
            </a:pPr>
            <a:endParaRPr lang="en-GB" sz="1800" dirty="0">
              <a:latin typeface="Calibri" panose="020F0502020204030204" pitchFamily="34" charset="0"/>
              <a:cs typeface="Calibri" panose="020F0502020204030204" pitchFamily="34" charset="0"/>
            </a:endParaRPr>
          </a:p>
          <a:p>
            <a:pPr>
              <a:lnSpc>
                <a:spcPct val="90000"/>
              </a:lnSpc>
            </a:pPr>
            <a:r>
              <a:rPr lang="en-GB" sz="1800" dirty="0">
                <a:latin typeface="Calibri" panose="020F0502020204030204" pitchFamily="34" charset="0"/>
                <a:cs typeface="Calibri" panose="020F0502020204030204" pitchFamily="34" charset="0"/>
              </a:rPr>
              <a:t>Informing the front line and ensuring appropriate ongoing support is in place to manage the changes</a:t>
            </a:r>
          </a:p>
          <a:p>
            <a:pPr>
              <a:lnSpc>
                <a:spcPct val="90000"/>
              </a:lnSpc>
            </a:pPr>
            <a:endParaRPr lang="en-GB" sz="1800" dirty="0">
              <a:latin typeface="Calibri" panose="020F0502020204030204" pitchFamily="34" charset="0"/>
              <a:cs typeface="Calibri" panose="020F0502020204030204" pitchFamily="34" charset="0"/>
            </a:endParaRPr>
          </a:p>
          <a:p>
            <a:pPr>
              <a:lnSpc>
                <a:spcPct val="90000"/>
              </a:lnSpc>
            </a:pPr>
            <a:r>
              <a:rPr lang="en-GB" sz="1800" dirty="0">
                <a:latin typeface="Calibri" panose="020F0502020204030204" pitchFamily="34" charset="0"/>
                <a:cs typeface="Calibri" panose="020F0502020204030204" pitchFamily="34" charset="0"/>
              </a:rPr>
              <a:t>Promote the changes simply and effectively</a:t>
            </a:r>
          </a:p>
          <a:p>
            <a:pPr marL="0" indent="0">
              <a:lnSpc>
                <a:spcPct val="90000"/>
              </a:lnSpc>
              <a:buNone/>
            </a:pPr>
            <a:endParaRPr lang="en-GB" sz="1600" dirty="0">
              <a:latin typeface="Calibri" panose="020F0502020204030204" pitchFamily="34" charset="0"/>
              <a:cs typeface="Calibri" panose="020F0502020204030204" pitchFamily="34" charset="0"/>
            </a:endParaRPr>
          </a:p>
          <a:p>
            <a:pPr marL="0" indent="0">
              <a:lnSpc>
                <a:spcPct val="90000"/>
              </a:lnSpc>
              <a:buNone/>
            </a:pPr>
            <a:endParaRPr lang="en-GB" sz="1600" dirty="0"/>
          </a:p>
          <a:p>
            <a:pPr>
              <a:lnSpc>
                <a:spcPct val="90000"/>
              </a:lnSpc>
            </a:pPr>
            <a:endParaRPr lang="en-GB" sz="1600" dirty="0"/>
          </a:p>
        </p:txBody>
      </p:sp>
      <p:pic>
        <p:nvPicPr>
          <p:cNvPr id="4" name="Picture 3">
            <a:extLst>
              <a:ext uri="{FF2B5EF4-FFF2-40B4-BE49-F238E27FC236}">
                <a16:creationId xmlns:a16="http://schemas.microsoft.com/office/drawing/2014/main" id="{FD4EE72D-4B52-44A3-A276-0B3AD0173744}"/>
              </a:ext>
            </a:extLst>
          </p:cNvPr>
          <p:cNvPicPr>
            <a:picLocks noChangeAspect="1"/>
          </p:cNvPicPr>
          <p:nvPr/>
        </p:nvPicPr>
        <p:blipFill>
          <a:blip r:embed="rId3"/>
          <a:stretch>
            <a:fillRect/>
          </a:stretch>
        </p:blipFill>
        <p:spPr>
          <a:xfrm>
            <a:off x="7601577" y="-55084"/>
            <a:ext cx="1542422" cy="1987468"/>
          </a:xfrm>
          <a:prstGeom prst="rect">
            <a:avLst/>
          </a:prstGeom>
        </p:spPr>
      </p:pic>
    </p:spTree>
    <p:extLst>
      <p:ext uri="{BB962C8B-B14F-4D97-AF65-F5344CB8AC3E}">
        <p14:creationId xmlns:p14="http://schemas.microsoft.com/office/powerpoint/2010/main" val="21623730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6A2A0-5D9B-4F99-9234-F839390DEA37}"/>
              </a:ext>
            </a:extLst>
          </p:cNvPr>
          <p:cNvSpPr>
            <a:spLocks noGrp="1"/>
          </p:cNvSpPr>
          <p:nvPr>
            <p:ph type="title"/>
          </p:nvPr>
        </p:nvSpPr>
        <p:spPr>
          <a:xfrm>
            <a:off x="827484" y="452718"/>
            <a:ext cx="6710641" cy="1400530"/>
          </a:xfrm>
        </p:spPr>
        <p:txBody>
          <a:bodyPr anchor="ctr">
            <a:normAutofit/>
          </a:bodyPr>
          <a:lstStyle/>
          <a:p>
            <a:pPr algn="ctr"/>
            <a:r>
              <a:rPr lang="en-GB" sz="2800" dirty="0">
                <a:latin typeface="Calibri" panose="020F0502020204030204" pitchFamily="34" charset="0"/>
                <a:cs typeface="Calibri" panose="020F0502020204030204" pitchFamily="34" charset="0"/>
              </a:rPr>
              <a:t>What are we doing to prepare?</a:t>
            </a:r>
          </a:p>
        </p:txBody>
      </p:sp>
      <p:sp>
        <p:nvSpPr>
          <p:cNvPr id="3" name="Content Placeholder 2">
            <a:extLst>
              <a:ext uri="{FF2B5EF4-FFF2-40B4-BE49-F238E27FC236}">
                <a16:creationId xmlns:a16="http://schemas.microsoft.com/office/drawing/2014/main" id="{2D67C94D-FBE1-403F-8979-CA14C9636430}"/>
              </a:ext>
            </a:extLst>
          </p:cNvPr>
          <p:cNvSpPr>
            <a:spLocks noGrp="1"/>
          </p:cNvSpPr>
          <p:nvPr>
            <p:ph idx="1"/>
          </p:nvPr>
        </p:nvSpPr>
        <p:spPr>
          <a:xfrm>
            <a:off x="827484" y="1987468"/>
            <a:ext cx="6709905" cy="4260931"/>
          </a:xfrm>
        </p:spPr>
        <p:txBody>
          <a:bodyPr>
            <a:normAutofit fontScale="92500" lnSpcReduction="10000"/>
          </a:bodyPr>
          <a:lstStyle/>
          <a:p>
            <a:pPr>
              <a:lnSpc>
                <a:spcPct val="90000"/>
              </a:lnSpc>
            </a:pPr>
            <a:r>
              <a:rPr lang="en-GB" sz="1800" dirty="0">
                <a:latin typeface="+mj-lt"/>
                <a:cs typeface="Calibri" panose="020F0502020204030204" pitchFamily="34" charset="0"/>
              </a:rPr>
              <a:t>Dedicated OOCD police lead and project manager</a:t>
            </a:r>
          </a:p>
          <a:p>
            <a:pPr>
              <a:lnSpc>
                <a:spcPct val="90000"/>
              </a:lnSpc>
            </a:pPr>
            <a:endParaRPr lang="en-GB" sz="1800" dirty="0">
              <a:latin typeface="+mj-lt"/>
              <a:cs typeface="Calibri" panose="020F0502020204030204" pitchFamily="34" charset="0"/>
            </a:endParaRPr>
          </a:p>
          <a:p>
            <a:pPr>
              <a:lnSpc>
                <a:spcPct val="90000"/>
              </a:lnSpc>
            </a:pPr>
            <a:r>
              <a:rPr lang="en-GB" sz="1800" dirty="0">
                <a:latin typeface="+mj-lt"/>
                <a:cs typeface="Calibri" panose="020F0502020204030204" pitchFamily="34" charset="0"/>
              </a:rPr>
              <a:t>Establishment of an OOCD and Diversion Board in 2021</a:t>
            </a:r>
          </a:p>
          <a:p>
            <a:pPr>
              <a:lnSpc>
                <a:spcPct val="90000"/>
              </a:lnSpc>
            </a:pPr>
            <a:endParaRPr lang="en-GB" sz="1800" dirty="0">
              <a:latin typeface="+mj-lt"/>
              <a:cs typeface="Calibri" panose="020F0502020204030204" pitchFamily="34" charset="0"/>
            </a:endParaRPr>
          </a:p>
          <a:p>
            <a:pPr>
              <a:lnSpc>
                <a:spcPct val="90000"/>
              </a:lnSpc>
            </a:pPr>
            <a:r>
              <a:rPr lang="en-GB" sz="1800" dirty="0">
                <a:latin typeface="+mj-lt"/>
                <a:cs typeface="Calibri" panose="020F0502020204030204" pitchFamily="34" charset="0"/>
              </a:rPr>
              <a:t>Represented at NPCC and MOJ meetings and various working groups/forums</a:t>
            </a:r>
          </a:p>
          <a:p>
            <a:pPr marL="0" indent="0">
              <a:lnSpc>
                <a:spcPct val="90000"/>
              </a:lnSpc>
              <a:buNone/>
            </a:pPr>
            <a:endParaRPr lang="en-GB" sz="1800" dirty="0">
              <a:latin typeface="+mj-lt"/>
              <a:cs typeface="Calibri" panose="020F0502020204030204" pitchFamily="34" charset="0"/>
            </a:endParaRPr>
          </a:p>
          <a:p>
            <a:pPr>
              <a:lnSpc>
                <a:spcPct val="90000"/>
              </a:lnSpc>
            </a:pPr>
            <a:r>
              <a:rPr lang="en-GB" sz="1800" dirty="0">
                <a:latin typeface="+mj-lt"/>
                <a:cs typeface="Calibri" panose="020F0502020204030204" pitchFamily="34" charset="0"/>
              </a:rPr>
              <a:t>Networking and scoping</a:t>
            </a:r>
          </a:p>
          <a:p>
            <a:pPr marL="0" indent="0">
              <a:lnSpc>
                <a:spcPct val="90000"/>
              </a:lnSpc>
              <a:buNone/>
            </a:pPr>
            <a:endParaRPr lang="en-GB" sz="1800" dirty="0">
              <a:latin typeface="+mj-lt"/>
              <a:cs typeface="Calibri" panose="020F0502020204030204" pitchFamily="34" charset="0"/>
            </a:endParaRPr>
          </a:p>
          <a:p>
            <a:pPr>
              <a:lnSpc>
                <a:spcPct val="90000"/>
              </a:lnSpc>
            </a:pPr>
            <a:r>
              <a:rPr lang="en-GB" sz="1800" dirty="0">
                <a:latin typeface="+mj-lt"/>
                <a:cs typeface="Calibri" panose="020F0502020204030204" pitchFamily="34" charset="0"/>
              </a:rPr>
              <a:t>Engagement with internal and external key stakeholders </a:t>
            </a:r>
          </a:p>
          <a:p>
            <a:pPr>
              <a:lnSpc>
                <a:spcPct val="90000"/>
              </a:lnSpc>
            </a:pPr>
            <a:endParaRPr lang="en-GB" sz="1800" dirty="0">
              <a:latin typeface="+mj-lt"/>
              <a:cs typeface="Calibri" panose="020F0502020204030204" pitchFamily="34" charset="0"/>
            </a:endParaRPr>
          </a:p>
          <a:p>
            <a:pPr>
              <a:lnSpc>
                <a:spcPct val="90000"/>
              </a:lnSpc>
            </a:pPr>
            <a:r>
              <a:rPr lang="en-GB" sz="1800" dirty="0">
                <a:latin typeface="+mj-lt"/>
                <a:cs typeface="Calibri" panose="020F0502020204030204" pitchFamily="34" charset="0"/>
              </a:rPr>
              <a:t>Identifying how we can make this work practically and to get the ‘buy in’ and understanding from officers</a:t>
            </a:r>
          </a:p>
          <a:p>
            <a:pPr marL="0" indent="0">
              <a:lnSpc>
                <a:spcPct val="90000"/>
              </a:lnSpc>
              <a:buNone/>
            </a:pPr>
            <a:endParaRPr lang="en-GB" sz="1800" dirty="0">
              <a:latin typeface="+mj-lt"/>
              <a:cs typeface="Calibri" panose="020F0502020204030204" pitchFamily="34" charset="0"/>
            </a:endParaRPr>
          </a:p>
          <a:p>
            <a:pPr>
              <a:lnSpc>
                <a:spcPct val="90000"/>
              </a:lnSpc>
            </a:pPr>
            <a:r>
              <a:rPr lang="en-GB" sz="1800" dirty="0">
                <a:latin typeface="+mj-lt"/>
              </a:rPr>
              <a:t>B</a:t>
            </a:r>
            <a:r>
              <a:rPr lang="en-GB" sz="1800" dirty="0">
                <a:latin typeface="+mj-lt"/>
                <a:cs typeface="Calibri" panose="020F0502020204030204" pitchFamily="34" charset="0"/>
              </a:rPr>
              <a:t>usiness case prepared recommending</a:t>
            </a:r>
            <a:r>
              <a:rPr lang="en-GB" sz="1800" dirty="0">
                <a:latin typeface="+mj-lt"/>
              </a:rPr>
              <a:t> introduction of an OOCD team to provide consistent decision making and support the front line.</a:t>
            </a:r>
            <a:endParaRPr lang="en-GB" sz="1800" dirty="0">
              <a:latin typeface="+mj-lt"/>
              <a:cs typeface="Calibri" panose="020F0502020204030204" pitchFamily="34" charset="0"/>
            </a:endParaRPr>
          </a:p>
          <a:p>
            <a:pPr>
              <a:lnSpc>
                <a:spcPct val="90000"/>
              </a:lnSpc>
            </a:pPr>
            <a:endParaRPr lang="en-GB" sz="1600" dirty="0"/>
          </a:p>
          <a:p>
            <a:pPr>
              <a:lnSpc>
                <a:spcPct val="90000"/>
              </a:lnSpc>
            </a:pPr>
            <a:endParaRPr lang="en-GB" sz="1600" dirty="0"/>
          </a:p>
          <a:p>
            <a:pPr marL="0" indent="0">
              <a:lnSpc>
                <a:spcPct val="90000"/>
              </a:lnSpc>
              <a:buNone/>
            </a:pPr>
            <a:endParaRPr lang="en-GB" sz="1600" dirty="0"/>
          </a:p>
          <a:p>
            <a:pPr>
              <a:lnSpc>
                <a:spcPct val="90000"/>
              </a:lnSpc>
            </a:pPr>
            <a:endParaRPr lang="en-GB" sz="1600" dirty="0"/>
          </a:p>
          <a:p>
            <a:pPr>
              <a:lnSpc>
                <a:spcPct val="90000"/>
              </a:lnSpc>
            </a:pPr>
            <a:endParaRPr lang="en-GB" sz="1600" dirty="0"/>
          </a:p>
          <a:p>
            <a:pPr>
              <a:lnSpc>
                <a:spcPct val="90000"/>
              </a:lnSpc>
            </a:pPr>
            <a:endParaRPr lang="en-GB" sz="1600" dirty="0"/>
          </a:p>
          <a:p>
            <a:pPr>
              <a:lnSpc>
                <a:spcPct val="90000"/>
              </a:lnSpc>
            </a:pPr>
            <a:endParaRPr lang="en-GB" sz="1600" dirty="0"/>
          </a:p>
          <a:p>
            <a:pPr>
              <a:lnSpc>
                <a:spcPct val="90000"/>
              </a:lnSpc>
            </a:pPr>
            <a:endParaRPr lang="en-GB" sz="1600" dirty="0"/>
          </a:p>
          <a:p>
            <a:pPr marL="0" indent="0">
              <a:lnSpc>
                <a:spcPct val="90000"/>
              </a:lnSpc>
              <a:buNone/>
            </a:pPr>
            <a:endParaRPr lang="en-GB" sz="1600" dirty="0"/>
          </a:p>
          <a:p>
            <a:pPr>
              <a:lnSpc>
                <a:spcPct val="90000"/>
              </a:lnSpc>
            </a:pPr>
            <a:endParaRPr lang="en-GB" sz="1600" dirty="0"/>
          </a:p>
        </p:txBody>
      </p:sp>
      <p:pic>
        <p:nvPicPr>
          <p:cNvPr id="4" name="Picture 3">
            <a:extLst>
              <a:ext uri="{FF2B5EF4-FFF2-40B4-BE49-F238E27FC236}">
                <a16:creationId xmlns:a16="http://schemas.microsoft.com/office/drawing/2014/main" id="{FD4EE72D-4B52-44A3-A276-0B3AD0173744}"/>
              </a:ext>
            </a:extLst>
          </p:cNvPr>
          <p:cNvPicPr>
            <a:picLocks noChangeAspect="1"/>
          </p:cNvPicPr>
          <p:nvPr/>
        </p:nvPicPr>
        <p:blipFill>
          <a:blip r:embed="rId2"/>
          <a:stretch>
            <a:fillRect/>
          </a:stretch>
        </p:blipFill>
        <p:spPr>
          <a:xfrm>
            <a:off x="7601577" y="0"/>
            <a:ext cx="1542422" cy="1987468"/>
          </a:xfrm>
          <a:prstGeom prst="rect">
            <a:avLst/>
          </a:prstGeom>
        </p:spPr>
      </p:pic>
    </p:spTree>
    <p:extLst>
      <p:ext uri="{BB962C8B-B14F-4D97-AF65-F5344CB8AC3E}">
        <p14:creationId xmlns:p14="http://schemas.microsoft.com/office/powerpoint/2010/main" val="27319368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51A32-F5BA-4351-8D3A-452A9023F29B}"/>
              </a:ext>
            </a:extLst>
          </p:cNvPr>
          <p:cNvSpPr>
            <a:spLocks noGrp="1"/>
          </p:cNvSpPr>
          <p:nvPr>
            <p:ph type="title"/>
          </p:nvPr>
        </p:nvSpPr>
        <p:spPr>
          <a:xfrm>
            <a:off x="484710" y="452718"/>
            <a:ext cx="7055380" cy="816042"/>
          </a:xfrm>
        </p:spPr>
        <p:txBody>
          <a:bodyPr/>
          <a:lstStyle/>
          <a:p>
            <a:pPr algn="ctr"/>
            <a:r>
              <a:rPr lang="en-GB" sz="2800" dirty="0">
                <a:latin typeface="Calibri" panose="020F0502020204030204" pitchFamily="34" charset="0"/>
                <a:cs typeface="Calibri" panose="020F0502020204030204" pitchFamily="34" charset="0"/>
              </a:rPr>
              <a:t>Aims and Results over the next 12 months</a:t>
            </a:r>
          </a:p>
        </p:txBody>
      </p:sp>
      <p:sp>
        <p:nvSpPr>
          <p:cNvPr id="3" name="Content Placeholder 2">
            <a:extLst>
              <a:ext uri="{FF2B5EF4-FFF2-40B4-BE49-F238E27FC236}">
                <a16:creationId xmlns:a16="http://schemas.microsoft.com/office/drawing/2014/main" id="{DE651774-6E4C-4392-A3F4-45C2138392E6}"/>
              </a:ext>
            </a:extLst>
          </p:cNvPr>
          <p:cNvSpPr>
            <a:spLocks noGrp="1"/>
          </p:cNvSpPr>
          <p:nvPr>
            <p:ph idx="1"/>
          </p:nvPr>
        </p:nvSpPr>
        <p:spPr>
          <a:xfrm>
            <a:off x="828436" y="1987468"/>
            <a:ext cx="6711654" cy="4268861"/>
          </a:xfrm>
        </p:spPr>
        <p:txBody>
          <a:bodyPr>
            <a:normAutofit fontScale="70000" lnSpcReduction="20000"/>
          </a:bodyPr>
          <a:lstStyle/>
          <a:p>
            <a:r>
              <a:rPr lang="en-GB" sz="2600" dirty="0">
                <a:cs typeface="Calibri" panose="020F0502020204030204" pitchFamily="34" charset="0"/>
              </a:rPr>
              <a:t>Ensure a state of readiness for the new Adult OOCD framework in terms of decision-making, pathway expansion e.g. Crossroads and introduction of operational delivery model</a:t>
            </a:r>
          </a:p>
          <a:p>
            <a:r>
              <a:rPr lang="en-GB" sz="2600" dirty="0">
                <a:cs typeface="Calibri" panose="020F0502020204030204" pitchFamily="34" charset="0"/>
              </a:rPr>
              <a:t>Seek to understand more about reoffending rates</a:t>
            </a:r>
          </a:p>
          <a:p>
            <a:r>
              <a:rPr lang="en-GB" sz="2600" dirty="0">
                <a:cs typeface="Calibri" panose="020F0502020204030204" pitchFamily="34" charset="0"/>
              </a:rPr>
              <a:t>Create a mechanism for recording OOCD disposals and associated conditions to enable data extraction as part of internal and external scrutiny</a:t>
            </a:r>
          </a:p>
          <a:p>
            <a:r>
              <a:rPr lang="en-GB" sz="2600" dirty="0">
                <a:cs typeface="Calibri" panose="020F0502020204030204" pitchFamily="34" charset="0"/>
              </a:rPr>
              <a:t>Promote greater understanding and acceptance of Restorative Justice across all Criminal Justice outcomes</a:t>
            </a:r>
          </a:p>
          <a:p>
            <a:r>
              <a:rPr lang="en-GB" sz="2600" dirty="0">
                <a:cs typeface="Calibri" panose="020F0502020204030204" pitchFamily="34" charset="0"/>
              </a:rPr>
              <a:t>Monitor and review the Youth Outcome Panel Route 22 initiative.  R</a:t>
            </a:r>
            <a:r>
              <a:rPr lang="en-GB" sz="2600" dirty="0"/>
              <a:t>etain gatekeeper role at point of initial referral</a:t>
            </a:r>
            <a:endParaRPr lang="en-GB" sz="2600" dirty="0">
              <a:cs typeface="Calibri" panose="020F0502020204030204" pitchFamily="34" charset="0"/>
            </a:endParaRPr>
          </a:p>
          <a:p>
            <a:r>
              <a:rPr lang="en-GB" sz="2600" dirty="0">
                <a:cs typeface="Calibri" panose="020F0502020204030204" pitchFamily="34" charset="0"/>
              </a:rPr>
              <a:t>Supporting the drive for Prevention &amp; Early Intervention and encouraging officers to ‘Think Diversion’ where appropriate via OOCD and in the wider context via the ‘Pathways’ directory</a:t>
            </a:r>
          </a:p>
          <a:p>
            <a:r>
              <a:rPr lang="en-GB" sz="2600" dirty="0"/>
              <a:t>Supporting  ongoing delivery of the OOCD Independent Scrutiny Panel </a:t>
            </a:r>
            <a:endParaRPr lang="en-GB" sz="2600" dirty="0">
              <a:cs typeface="Calibri" panose="020F0502020204030204" pitchFamily="34" charset="0"/>
            </a:endParaRPr>
          </a:p>
          <a:p>
            <a:endParaRPr lang="en-GB" sz="2300" dirty="0"/>
          </a:p>
          <a:p>
            <a:endParaRPr lang="en-GB" dirty="0"/>
          </a:p>
        </p:txBody>
      </p:sp>
      <p:pic>
        <p:nvPicPr>
          <p:cNvPr id="4" name="Picture 3">
            <a:extLst>
              <a:ext uri="{FF2B5EF4-FFF2-40B4-BE49-F238E27FC236}">
                <a16:creationId xmlns:a16="http://schemas.microsoft.com/office/drawing/2014/main" id="{4E570564-6B3D-49C5-8657-960F3BF0ABEE}"/>
              </a:ext>
            </a:extLst>
          </p:cNvPr>
          <p:cNvPicPr>
            <a:picLocks noChangeAspect="1"/>
          </p:cNvPicPr>
          <p:nvPr/>
        </p:nvPicPr>
        <p:blipFill>
          <a:blip r:embed="rId3"/>
          <a:stretch>
            <a:fillRect/>
          </a:stretch>
        </p:blipFill>
        <p:spPr>
          <a:xfrm>
            <a:off x="7601577" y="0"/>
            <a:ext cx="1542422" cy="1987468"/>
          </a:xfrm>
          <a:prstGeom prst="rect">
            <a:avLst/>
          </a:prstGeom>
        </p:spPr>
      </p:pic>
    </p:spTree>
    <p:extLst>
      <p:ext uri="{BB962C8B-B14F-4D97-AF65-F5344CB8AC3E}">
        <p14:creationId xmlns:p14="http://schemas.microsoft.com/office/powerpoint/2010/main" val="3776717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791550D-E5C1-4766-9F15-92A4F2EFBB87}"/>
              </a:ext>
            </a:extLst>
          </p:cNvPr>
          <p:cNvSpPr>
            <a:spLocks noGrp="1"/>
          </p:cNvSpPr>
          <p:nvPr>
            <p:ph type="title"/>
          </p:nvPr>
        </p:nvSpPr>
        <p:spPr>
          <a:xfrm>
            <a:off x="484710" y="452718"/>
            <a:ext cx="7055380" cy="888050"/>
          </a:xfrm>
        </p:spPr>
        <p:txBody>
          <a:bodyPr/>
          <a:lstStyle/>
          <a:p>
            <a:pPr algn="ctr"/>
            <a:r>
              <a:rPr lang="en-GB" sz="2400" dirty="0"/>
              <a:t>Evidence led policing</a:t>
            </a:r>
            <a:endParaRPr lang="en-GB" sz="2400" dirty="0">
              <a:latin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969BC814-473C-4EEA-99E1-28D0BEF5164D}"/>
              </a:ext>
            </a:extLst>
          </p:cNvPr>
          <p:cNvSpPr>
            <a:spLocks noGrp="1"/>
          </p:cNvSpPr>
          <p:nvPr>
            <p:ph idx="1"/>
          </p:nvPr>
        </p:nvSpPr>
        <p:spPr>
          <a:xfrm>
            <a:off x="827700" y="1412777"/>
            <a:ext cx="6711654" cy="4835630"/>
          </a:xfrm>
        </p:spPr>
        <p:txBody>
          <a:bodyPr>
            <a:normAutofit lnSpcReduction="10000"/>
          </a:bodyPr>
          <a:lstStyle/>
          <a:p>
            <a:pPr marL="0" indent="0" algn="l">
              <a:buNone/>
            </a:pPr>
            <a:endParaRPr lang="en-GB" sz="1800" b="0" i="0" u="none" strike="noStrike" baseline="0" dirty="0">
              <a:solidFill>
                <a:srgbClr val="000000"/>
              </a:solidFill>
              <a:latin typeface="Arial" panose="020B0604020202020204" pitchFamily="34" charset="0"/>
            </a:endParaRPr>
          </a:p>
          <a:p>
            <a:pPr marL="0" indent="0">
              <a:lnSpc>
                <a:spcPct val="107000"/>
              </a:lnSpc>
              <a:spcAft>
                <a:spcPts val="800"/>
              </a:spcAft>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An evidence review commissioned by the NPCC in 2018 about the use of Out of Court Disposals by Cambridge University found that;</a:t>
            </a:r>
          </a:p>
          <a:p>
            <a:pPr>
              <a:lnSpc>
                <a:spcPct val="107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OOCD’s, whether with conditions or without, are effective, compared to court prosecution, at reducing harm and reoffending and sustaining victim confidence and satisfaction. This finding applies to young offenders, young adults and adults; </a:t>
            </a:r>
          </a:p>
          <a:p>
            <a:pPr>
              <a:lnSpc>
                <a:spcPct val="107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OOCD’s are effective with low harm, low risk offenders but they may also be effective with moderate risk offenders; </a:t>
            </a:r>
          </a:p>
          <a:p>
            <a:pPr>
              <a:lnSpc>
                <a:spcPct val="107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OOCD’s with conditions appear to be promising in reducing harm, including domestic violence;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In order to be effective, OOCD’s with conditions must be implemented well, and three areas require particular attention: the eligibility screening of offenders; the needs assessment to match conditions to the offender; the setting and tracking of conditions; </a:t>
            </a:r>
          </a:p>
          <a:p>
            <a:pPr marL="0" lvl="0" indent="0">
              <a:lnSpc>
                <a:spcPct val="107000"/>
              </a:lnSpc>
              <a:spcAft>
                <a:spcPts val="800"/>
              </a:spcAft>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800" dirty="0">
              <a:latin typeface="Calibri" panose="020F0502020204030204" pitchFamily="34" charset="0"/>
              <a:cs typeface="Calibri" panose="020F0502020204030204" pitchFamily="34" charset="0"/>
            </a:endParaRPr>
          </a:p>
          <a:p>
            <a:endParaRPr lang="en-GB" sz="1800" b="0" i="0" u="none" strike="noStrike" baseline="0" dirty="0">
              <a:latin typeface="Arial" panose="020B0604020202020204" pitchFamily="34" charset="0"/>
            </a:endParaRPr>
          </a:p>
          <a:p>
            <a:pPr marL="0" indent="0">
              <a:buNone/>
            </a:pPr>
            <a:endParaRPr lang="en-GB" sz="1800" b="0" i="0" u="none" strike="noStrike" baseline="0" dirty="0">
              <a:latin typeface="Arial" panose="020B0604020202020204" pitchFamily="34" charset="0"/>
            </a:endParaRPr>
          </a:p>
          <a:p>
            <a:endParaRPr lang="en-GB" dirty="0"/>
          </a:p>
        </p:txBody>
      </p:sp>
    </p:spTree>
    <p:extLst>
      <p:ext uri="{BB962C8B-B14F-4D97-AF65-F5344CB8AC3E}">
        <p14:creationId xmlns:p14="http://schemas.microsoft.com/office/powerpoint/2010/main" val="2793099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C3E87-861A-46B1-B7B8-FAB0C5567C97}"/>
              </a:ext>
            </a:extLst>
          </p:cNvPr>
          <p:cNvSpPr>
            <a:spLocks noGrp="1"/>
          </p:cNvSpPr>
          <p:nvPr>
            <p:ph type="title"/>
          </p:nvPr>
        </p:nvSpPr>
        <p:spPr/>
        <p:txBody>
          <a:bodyPr/>
          <a:lstStyle/>
          <a:p>
            <a:pPr algn="ctr"/>
            <a:r>
              <a:rPr lang="en-GB" sz="2400" dirty="0">
                <a:latin typeface="Calibri" panose="020F0502020204030204" pitchFamily="34" charset="0"/>
                <a:cs typeface="Calibri" panose="020F0502020204030204" pitchFamily="34" charset="0"/>
              </a:rPr>
              <a:t>Diversion - Challenges</a:t>
            </a:r>
          </a:p>
        </p:txBody>
      </p:sp>
      <p:sp>
        <p:nvSpPr>
          <p:cNvPr id="3" name="Content Placeholder 2">
            <a:extLst>
              <a:ext uri="{FF2B5EF4-FFF2-40B4-BE49-F238E27FC236}">
                <a16:creationId xmlns:a16="http://schemas.microsoft.com/office/drawing/2014/main" id="{C37906F9-138C-4535-B4AD-76A9085C950F}"/>
              </a:ext>
            </a:extLst>
          </p:cNvPr>
          <p:cNvSpPr>
            <a:spLocks noGrp="1"/>
          </p:cNvSpPr>
          <p:nvPr>
            <p:ph idx="1"/>
          </p:nvPr>
        </p:nvSpPr>
        <p:spPr/>
        <p:txBody>
          <a:bodyPr>
            <a:normAutofit/>
          </a:bodyPr>
          <a:lstStyle/>
          <a:p>
            <a:r>
              <a:rPr lang="en-GB" sz="1800" dirty="0">
                <a:effectLst/>
                <a:latin typeface="Calibri" panose="020F0502020204030204" pitchFamily="34" charset="0"/>
                <a:ea typeface="Calibri" panose="020F0502020204030204" pitchFamily="34" charset="0"/>
                <a:cs typeface="Calibri" panose="020F0502020204030204" pitchFamily="34" charset="0"/>
              </a:rPr>
              <a:t>Wider research indicates that up-tariffing can increase re-offending: When interventions entail greater involvement in the justice system than would have otherwise been the case, such as disposals which require completion of conditions when there would have been no conditions beforehand, this evidence also suggests it can actually increase re-offending.</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Achieving the right balance in terms of identifying whether prosecution or a formal or informal OOCD is suitable </a:t>
            </a:r>
            <a:r>
              <a:rPr lang="en-GB" sz="1800" dirty="0">
                <a:latin typeface="Calibri" panose="020F0502020204030204" pitchFamily="34" charset="0"/>
                <a:ea typeface="Calibri" panose="020F0502020204030204" pitchFamily="34" charset="0"/>
                <a:cs typeface="Times New Roman" panose="02020603050405020304" pitchFamily="18" charset="0"/>
              </a:rPr>
              <a:t>taking into consideration legal obligations, national and local guidance and the individual circumstances of the offence</a:t>
            </a:r>
            <a:r>
              <a:rPr lang="en-GB" sz="18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en-GB" sz="1800" dirty="0">
                <a:latin typeface="Calibri" panose="020F0502020204030204" pitchFamily="34" charset="0"/>
                <a:ea typeface="Calibri" panose="020F0502020204030204" pitchFamily="34" charset="0"/>
                <a:cs typeface="Times New Roman" panose="02020603050405020304" pitchFamily="18" charset="0"/>
              </a:rPr>
              <a:t>Cultural challenges to overcome. Getting the ‘buy in’ from the police and the public to alternative outcomes.</a:t>
            </a:r>
          </a:p>
          <a:p>
            <a:pPr>
              <a:lnSpc>
                <a:spcPct val="107000"/>
              </a:lnSpc>
              <a:spcAft>
                <a:spcPts val="800"/>
              </a:spcAft>
            </a:pPr>
            <a:r>
              <a:rPr lang="en-GB" sz="1800" dirty="0">
                <a:latin typeface="Calibri" panose="020F0502020204030204" pitchFamily="34" charset="0"/>
                <a:ea typeface="Calibri" panose="020F0502020204030204" pitchFamily="34" charset="0"/>
                <a:cs typeface="Times New Roman" panose="02020603050405020304" pitchFamily="18" charset="0"/>
              </a:rPr>
              <a:t>Ensuring the availability of suitable pathways and/or conditions</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2620434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anchor="ctr">
            <a:normAutofit/>
          </a:bodyPr>
          <a:lstStyle/>
          <a:p>
            <a:pPr algn="ctr"/>
            <a:r>
              <a:rPr lang="en-GB" dirty="0"/>
              <a:t>OOCD options for Adults</a:t>
            </a:r>
          </a:p>
        </p:txBody>
      </p:sp>
      <p:graphicFrame>
        <p:nvGraphicFramePr>
          <p:cNvPr id="17" name="Content Placeholder 2">
            <a:extLst>
              <a:ext uri="{FF2B5EF4-FFF2-40B4-BE49-F238E27FC236}">
                <a16:creationId xmlns:a16="http://schemas.microsoft.com/office/drawing/2014/main" id="{F378CF21-B5F1-483C-80E8-BEA7CA40BFC4}"/>
              </a:ext>
            </a:extLst>
          </p:cNvPr>
          <p:cNvGraphicFramePr>
            <a:graphicFrameLocks noGrp="1"/>
          </p:cNvGraphicFramePr>
          <p:nvPr>
            <p:ph idx="1"/>
            <p:extLst>
              <p:ext uri="{D42A27DB-BD31-4B8C-83A1-F6EECF244321}">
                <p14:modId xmlns:p14="http://schemas.microsoft.com/office/powerpoint/2010/main" val="735560305"/>
              </p:ext>
            </p:extLst>
          </p:nvPr>
        </p:nvGraphicFramePr>
        <p:xfrm>
          <a:off x="457200" y="1600201"/>
          <a:ext cx="8229600" cy="40610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29550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AFA92-8214-4195-8512-9F56C78EAC17}"/>
              </a:ext>
            </a:extLst>
          </p:cNvPr>
          <p:cNvSpPr>
            <a:spLocks noGrp="1"/>
          </p:cNvSpPr>
          <p:nvPr>
            <p:ph type="title"/>
          </p:nvPr>
        </p:nvSpPr>
        <p:spPr>
          <a:xfrm>
            <a:off x="484710" y="452718"/>
            <a:ext cx="7055380" cy="528010"/>
          </a:xfrm>
        </p:spPr>
        <p:txBody>
          <a:bodyPr/>
          <a:lstStyle/>
          <a:p>
            <a:pPr algn="ctr"/>
            <a:r>
              <a:rPr lang="en-GB" sz="2000" dirty="0">
                <a:latin typeface="Calibri" panose="020F0502020204030204" pitchFamily="34" charset="0"/>
                <a:cs typeface="Calibri" panose="020F0502020204030204" pitchFamily="34" charset="0"/>
              </a:rPr>
              <a:t>Cannabis/Khat Warning</a:t>
            </a:r>
          </a:p>
        </p:txBody>
      </p:sp>
      <p:sp>
        <p:nvSpPr>
          <p:cNvPr id="3" name="Content Placeholder 2">
            <a:extLst>
              <a:ext uri="{FF2B5EF4-FFF2-40B4-BE49-F238E27FC236}">
                <a16:creationId xmlns:a16="http://schemas.microsoft.com/office/drawing/2014/main" id="{7FD41A15-9D67-44FC-8EFF-17579500FC1A}"/>
              </a:ext>
            </a:extLst>
          </p:cNvPr>
          <p:cNvSpPr>
            <a:spLocks noGrp="1"/>
          </p:cNvSpPr>
          <p:nvPr>
            <p:ph idx="1"/>
          </p:nvPr>
        </p:nvSpPr>
        <p:spPr>
          <a:xfrm>
            <a:off x="827700" y="1340768"/>
            <a:ext cx="6711654" cy="5064513"/>
          </a:xfrm>
        </p:spPr>
        <p:txBody>
          <a:bodyPr>
            <a:normAutofit/>
          </a:bodyPr>
          <a:lstStyle/>
          <a:p>
            <a:pPr>
              <a:lnSpc>
                <a:spcPct val="107000"/>
              </a:lnSpc>
              <a:spcAft>
                <a:spcPts val="1800"/>
              </a:spcAft>
            </a:pPr>
            <a:r>
              <a:rPr lang="en-GB" sz="1800" spc="15" dirty="0">
                <a:effectLst/>
                <a:latin typeface="Calibri" panose="020F0502020204030204" pitchFamily="34" charset="0"/>
                <a:ea typeface="Times New Roman" panose="02020603050405020304" pitchFamily="18" charset="0"/>
                <a:cs typeface="Calibri" panose="020F0502020204030204" pitchFamily="34" charset="0"/>
              </a:rPr>
              <a:t>Cannabis is a controlled drug under Class B of the Misuse of Drugs Act 1971. Cannabis warnings are a non-statutory disposal introduced in 2004 and are part of an escalation procedure for a first-time offence of simple possession of Cannabis. Providing there are no aggravating factors, an offender may receive a Cannabis </a:t>
            </a:r>
            <a:r>
              <a:rPr lang="en-GB" sz="1800" spc="15" dirty="0">
                <a:latin typeface="Calibri" panose="020F0502020204030204" pitchFamily="34" charset="0"/>
                <a:ea typeface="Times New Roman" panose="02020603050405020304" pitchFamily="18" charset="0"/>
                <a:cs typeface="Calibri" panose="020F0502020204030204" pitchFamily="34" charset="0"/>
              </a:rPr>
              <a:t>W</a:t>
            </a:r>
            <a:r>
              <a:rPr lang="en-GB" sz="1800" spc="15" dirty="0">
                <a:effectLst/>
                <a:latin typeface="Calibri" panose="020F0502020204030204" pitchFamily="34" charset="0"/>
                <a:ea typeface="Times New Roman" panose="02020603050405020304" pitchFamily="18" charset="0"/>
                <a:cs typeface="Calibri" panose="020F0502020204030204" pitchFamily="34" charset="0"/>
              </a:rPr>
              <a:t>arning for a first possession offence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800"/>
              </a:spcAft>
            </a:pPr>
            <a:r>
              <a:rPr lang="en-GB" sz="1800" spc="15" dirty="0">
                <a:effectLst/>
                <a:latin typeface="Calibri" panose="020F0502020204030204" pitchFamily="34" charset="0"/>
                <a:ea typeface="Times New Roman" panose="02020603050405020304" pitchFamily="18" charset="0"/>
                <a:cs typeface="Calibri" panose="020F0502020204030204" pitchFamily="34" charset="0"/>
              </a:rPr>
              <a:t>A Cannabis warning applies to adults over the age of 18 years possessing Cannabis for personal use only. It is an informal, verbal warning given by a police officer to an offender, either on the street or in a police station. No more than one Cannabis </a:t>
            </a:r>
            <a:r>
              <a:rPr lang="en-GB" sz="1800" spc="15" dirty="0">
                <a:latin typeface="Calibri" panose="020F0502020204030204" pitchFamily="34" charset="0"/>
                <a:ea typeface="Times New Roman" panose="02020603050405020304" pitchFamily="18" charset="0"/>
                <a:cs typeface="Calibri" panose="020F0502020204030204" pitchFamily="34" charset="0"/>
              </a:rPr>
              <a:t>W</a:t>
            </a:r>
            <a:r>
              <a:rPr lang="en-GB" sz="1800" spc="15" dirty="0">
                <a:effectLst/>
                <a:latin typeface="Calibri" panose="020F0502020204030204" pitchFamily="34" charset="0"/>
                <a:ea typeface="Times New Roman" panose="02020603050405020304" pitchFamily="18" charset="0"/>
                <a:cs typeface="Calibri" panose="020F0502020204030204" pitchFamily="34" charset="0"/>
              </a:rPr>
              <a:t>arning can be administered.</a:t>
            </a:r>
          </a:p>
          <a:p>
            <a:pPr>
              <a:lnSpc>
                <a:spcPct val="107000"/>
              </a:lnSpc>
              <a:spcAft>
                <a:spcPts val="1800"/>
              </a:spcAft>
            </a:pPr>
            <a:r>
              <a:rPr lang="en-GB" sz="1800" spc="15" dirty="0">
                <a:latin typeface="Calibri" panose="020F0502020204030204" pitchFamily="34" charset="0"/>
                <a:ea typeface="Calibri" panose="020F0502020204030204" pitchFamily="34" charset="0"/>
                <a:cs typeface="Calibri" panose="020F0502020204030204" pitchFamily="34" charset="0"/>
              </a:rPr>
              <a:t>Khat became a controlled drug under Class C  in 2014. The process mirrors that of the Cannabis Warning.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38238339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AFA92-8214-4195-8512-9F56C78EAC17}"/>
              </a:ext>
            </a:extLst>
          </p:cNvPr>
          <p:cNvSpPr>
            <a:spLocks noGrp="1"/>
          </p:cNvSpPr>
          <p:nvPr>
            <p:ph type="title"/>
          </p:nvPr>
        </p:nvSpPr>
        <p:spPr>
          <a:xfrm>
            <a:off x="484710" y="452718"/>
            <a:ext cx="7055380" cy="528010"/>
          </a:xfrm>
        </p:spPr>
        <p:txBody>
          <a:bodyPr/>
          <a:lstStyle/>
          <a:p>
            <a:pPr algn="ctr"/>
            <a:r>
              <a:rPr lang="en-GB" sz="2000" dirty="0">
                <a:latin typeface="Calibri" panose="020F0502020204030204" pitchFamily="34" charset="0"/>
                <a:cs typeface="Calibri" panose="020F0502020204030204" pitchFamily="34" charset="0"/>
              </a:rPr>
              <a:t>Community Resolution Disposal</a:t>
            </a:r>
          </a:p>
        </p:txBody>
      </p:sp>
      <p:sp>
        <p:nvSpPr>
          <p:cNvPr id="3" name="Content Placeholder 2">
            <a:extLst>
              <a:ext uri="{FF2B5EF4-FFF2-40B4-BE49-F238E27FC236}">
                <a16:creationId xmlns:a16="http://schemas.microsoft.com/office/drawing/2014/main" id="{7FD41A15-9D67-44FC-8EFF-17579500FC1A}"/>
              </a:ext>
            </a:extLst>
          </p:cNvPr>
          <p:cNvSpPr>
            <a:spLocks noGrp="1"/>
          </p:cNvSpPr>
          <p:nvPr>
            <p:ph idx="1"/>
          </p:nvPr>
        </p:nvSpPr>
        <p:spPr>
          <a:xfrm>
            <a:off x="827700" y="1124745"/>
            <a:ext cx="6711654" cy="5112568"/>
          </a:xfrm>
        </p:spPr>
        <p:txBody>
          <a:bodyPr>
            <a:normAutofit fontScale="25000" lnSpcReduction="20000"/>
          </a:bodyPr>
          <a:lstStyle/>
          <a:p>
            <a:pPr>
              <a:lnSpc>
                <a:spcPct val="107000"/>
              </a:lnSpc>
              <a:spcAft>
                <a:spcPts val="1800"/>
              </a:spcAft>
            </a:pPr>
            <a:r>
              <a:rPr lang="en-GB" sz="5600" spc="15" dirty="0">
                <a:ea typeface="Times New Roman" panose="02020603050405020304" pitchFamily="18" charset="0"/>
              </a:rPr>
              <a:t>V</a:t>
            </a:r>
            <a:r>
              <a:rPr lang="en-GB" sz="5600" spc="15" dirty="0">
                <a:effectLst/>
                <a:latin typeface="Calibri" panose="020F0502020204030204" pitchFamily="34" charset="0"/>
                <a:ea typeface="Times New Roman" panose="02020603050405020304" pitchFamily="18" charset="0"/>
                <a:cs typeface="Calibri" panose="020F0502020204030204" pitchFamily="34" charset="0"/>
              </a:rPr>
              <a:t>oluntary agreement generally between victim and offender which can include elements of restorative justice, </a:t>
            </a:r>
            <a:r>
              <a:rPr lang="en-GB" sz="5600" spc="15" dirty="0">
                <a:ea typeface="Times New Roman" panose="02020603050405020304" pitchFamily="18" charset="0"/>
              </a:rPr>
              <a:t>and can</a:t>
            </a:r>
            <a:r>
              <a:rPr lang="en-GB" sz="5600" spc="15" dirty="0">
                <a:effectLst/>
                <a:latin typeface="Calibri" panose="020F0502020204030204" pitchFamily="34" charset="0"/>
                <a:ea typeface="Times New Roman" panose="02020603050405020304" pitchFamily="18" charset="0"/>
                <a:cs typeface="Calibri" panose="020F0502020204030204" pitchFamily="34" charset="0"/>
              </a:rPr>
              <a:t> be used for adults or youths. They are a method of dealing with an offender for a lower-level crime, in a way which is proportionate. </a:t>
            </a:r>
          </a:p>
          <a:p>
            <a:pPr>
              <a:lnSpc>
                <a:spcPct val="107000"/>
              </a:lnSpc>
              <a:spcAft>
                <a:spcPts val="1800"/>
              </a:spcAft>
            </a:pPr>
            <a:r>
              <a:rPr lang="en-GB" sz="5600" spc="15" dirty="0">
                <a:effectLst/>
                <a:latin typeface="Calibri" panose="020F0502020204030204" pitchFamily="34" charset="0"/>
                <a:ea typeface="Times New Roman" panose="02020603050405020304" pitchFamily="18" charset="0"/>
                <a:cs typeface="Calibri" panose="020F0502020204030204" pitchFamily="34" charset="0"/>
              </a:rPr>
              <a:t>Resolutions can be offered when the offender accepts responsibility for offending behaviour and, in most cases, where the victim has agreed that they do not want more formal action taken.</a:t>
            </a:r>
            <a:endParaRPr lang="en-GB" sz="5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800"/>
              </a:spcAft>
            </a:pPr>
            <a:r>
              <a:rPr lang="en-GB" sz="5600" spc="15" dirty="0">
                <a:effectLst/>
                <a:latin typeface="Calibri" panose="020F0502020204030204" pitchFamily="34" charset="0"/>
                <a:ea typeface="Times New Roman" panose="02020603050405020304" pitchFamily="18" charset="0"/>
                <a:cs typeface="Calibri" panose="020F0502020204030204" pitchFamily="34" charset="0"/>
              </a:rPr>
              <a:t>By encouraging offenders to face up to the impact of their behaviour and to take responsibility for making good any harm caused, a community resolution can reduce the likelihood of their reoffending.</a:t>
            </a:r>
            <a:endParaRPr lang="en-GB" sz="5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800"/>
              </a:spcAft>
            </a:pPr>
            <a:r>
              <a:rPr lang="en-GB" sz="5600" spc="15" dirty="0">
                <a:effectLst/>
                <a:latin typeface="Calibri" panose="020F0502020204030204" pitchFamily="34" charset="0"/>
                <a:ea typeface="Times New Roman" panose="02020603050405020304" pitchFamily="18" charset="0"/>
                <a:cs typeface="Calibri" panose="020F0502020204030204" pitchFamily="34" charset="0"/>
              </a:rPr>
              <a:t>The most appropriate offences to warrant a community resolution are likely to be low-level criminal damage, low-value theft, minor assaults (without injury) and anti-social behaviour. There is an eligibility criteria and some circumstances require supervisor authority</a:t>
            </a:r>
            <a:endParaRPr lang="en-GB" sz="5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800"/>
              </a:spcAft>
            </a:pPr>
            <a:r>
              <a:rPr lang="en-GB" sz="5600" spc="15" dirty="0">
                <a:effectLst/>
                <a:latin typeface="Calibri" panose="020F0502020204030204" pitchFamily="34" charset="0"/>
                <a:ea typeface="Times New Roman" panose="02020603050405020304" pitchFamily="18" charset="0"/>
                <a:cs typeface="Calibri" panose="020F0502020204030204" pitchFamily="34" charset="0"/>
              </a:rPr>
              <a:t>Resolutions can include the offender being given advice about their behaviour, apologising or sending a letter of apology to the victim, or making some form of reparation such as repairing or paying for any damage done.</a:t>
            </a:r>
          </a:p>
          <a:p>
            <a:pPr>
              <a:lnSpc>
                <a:spcPct val="107000"/>
              </a:lnSpc>
              <a:spcAft>
                <a:spcPts val="1800"/>
              </a:spcAft>
            </a:pPr>
            <a:r>
              <a:rPr lang="en-GB" sz="5600" spc="15" dirty="0">
                <a:latin typeface="Calibri" panose="020F0502020204030204" pitchFamily="34" charset="0"/>
                <a:ea typeface="Calibri" panose="020F0502020204030204" pitchFamily="34" charset="0"/>
                <a:cs typeface="Calibri" panose="020F0502020204030204" pitchFamily="34" charset="0"/>
              </a:rPr>
              <a:t>Hate Crime Awareness course delivered by Restorative Solutions </a:t>
            </a:r>
          </a:p>
          <a:p>
            <a:pPr>
              <a:lnSpc>
                <a:spcPct val="107000"/>
              </a:lnSpc>
              <a:spcAft>
                <a:spcPts val="1800"/>
              </a:spcAft>
            </a:pPr>
            <a:r>
              <a:rPr lang="en-GB" sz="5600" spc="15" dirty="0">
                <a:effectLst/>
                <a:ea typeface="Calibri" panose="020F0502020204030204" pitchFamily="34" charset="0"/>
              </a:rPr>
              <a:t>Challenges </a:t>
            </a:r>
            <a:r>
              <a:rPr lang="en-GB" sz="5600" spc="15" dirty="0">
                <a:ea typeface="Calibri" panose="020F0502020204030204" pitchFamily="34" charset="0"/>
              </a:rPr>
              <a:t>around repeat use and ineffective conditions</a:t>
            </a:r>
            <a:endParaRPr lang="en-GB" sz="56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1360782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AFA92-8214-4195-8512-9F56C78EAC17}"/>
              </a:ext>
            </a:extLst>
          </p:cNvPr>
          <p:cNvSpPr>
            <a:spLocks noGrp="1"/>
          </p:cNvSpPr>
          <p:nvPr>
            <p:ph type="title"/>
          </p:nvPr>
        </p:nvSpPr>
        <p:spPr>
          <a:xfrm>
            <a:off x="484710" y="452718"/>
            <a:ext cx="7055380" cy="528010"/>
          </a:xfrm>
        </p:spPr>
        <p:txBody>
          <a:bodyPr/>
          <a:lstStyle/>
          <a:p>
            <a:pPr algn="ctr"/>
            <a:r>
              <a:rPr lang="en-GB" sz="2000" dirty="0">
                <a:latin typeface="Calibri" panose="020F0502020204030204" pitchFamily="34" charset="0"/>
                <a:cs typeface="Calibri" panose="020F0502020204030204" pitchFamily="34" charset="0"/>
              </a:rPr>
              <a:t>Penalty Notice for Disorder (PND)</a:t>
            </a:r>
          </a:p>
        </p:txBody>
      </p:sp>
      <p:sp>
        <p:nvSpPr>
          <p:cNvPr id="3" name="Content Placeholder 2">
            <a:extLst>
              <a:ext uri="{FF2B5EF4-FFF2-40B4-BE49-F238E27FC236}">
                <a16:creationId xmlns:a16="http://schemas.microsoft.com/office/drawing/2014/main" id="{7FD41A15-9D67-44FC-8EFF-17579500FC1A}"/>
              </a:ext>
            </a:extLst>
          </p:cNvPr>
          <p:cNvSpPr>
            <a:spLocks noGrp="1"/>
          </p:cNvSpPr>
          <p:nvPr>
            <p:ph idx="1"/>
          </p:nvPr>
        </p:nvSpPr>
        <p:spPr>
          <a:xfrm>
            <a:off x="827700" y="1340768"/>
            <a:ext cx="6711654" cy="5064513"/>
          </a:xfrm>
        </p:spPr>
        <p:txBody>
          <a:bodyPr>
            <a:normAutofit fontScale="92500" lnSpcReduction="20000"/>
          </a:bodyPr>
          <a:lstStyle/>
          <a:p>
            <a:pPr>
              <a:lnSpc>
                <a:spcPct val="107000"/>
              </a:lnSpc>
              <a:spcAft>
                <a:spcPts val="1800"/>
              </a:spcAft>
            </a:pPr>
            <a:r>
              <a:rPr lang="en-GB" sz="1900" spc="15" dirty="0">
                <a:effectLst/>
                <a:latin typeface="Calibri" panose="020F0502020204030204" pitchFamily="34" charset="0"/>
                <a:ea typeface="Times New Roman" panose="02020603050405020304" pitchFamily="18" charset="0"/>
                <a:cs typeface="Calibri" panose="020F0502020204030204" pitchFamily="34" charset="0"/>
              </a:rPr>
              <a:t>A PND is a statutory disposal established by the Criminal Justice and Police Act 2001. It is a financial punishment (fine) to manage low-level, anti-social and nuisance offending and can be administered on the spot or in a police station. It targets adult offenders aged 18 and over.</a:t>
            </a:r>
            <a:endParaRPr lang="en-GB" sz="1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800"/>
              </a:spcAft>
            </a:pPr>
            <a:r>
              <a:rPr lang="en-GB" sz="1900" spc="15" dirty="0">
                <a:effectLst/>
                <a:latin typeface="Calibri" panose="020F0502020204030204" pitchFamily="34" charset="0"/>
                <a:ea typeface="Times New Roman" panose="02020603050405020304" pitchFamily="18" charset="0"/>
                <a:cs typeface="Calibri" panose="020F0502020204030204" pitchFamily="34" charset="0"/>
              </a:rPr>
              <a:t>PNDs can be issued for 29 specified penalty offences, including:</a:t>
            </a:r>
            <a:endParaRPr lang="en-GB" sz="1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1200"/>
              </a:spcAft>
              <a:buSzPts val="1000"/>
              <a:buFont typeface="Symbol" panose="05050102010706020507" pitchFamily="18" charset="2"/>
              <a:buChar char=""/>
              <a:tabLst>
                <a:tab pos="457200" algn="l"/>
              </a:tabLst>
            </a:pPr>
            <a:r>
              <a:rPr lang="en-GB" sz="1900" dirty="0">
                <a:effectLst/>
                <a:latin typeface="Calibri" panose="020F0502020204030204" pitchFamily="34" charset="0"/>
                <a:ea typeface="Times New Roman" panose="02020603050405020304" pitchFamily="18" charset="0"/>
                <a:cs typeface="Calibri" panose="020F0502020204030204" pitchFamily="34" charset="0"/>
              </a:rPr>
              <a:t>being drunk and disorderly in a public place</a:t>
            </a:r>
            <a:endParaRPr lang="en-GB" sz="1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1200"/>
              </a:spcAft>
              <a:buSzPts val="1000"/>
              <a:buFont typeface="Symbol" panose="05050102010706020507" pitchFamily="18" charset="2"/>
              <a:buChar char=""/>
              <a:tabLst>
                <a:tab pos="457200" algn="l"/>
              </a:tabLst>
            </a:pPr>
            <a:r>
              <a:rPr lang="en-GB" sz="1900" dirty="0">
                <a:effectLst/>
                <a:latin typeface="Calibri" panose="020F0502020204030204" pitchFamily="34" charset="0"/>
                <a:ea typeface="Times New Roman" panose="02020603050405020304" pitchFamily="18" charset="0"/>
                <a:cs typeface="Calibri" panose="020F0502020204030204" pitchFamily="34" charset="0"/>
              </a:rPr>
              <a:t>retail theft under £100</a:t>
            </a:r>
            <a:endParaRPr lang="en-GB" sz="1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1200"/>
              </a:spcAft>
              <a:buSzPts val="1000"/>
              <a:buFont typeface="Symbol" panose="05050102010706020507" pitchFamily="18" charset="2"/>
              <a:buChar char=""/>
              <a:tabLst>
                <a:tab pos="457200" algn="l"/>
              </a:tabLst>
            </a:pPr>
            <a:r>
              <a:rPr lang="en-GB" sz="1900" dirty="0">
                <a:effectLst/>
                <a:latin typeface="Calibri" panose="020F0502020204030204" pitchFamily="34" charset="0"/>
                <a:ea typeface="Times New Roman" panose="02020603050405020304" pitchFamily="18" charset="0"/>
                <a:cs typeface="Calibri" panose="020F0502020204030204" pitchFamily="34" charset="0"/>
              </a:rPr>
              <a:t>behaviour likely to cause fear, alarm or distress</a:t>
            </a:r>
            <a:endParaRPr lang="en-GB" sz="1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1200"/>
              </a:spcAft>
              <a:buSzPts val="1000"/>
              <a:buFont typeface="Symbol" panose="05050102010706020507" pitchFamily="18" charset="2"/>
              <a:buChar char=""/>
              <a:tabLst>
                <a:tab pos="457200" algn="l"/>
              </a:tabLst>
            </a:pPr>
            <a:r>
              <a:rPr lang="en-GB" sz="1900" dirty="0">
                <a:effectLst/>
                <a:latin typeface="Calibri" panose="020F0502020204030204" pitchFamily="34" charset="0"/>
                <a:ea typeface="Times New Roman" panose="02020603050405020304" pitchFamily="18" charset="0"/>
                <a:cs typeface="Calibri" panose="020F0502020204030204" pitchFamily="34" charset="0"/>
              </a:rPr>
              <a:t>criminal damage (up to a value of £300) and cannabis possession</a:t>
            </a:r>
            <a:endParaRPr lang="en-GB" sz="1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800"/>
              </a:spcAft>
            </a:pPr>
            <a:r>
              <a:rPr lang="en-GB" sz="1900" spc="15" dirty="0">
                <a:effectLst/>
                <a:latin typeface="Calibri" panose="020F0502020204030204" pitchFamily="34" charset="0"/>
                <a:ea typeface="Times New Roman" panose="02020603050405020304" pitchFamily="18" charset="0"/>
                <a:cs typeface="Calibri" panose="020F0502020204030204" pitchFamily="34" charset="0"/>
              </a:rPr>
              <a:t>Two levels of PND fines can be administered (£90 or £60). A PND recipient has 21 days in which to either pay the penalty or request a court hearing.</a:t>
            </a:r>
            <a:endParaRPr lang="en-GB" sz="19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19954959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70F4F708-1FD0-4916-A382-2B248B4A8D4E}" vid="{AF16609B-1151-48D9-BEC7-AE89DA9B2DC5}"/>
    </a:ext>
  </a:extLst>
</a:theme>
</file>

<file path=ppt/theme/theme2.xml><?xml version="1.0" encoding="utf-8"?>
<a:theme xmlns:a="http://schemas.openxmlformats.org/drawingml/2006/main" name="NYP presentation sty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_dlc_DocId xmlns="35d9e691-91c8-4f83-bdb0-0a1a4b65e9df">A46N3QMQTVNF-501523909-17</_dlc_DocId>
    <_dlc_DocIdUrl xmlns="35d9e691-91c8-4f83-bdb0-0a1a4b65e9df">
      <Url>http://thesource/business/corporate-comms/branding/_layouts/15/DocIdRedir.aspx?ID=A46N3QMQTVNF-501523909-17</Url>
      <Description>A46N3QMQTVNF-501523909-17</Description>
    </_dlc_DocIdUrl>
    <n7cc5a46288d455f83142cf2528c11bc xmlns="ff84bbcd-a017-4898-916b-1f5a59dfc0ab">
      <Terms xmlns="http://schemas.microsoft.com/office/infopath/2007/PartnerControls">
        <TermInfo xmlns="http://schemas.microsoft.com/office/infopath/2007/PartnerControls">
          <TermName xmlns="http://schemas.microsoft.com/office/infopath/2007/PartnerControls">Corporate matters and services</TermName>
          <TermId xmlns="http://schemas.microsoft.com/office/infopath/2007/PartnerControls">95093f2b-b44a-415d-b7db-cf56b2d8e177</TermId>
        </TermInfo>
      </Terms>
    </n7cc5a46288d455f83142cf2528c11bc>
    <n7cc5a46288d455f83142cf2528c11ba xmlns="ff84bbcd-a017-4898-916b-1f5a59dfc0ab">
      <Terms xmlns="http://schemas.microsoft.com/office/infopath/2007/PartnerControls"/>
    </n7cc5a46288d455f83142cf2528c11ba>
    <CategoryDescription xmlns="http://schemas.microsoft.com/sharepoint.v3" xsi:nil="true"/>
    <Retention_x0020_Review_x0020_Date xmlns="35d9e691-91c8-4f83-bdb0-0a1a4b65e9df">2020-01-19T14:00:34+00:00</Retention_x0020_Review_x0020_Date>
    <TaxCatchAll xmlns="35d9e691-91c8-4f83-bdb0-0a1a4b65e9df">
      <Value>23</Value>
      <Value>39</Value>
    </TaxCatchAll>
    <n7cc5a46288d455f83142cf2528c11bb xmlns="ff84bbcd-a017-4898-916b-1f5a59dfc0ab">
      <Terms xmlns="http://schemas.microsoft.com/office/infopath/2007/PartnerControls">
        <TermInfo xmlns="http://schemas.microsoft.com/office/infopath/2007/PartnerControls">
          <TermName xmlns="http://schemas.microsoft.com/office/infopath/2007/PartnerControls">Agenda, minutes and admin documents</TermName>
          <TermId xmlns="http://schemas.microsoft.com/office/infopath/2007/PartnerControls">2589de23-d139-4c2c-9123-64c6e4243287</TermId>
        </TermInfo>
      </Terms>
    </n7cc5a46288d455f83142cf2528c11bb>
    <_dlc_DocIdPersistId xmlns="35d9e691-91c8-4f83-bdb0-0a1a4b65e9df">false</_dlc_DocIdPersistId>
    <SharedWithUsers xmlns="35d9e691-91c8-4f83-bdb0-0a1a4b65e9df">
      <UserInfo>
        <DisplayName>Cain, Phil</DisplayName>
        <AccountId>209</AccountId>
        <AccountType/>
      </UserInfo>
      <UserInfo>
        <DisplayName>Burleigh, Katie</DisplayName>
        <AccountId>1797</AccountId>
        <AccountType/>
      </UserInfo>
      <UserInfo>
        <DisplayName>Brook, Mark</DisplayName>
        <AccountId>549</AccountId>
        <AccountType/>
      </UserInfo>
    </SharedWithUsers>
    <Government_x0020_Security_x0020_Classification xmlns="35d9e691-91c8-4f83-bdb0-0a1a4b65e9df">Official</Government_x0020_Security_x0020_Classification>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Essentials Document" ma:contentTypeID="0x010100A862ECC05D371B4DB7FEB2459B82B51D0001F31AD2A0C8C142927E149FB7FDEC13" ma:contentTypeVersion="17" ma:contentTypeDescription="Create a new document." ma:contentTypeScope="" ma:versionID="3fa6ac71c455c287bd4c1d9c79fb714f">
  <xsd:schema xmlns:xsd="http://www.w3.org/2001/XMLSchema" xmlns:xs="http://www.w3.org/2001/XMLSchema" xmlns:p="http://schemas.microsoft.com/office/2006/metadata/properties" xmlns:ns2="http://schemas.microsoft.com/sharepoint.v3" xmlns:ns3="ff84bbcd-a017-4898-916b-1f5a59dfc0ab" xmlns:ns4="35d9e691-91c8-4f83-bdb0-0a1a4b65e9df" targetNamespace="http://schemas.microsoft.com/office/2006/metadata/properties" ma:root="true" ma:fieldsID="05c995765a13365a90e6ffc6aaf165e1" ns2:_="" ns3:_="" ns4:_="">
    <xsd:import namespace="http://schemas.microsoft.com/sharepoint.v3"/>
    <xsd:import namespace="ff84bbcd-a017-4898-916b-1f5a59dfc0ab"/>
    <xsd:import namespace="35d9e691-91c8-4f83-bdb0-0a1a4b65e9df"/>
    <xsd:element name="properties">
      <xsd:complexType>
        <xsd:sequence>
          <xsd:element name="documentManagement">
            <xsd:complexType>
              <xsd:all>
                <xsd:element ref="ns2:CategoryDescription" minOccurs="0"/>
                <xsd:element ref="ns3:n7cc5a46288d455f83142cf2528c11bb" minOccurs="0"/>
                <xsd:element ref="ns3:n7cc5a46288d455f83142cf2528c11bc" minOccurs="0"/>
                <xsd:element ref="ns3:n7cc5a46288d455f83142cf2528c11ba" minOccurs="0"/>
                <xsd:element ref="ns4:_dlc_DocIdUrl" minOccurs="0"/>
                <xsd:element ref="ns4:_dlc_DocIdPersistId" minOccurs="0"/>
                <xsd:element ref="ns4:_dlc_DocId" minOccurs="0"/>
                <xsd:element ref="ns4:TaxCatchAll" minOccurs="0"/>
                <xsd:element ref="ns4:TaxCatchAllLabel" minOccurs="0"/>
                <xsd:element ref="ns4:Retention_x0020_Review_x0020_Date"/>
                <xsd:element ref="ns4:SharedWithUsers" minOccurs="0"/>
                <xsd:element ref="ns4:Government_x0020_Security_x0020_Classifica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2" nillable="true" ma:displayName="Description" ma:internalName="CategoryDescrip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f84bbcd-a017-4898-916b-1f5a59dfc0ab" elementFormDefault="qualified">
    <xsd:import namespace="http://schemas.microsoft.com/office/2006/documentManagement/types"/>
    <xsd:import namespace="http://schemas.microsoft.com/office/infopath/2007/PartnerControls"/>
    <xsd:element name="n7cc5a46288d455f83142cf2528c11bb" ma:index="6" ma:taxonomy="true" ma:internalName="n7cc5a46288d455f83142cf2528c11bb" ma:taxonomyFieldName="CPDocumentType" ma:displayName="Document Type" ma:readOnly="false" ma:default="" ma:fieldId="{77cc5a46-288d-455f-8314-2cf2528c11bb}" ma:sspId="d5ef12b0-91b7-42f9-98b9-460ef7af9ada" ma:termSetId="3ad4ee40-4571-4d1d-ba88-63dd3c61992b" ma:anchorId="00000000-0000-0000-0000-000000000000" ma:open="false" ma:isKeyword="false">
      <xsd:complexType>
        <xsd:sequence>
          <xsd:element ref="pc:Terms" minOccurs="0" maxOccurs="1"/>
        </xsd:sequence>
      </xsd:complexType>
    </xsd:element>
    <xsd:element name="n7cc5a46288d455f83142cf2528c11bc" ma:index="7" ma:taxonomy="true" ma:internalName="n7cc5a46288d455f83142cf2528c11bc" ma:taxonomyFieldName="CPDocumentSubject" ma:displayName="Document Subject" ma:readOnly="false" ma:default="" ma:fieldId="{77cc5a46-288d-455f-8314-2cf2528c11bc}" ma:taxonomyMulti="true" ma:sspId="d5ef12b0-91b7-42f9-98b9-460ef7af9ada" ma:termSetId="95936e85-8a3f-4449-93cf-cc4e54520be3" ma:anchorId="00000000-0000-0000-0000-000000000000" ma:open="false" ma:isKeyword="false">
      <xsd:complexType>
        <xsd:sequence>
          <xsd:element ref="pc:Terms" minOccurs="0" maxOccurs="1"/>
        </xsd:sequence>
      </xsd:complexType>
    </xsd:element>
    <xsd:element name="n7cc5a46288d455f83142cf2528c11ba" ma:index="8" nillable="true" ma:taxonomy="true" ma:internalName="n7cc5a46288d455f83142cf2528c11ba" ma:taxonomyFieldName="CPDepartment" ma:displayName="Department" ma:readOnly="false" ma:fieldId="{77cc5a46-288d-455f-8314-2cf2528c11ba}" ma:sspId="d5ef12b0-91b7-42f9-98b9-460ef7af9ada" ma:termSetId="744c6b26-b2fb-4a25-b401-c14df2c99b6a"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5d9e691-91c8-4f83-bdb0-0a1a4b65e9df" elementFormDefault="qualified">
    <xsd:import namespace="http://schemas.microsoft.com/office/2006/documentManagement/types"/>
    <xsd:import namespace="http://schemas.microsoft.com/office/infopath/2007/PartnerControls"/>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_dlc_DocId" ma:index="12" nillable="true" ma:displayName="Document ID Value" ma:description="The value of the document ID assigned to this item." ma:internalName="_dlc_DocId" ma:readOnly="true">
      <xsd:simpleType>
        <xsd:restriction base="dms:Text"/>
      </xsd:simpleType>
    </xsd:element>
    <xsd:element name="TaxCatchAll" ma:index="13" nillable="true" ma:displayName="Taxonomy Catch All Column" ma:description="" ma:hidden="true" ma:list="{38dfdd9a-9ee4-484b-a973-c82b333a44ee}" ma:internalName="TaxCatchAll" ma:showField="CatchAllData" ma:web="35d9e691-91c8-4f83-bdb0-0a1a4b65e9df">
      <xsd:complexType>
        <xsd:complexContent>
          <xsd:extension base="dms:MultiChoiceLookup">
            <xsd:sequence>
              <xsd:element name="Value" type="dms:Lookup" maxOccurs="unbounded" minOccurs="0" nillable="true"/>
            </xsd:sequence>
          </xsd:extension>
        </xsd:complexContent>
      </xsd:complexType>
    </xsd:element>
    <xsd:element name="TaxCatchAllLabel" ma:index="14" nillable="true" ma:displayName="Taxonomy Catch All Column1" ma:description="" ma:hidden="true" ma:list="{38dfdd9a-9ee4-484b-a973-c82b333a44ee}" ma:internalName="TaxCatchAllLabel" ma:readOnly="true" ma:showField="CatchAllDataLabel" ma:web="35d9e691-91c8-4f83-bdb0-0a1a4b65e9df">
      <xsd:complexType>
        <xsd:complexContent>
          <xsd:extension base="dms:MultiChoiceLookup">
            <xsd:sequence>
              <xsd:element name="Value" type="dms:Lookup" maxOccurs="unbounded" minOccurs="0" nillable="true"/>
            </xsd:sequence>
          </xsd:extension>
        </xsd:complexContent>
      </xsd:complexType>
    </xsd:element>
    <xsd:element name="Retention_x0020_Review_x0020_Date" ma:index="20" ma:displayName="Retention Review Date" ma:format="DateOnly" ma:internalName="Retention_x0020_Review_x0020_Date">
      <xsd:simpleType>
        <xsd:restriction base="dms:DateTime"/>
      </xsd:simpleType>
    </xsd:element>
    <xsd:element name="SharedWithUsers" ma:index="2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Government_x0020_Security_x0020_Classification" ma:index="22" ma:displayName="Government Security Classification" ma:default="Official" ma:format="Dropdown" ma:internalName="Government_x0020_Security_x0020_Classification">
      <xsd:simpleType>
        <xsd:restriction base="dms:Choice">
          <xsd:enumeration value="Official"/>
          <xsd:enumeration value="Official Sensitiv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7" ma:displayName="Content Type"/>
        <xsd:element ref="dc:title" minOccurs="0" maxOccurs="1" ma:index="0"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535EBC2-9B7A-4C40-9AA4-E4CDC2651D44}">
  <ds:schemaRefs>
    <ds:schemaRef ds:uri="http://schemas.microsoft.com/sharepoint/events"/>
  </ds:schemaRefs>
</ds:datastoreItem>
</file>

<file path=customXml/itemProps2.xml><?xml version="1.0" encoding="utf-8"?>
<ds:datastoreItem xmlns:ds="http://schemas.openxmlformats.org/officeDocument/2006/customXml" ds:itemID="{FDA4C52F-584E-49A0-AE55-94721032C753}">
  <ds:schemaRefs>
    <ds:schemaRef ds:uri="35d9e691-91c8-4f83-bdb0-0a1a4b65e9df"/>
    <ds:schemaRef ds:uri="http://purl.org/dc/elements/1.1/"/>
    <ds:schemaRef ds:uri="http://schemas.microsoft.com/office/2006/metadata/properties"/>
    <ds:schemaRef ds:uri="http://schemas.microsoft.com/office/infopath/2007/PartnerControls"/>
    <ds:schemaRef ds:uri="http://purl.org/dc/terms/"/>
    <ds:schemaRef ds:uri="ff84bbcd-a017-4898-916b-1f5a59dfc0ab"/>
    <ds:schemaRef ds:uri="http://schemas.openxmlformats.org/package/2006/metadata/core-properties"/>
    <ds:schemaRef ds:uri="http://schemas.microsoft.com/office/2006/documentManagement/types"/>
    <ds:schemaRef ds:uri="http://schemas.microsoft.com/sharepoint.v3"/>
    <ds:schemaRef ds:uri="http://www.w3.org/XML/1998/namespace"/>
    <ds:schemaRef ds:uri="http://purl.org/dc/dcmitype/"/>
  </ds:schemaRefs>
</ds:datastoreItem>
</file>

<file path=customXml/itemProps3.xml><?xml version="1.0" encoding="utf-8"?>
<ds:datastoreItem xmlns:ds="http://schemas.openxmlformats.org/officeDocument/2006/customXml" ds:itemID="{8FCE6B17-5B64-4C66-8E6F-60691DEC0CE8}">
  <ds:schemaRefs>
    <ds:schemaRef ds:uri="http://schemas.microsoft.com/sharepoint/v3/contenttype/forms"/>
  </ds:schemaRefs>
</ds:datastoreItem>
</file>

<file path=customXml/itemProps4.xml><?xml version="1.0" encoding="utf-8"?>
<ds:datastoreItem xmlns:ds="http://schemas.openxmlformats.org/officeDocument/2006/customXml" ds:itemID="{58D8F2E1-3261-4213-AE8C-294DE2C53C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f84bbcd-a017-4898-916b-1f5a59dfc0ab"/>
    <ds:schemaRef ds:uri="35d9e691-91c8-4f83-bdb0-0a1a4b65e9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298</TotalTime>
  <Words>4100</Words>
  <Application>Microsoft Office PowerPoint</Application>
  <PresentationFormat>On-screen Show (4:3)</PresentationFormat>
  <Paragraphs>412</Paragraphs>
  <Slides>32</Slides>
  <Notes>23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32</vt:i4>
      </vt:variant>
    </vt:vector>
  </HeadingPairs>
  <TitlesOfParts>
    <vt:vector size="41" baseType="lpstr">
      <vt:lpstr>Arial</vt:lpstr>
      <vt:lpstr>Calibri</vt:lpstr>
      <vt:lpstr>Calibri Light</vt:lpstr>
      <vt:lpstr>Euclid Circular B Bold</vt:lpstr>
      <vt:lpstr>Microsoft Sans Serif</vt:lpstr>
      <vt:lpstr>Symbol</vt:lpstr>
      <vt:lpstr>Wingdings</vt:lpstr>
      <vt:lpstr>Office Theme</vt:lpstr>
      <vt:lpstr>NYP presentation style</vt:lpstr>
      <vt:lpstr>Public Accountability Meeting  Out of Court Disposals </vt:lpstr>
      <vt:lpstr>Areas to cover</vt:lpstr>
      <vt:lpstr>Out of court disposals</vt:lpstr>
      <vt:lpstr>Evidence led policing</vt:lpstr>
      <vt:lpstr>Diversion - Challenges</vt:lpstr>
      <vt:lpstr>OOCD options for Adults</vt:lpstr>
      <vt:lpstr>Cannabis/Khat Warning</vt:lpstr>
      <vt:lpstr>Community Resolution Disposal</vt:lpstr>
      <vt:lpstr>Penalty Notice for Disorder (PND)</vt:lpstr>
      <vt:lpstr>Adult Simple Caution/Conditional Caution</vt:lpstr>
      <vt:lpstr>Outcome 22</vt:lpstr>
      <vt:lpstr>OOCD options for Young people (under 18) </vt:lpstr>
      <vt:lpstr>Youth Caution (YC) and Youth Conditional Caution (YCC)</vt:lpstr>
      <vt:lpstr>PowerPoint Presentation</vt:lpstr>
      <vt:lpstr> Use of Cautions in North Yorkshire</vt:lpstr>
      <vt:lpstr>Oversight and scrutiny</vt:lpstr>
      <vt:lpstr>PowerPoint Presentation</vt:lpstr>
      <vt:lpstr>Crossroads Diversionary Scheme - Process  </vt:lpstr>
      <vt:lpstr>Crossroads Referrals by Age Group April 2022</vt:lpstr>
      <vt:lpstr>Crossroads Offence Profile (Out of Court Disposals) May 2021 to April 2022</vt:lpstr>
      <vt:lpstr>Crossroads Data </vt:lpstr>
      <vt:lpstr>Crossroads Case Study</vt:lpstr>
      <vt:lpstr>Youth Justice</vt:lpstr>
      <vt:lpstr>Youth Outcome Panel</vt:lpstr>
      <vt:lpstr>Assessment and Decision Making</vt:lpstr>
      <vt:lpstr>HMI Probation review of Youth offending in North Yorkshire – September 2020 </vt:lpstr>
      <vt:lpstr>Youth Outcomes</vt:lpstr>
      <vt:lpstr>New YOP outcome – introduced May 2022   ROUTE 22</vt:lpstr>
      <vt:lpstr>Police, Crime, Sentencing &amp; Courts Act 2022   Changes to Adult OOCD Framework 1/4/23</vt:lpstr>
      <vt:lpstr>What are our challenges </vt:lpstr>
      <vt:lpstr>What are we doing to prepare?</vt:lpstr>
      <vt:lpstr>Aims and Results over the next 12 months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Wood, Louise</dc:creator>
  <cp:lastModifiedBy>Ogden, Richard</cp:lastModifiedBy>
  <cp:revision>25</cp:revision>
  <dcterms:created xsi:type="dcterms:W3CDTF">2016-05-12T16:40:45Z</dcterms:created>
  <dcterms:modified xsi:type="dcterms:W3CDTF">2022-06-17T14:29:59Z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5ed7c50b-0f61-4668-a879-e3b105e43449</vt:lpwstr>
  </property>
  <property fmtid="{D5CDD505-2E9C-101B-9397-08002B2CF9AE}" pid="3" name="NORTH YORKSHIRE POLICEClassification">
    <vt:lpwstr>NOT PROTECTIVELY MARKED</vt:lpwstr>
  </property>
  <property fmtid="{D5CDD505-2E9C-101B-9397-08002B2CF9AE}" pid="4" name="NORTH YORKSHIRE POLICEVisual Markings">
    <vt:lpwstr>No</vt:lpwstr>
  </property>
  <property fmtid="{D5CDD505-2E9C-101B-9397-08002B2CF9AE}" pid="5" name="ContentTypeId">
    <vt:lpwstr>0x010100A862ECC05D371B4DB7FEB2459B82B51D0001F31AD2A0C8C142927E149FB7FDEC13</vt:lpwstr>
  </property>
  <property fmtid="{D5CDD505-2E9C-101B-9397-08002B2CF9AE}" pid="6" name="Classification">
    <vt:lpwstr>OFFICIAL</vt:lpwstr>
  </property>
  <property fmtid="{D5CDD505-2E9C-101B-9397-08002B2CF9AE}" pid="7" name="n7cc5a46288d455f83142cf2528c11bc">
    <vt:lpwstr>Unspecified|99025389-8b11-49dc-8976-39bdb13d017c</vt:lpwstr>
  </property>
  <property fmtid="{D5CDD505-2E9C-101B-9397-08002B2CF9AE}" pid="8" name="TaxCatchAll">
    <vt:lpwstr>43;#Unspecified</vt:lpwstr>
  </property>
  <property fmtid="{D5CDD505-2E9C-101B-9397-08002B2CF9AE}" pid="9" name="_dlc_DocIdItemGuid">
    <vt:lpwstr>82014810-5345-4609-bce1-b8a0eddd7349</vt:lpwstr>
  </property>
  <property fmtid="{D5CDD505-2E9C-101B-9397-08002B2CF9AE}" pid="10" name="CPDocumentType">
    <vt:lpwstr>39;#Agenda, minutes and admin documents|2589de23-d139-4c2c-9123-64c6e4243287</vt:lpwstr>
  </property>
  <property fmtid="{D5CDD505-2E9C-101B-9397-08002B2CF9AE}" pid="11" name="CPDocumentSubject">
    <vt:lpwstr>23;#Corporate matters and services|95093f2b-b44a-415d-b7db-cf56b2d8e177</vt:lpwstr>
  </property>
  <property fmtid="{D5CDD505-2E9C-101B-9397-08002B2CF9AE}" pid="12" name="CPDepartment">
    <vt:lpwstr/>
  </property>
  <property fmtid="{D5CDD505-2E9C-101B-9397-08002B2CF9AE}" pid="13" name="Order">
    <vt:r8>1700</vt:r8>
  </property>
  <property fmtid="{D5CDD505-2E9C-101B-9397-08002B2CF9AE}" pid="14" name="xd_Signature">
    <vt:bool>false</vt:bool>
  </property>
  <property fmtid="{D5CDD505-2E9C-101B-9397-08002B2CF9AE}" pid="15" name="xd_ProgID">
    <vt:lpwstr/>
  </property>
  <property fmtid="{D5CDD505-2E9C-101B-9397-08002B2CF9AE}" pid="16" name="TemplateUrl">
    <vt:lpwstr/>
  </property>
  <property fmtid="{D5CDD505-2E9C-101B-9397-08002B2CF9AE}" pid="17" name="MSIP_Label_3c3f51d1-bd89-4ee9-a78a-494f589fb33f_Enabled">
    <vt:lpwstr>true</vt:lpwstr>
  </property>
  <property fmtid="{D5CDD505-2E9C-101B-9397-08002B2CF9AE}" pid="18" name="MSIP_Label_3c3f51d1-bd89-4ee9-a78a-494f589fb33f_SetDate">
    <vt:lpwstr>2022-06-17T09:08:33Z</vt:lpwstr>
  </property>
  <property fmtid="{D5CDD505-2E9C-101B-9397-08002B2CF9AE}" pid="19" name="MSIP_Label_3c3f51d1-bd89-4ee9-a78a-494f589fb33f_Method">
    <vt:lpwstr>Standard</vt:lpwstr>
  </property>
  <property fmtid="{D5CDD505-2E9C-101B-9397-08002B2CF9AE}" pid="20" name="MSIP_Label_3c3f51d1-bd89-4ee9-a78a-494f589fb33f_Name">
    <vt:lpwstr>OFFICIAL</vt:lpwstr>
  </property>
  <property fmtid="{D5CDD505-2E9C-101B-9397-08002B2CF9AE}" pid="21" name="MSIP_Label_3c3f51d1-bd89-4ee9-a78a-494f589fb33f_SiteId">
    <vt:lpwstr>2c84bc91-93af-476e-9721-cdad67cb3ead</vt:lpwstr>
  </property>
  <property fmtid="{D5CDD505-2E9C-101B-9397-08002B2CF9AE}" pid="22" name="MSIP_Label_3c3f51d1-bd89-4ee9-a78a-494f589fb33f_ActionId">
    <vt:lpwstr>42d65f61-6ec2-420f-af36-0ceff14619dc</vt:lpwstr>
  </property>
  <property fmtid="{D5CDD505-2E9C-101B-9397-08002B2CF9AE}" pid="23" name="MSIP_Label_3c3f51d1-bd89-4ee9-a78a-494f589fb33f_ContentBits">
    <vt:lpwstr>0</vt:lpwstr>
  </property>
</Properties>
</file>