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101_E8D9E124.xml" ContentType="application/vnd.ms-powerpoint.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modernComment_10D_AAC6CC5D.xml" ContentType="application/vnd.ms-powerpoint.comment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comments/modernComment_104_786A3DD1.xml" ContentType="application/vnd.ms-powerpoint.comments+xml"/>
  <Override PartName="/ppt/notesSlides/notesSlide9.xml" ContentType="application/vnd.openxmlformats-officedocument.presentationml.notesSlide+xml"/>
  <Override PartName="/ppt/comments/modernComment_107_FAB15F27.xml" ContentType="application/vnd.ms-powerpoint.comments+xml"/>
  <Override PartName="/ppt/notesSlides/notesSlide10.xml" ContentType="application/vnd.openxmlformats-officedocument.presentationml.notesSlide+xml"/>
  <Override PartName="/ppt/comments/modernComment_10B_EABB6F75.xml" ContentType="application/vnd.ms-powerpoint.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15"/>
  </p:notesMasterIdLst>
  <p:sldIdLst>
    <p:sldId id="256" r:id="rId2"/>
    <p:sldId id="257" r:id="rId3"/>
    <p:sldId id="265" r:id="rId4"/>
    <p:sldId id="266" r:id="rId5"/>
    <p:sldId id="261" r:id="rId6"/>
    <p:sldId id="262" r:id="rId7"/>
    <p:sldId id="259" r:id="rId8"/>
    <p:sldId id="269" r:id="rId9"/>
    <p:sldId id="260" r:id="rId10"/>
    <p:sldId id="263" r:id="rId11"/>
    <p:sldId id="267" r:id="rId12"/>
    <p:sldId id="268" r:id="rId13"/>
    <p:sldId id="26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D5BDC00-3EA8-9179-8E60-D4E36BAC5E0E}" name="Polly Etheridge" initials="PE" userId="Polly Etheridge" providerId="None"/>
  <p188:author id="{F516DF40-EAE6-8A2A-FFEE-AC9AD590DC65}" name="Coutts, Zoe" initials="ZC" userId="S::Zoe.Coutts@northyorkshire.police.uk::5a80ee54-b61b-4942-bcee-784e5bc35c26" providerId="AD"/>
  <p188:author id="{D858E372-1718-11E0-65E9-5801021F99F4}" name="Kinnear, Fiona" initials="FK" userId="S::Fiona.Kinnear@northyorkshire.police.uk::9fa478c0-1648-4ae2-8a8e-db4bae3cbe4f" providerId="AD"/>
  <p188:author id="{D54B9CE0-971E-C99D-A96B-11C8C352DFA1}" name="Helen Oldroyd" initials="HO" userId="S::04197@northyorksfire.gov.uk::59e4e98a-a111-424b-a682-3a4b4166289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E1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061" autoAdjust="0"/>
  </p:normalViewPr>
  <p:slideViewPr>
    <p:cSldViewPr snapToGrid="0">
      <p:cViewPr varScale="1">
        <p:scale>
          <a:sx n="101" d="100"/>
          <a:sy n="101" d="100"/>
        </p:scale>
        <p:origin x="91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GB" b="1" dirty="0"/>
              <a:t>Casualty</a:t>
            </a:r>
            <a:r>
              <a:rPr lang="en-GB" b="1" baseline="0" dirty="0"/>
              <a:t> type</a:t>
            </a:r>
          </a:p>
          <a:p>
            <a:pPr>
              <a:defRPr/>
            </a:pPr>
            <a:r>
              <a:rPr lang="en-GB" sz="1600" baseline="0" dirty="0"/>
              <a:t>(fatalities/serious injuries)</a:t>
            </a:r>
            <a:endParaRPr lang="en-GB" sz="1600" dirty="0"/>
          </a:p>
        </c:rich>
      </c:tx>
      <c:layout>
        <c:manualLayout>
          <c:xMode val="edge"/>
          <c:yMode val="edge"/>
          <c:x val="0.27341626470086211"/>
          <c:y val="7.6546590202672668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6776218384765994E-2"/>
          <c:y val="0.10558056914284972"/>
          <c:w val="0.84545518017144405"/>
          <c:h val="0.38617209673612674"/>
        </c:manualLayout>
      </c:layout>
      <c:barChart>
        <c:barDir val="col"/>
        <c:grouping val="stacked"/>
        <c:varyColors val="0"/>
        <c:ser>
          <c:idx val="0"/>
          <c:order val="0"/>
          <c:tx>
            <c:strRef>
              <c:f>Sheet1!$B$1</c:f>
              <c:strCache>
                <c:ptCount val="1"/>
                <c:pt idx="0">
                  <c:v>Fatalties</c:v>
                </c:pt>
              </c:strCache>
            </c:strRef>
          </c:tx>
          <c:spPr>
            <a:solidFill>
              <a:schemeClr val="accent1"/>
            </a:solidFill>
            <a:ln>
              <a:noFill/>
            </a:ln>
            <a:effectLst/>
          </c:spPr>
          <c:invertIfNegative val="0"/>
          <c:cat>
            <c:strRef>
              <c:f>Sheet1!$A$2:$A$9</c:f>
              <c:strCache>
                <c:ptCount val="8"/>
                <c:pt idx="0">
                  <c:v>Car Occupant</c:v>
                </c:pt>
                <c:pt idx="1">
                  <c:v>Motor Cyclist</c:v>
                </c:pt>
                <c:pt idx="2">
                  <c:v>Pedestrian</c:v>
                </c:pt>
                <c:pt idx="3">
                  <c:v>Pedal Cyclist</c:v>
                </c:pt>
                <c:pt idx="4">
                  <c:v>Van Occupant</c:v>
                </c:pt>
                <c:pt idx="5">
                  <c:v>HGV Occupant</c:v>
                </c:pt>
                <c:pt idx="6">
                  <c:v>Other Vehicle Occupant</c:v>
                </c:pt>
                <c:pt idx="7">
                  <c:v>Bus Occupant</c:v>
                </c:pt>
              </c:strCache>
            </c:strRef>
          </c:cat>
          <c:val>
            <c:numRef>
              <c:f>Sheet1!$B$2:$B$9</c:f>
            </c:numRef>
          </c:val>
          <c:extLst>
            <c:ext xmlns:c16="http://schemas.microsoft.com/office/drawing/2014/chart" uri="{C3380CC4-5D6E-409C-BE32-E72D297353CC}">
              <c16:uniqueId val="{00000000-D468-4EEF-8BA2-5139BA7043C1}"/>
            </c:ext>
          </c:extLst>
        </c:ser>
        <c:ser>
          <c:idx val="1"/>
          <c:order val="1"/>
          <c:tx>
            <c:strRef>
              <c:f>Sheet1!$C$1</c:f>
              <c:strCache>
                <c:ptCount val="1"/>
                <c:pt idx="0">
                  <c:v>Serious Injuries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Car Occupant</c:v>
                </c:pt>
                <c:pt idx="1">
                  <c:v>Motor Cyclist</c:v>
                </c:pt>
                <c:pt idx="2">
                  <c:v>Pedestrian</c:v>
                </c:pt>
                <c:pt idx="3">
                  <c:v>Pedal Cyclist</c:v>
                </c:pt>
                <c:pt idx="4">
                  <c:v>Van Occupant</c:v>
                </c:pt>
                <c:pt idx="5">
                  <c:v>HGV Occupant</c:v>
                </c:pt>
                <c:pt idx="6">
                  <c:v>Other Vehicle Occupant</c:v>
                </c:pt>
                <c:pt idx="7">
                  <c:v>Bus Occupant</c:v>
                </c:pt>
              </c:strCache>
            </c:strRef>
          </c:cat>
          <c:val>
            <c:numRef>
              <c:f>Sheet1!$C$2:$C$9</c:f>
            </c:numRef>
          </c:val>
          <c:extLst>
            <c:ext xmlns:c16="http://schemas.microsoft.com/office/drawing/2014/chart" uri="{C3380CC4-5D6E-409C-BE32-E72D297353CC}">
              <c16:uniqueId val="{00000001-D468-4EEF-8BA2-5139BA7043C1}"/>
            </c:ext>
          </c:extLst>
        </c:ser>
        <c:ser>
          <c:idx val="2"/>
          <c:order val="2"/>
          <c:tx>
            <c:strRef>
              <c:f>Sheet1!$D$1</c:f>
              <c:strCache>
                <c:ptCount val="1"/>
                <c:pt idx="0">
                  <c:v>Column1</c:v>
                </c:pt>
              </c:strCache>
            </c:strRef>
          </c:tx>
          <c:spPr>
            <a:solidFill>
              <a:schemeClr val="tx2"/>
            </a:solidFill>
            <a:ln>
              <a:noFill/>
            </a:ln>
            <a:effectLst/>
          </c:spPr>
          <c:invertIfNegative val="0"/>
          <c:dLbls>
            <c:dLbl>
              <c:idx val="4"/>
              <c:layout>
                <c:manualLayout>
                  <c:x val="0"/>
                  <c:y val="1.6957105209416267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468-4EEF-8BA2-5139BA7043C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Car Occupant</c:v>
                </c:pt>
                <c:pt idx="1">
                  <c:v>Motor Cyclist</c:v>
                </c:pt>
                <c:pt idx="2">
                  <c:v>Pedestrian</c:v>
                </c:pt>
                <c:pt idx="3">
                  <c:v>Pedal Cyclist</c:v>
                </c:pt>
                <c:pt idx="4">
                  <c:v>Van Occupant</c:v>
                </c:pt>
                <c:pt idx="5">
                  <c:v>HGV Occupant</c:v>
                </c:pt>
                <c:pt idx="6">
                  <c:v>Other Vehicle Occupant</c:v>
                </c:pt>
                <c:pt idx="7">
                  <c:v>Bus Occupant</c:v>
                </c:pt>
              </c:strCache>
            </c:strRef>
          </c:cat>
          <c:val>
            <c:numRef>
              <c:f>Sheet1!$D$2:$D$9</c:f>
              <c:numCache>
                <c:formatCode>General</c:formatCode>
                <c:ptCount val="8"/>
                <c:pt idx="0">
                  <c:v>252</c:v>
                </c:pt>
                <c:pt idx="1">
                  <c:v>140</c:v>
                </c:pt>
                <c:pt idx="2">
                  <c:v>79</c:v>
                </c:pt>
                <c:pt idx="3">
                  <c:v>70</c:v>
                </c:pt>
                <c:pt idx="4">
                  <c:v>15</c:v>
                </c:pt>
                <c:pt idx="5">
                  <c:v>5</c:v>
                </c:pt>
                <c:pt idx="6">
                  <c:v>5</c:v>
                </c:pt>
                <c:pt idx="7">
                  <c:v>4</c:v>
                </c:pt>
              </c:numCache>
            </c:numRef>
          </c:val>
          <c:extLst>
            <c:ext xmlns:c16="http://schemas.microsoft.com/office/drawing/2014/chart" uri="{C3380CC4-5D6E-409C-BE32-E72D297353CC}">
              <c16:uniqueId val="{00000003-D468-4EEF-8BA2-5139BA7043C1}"/>
            </c:ext>
          </c:extLst>
        </c:ser>
        <c:dLbls>
          <c:showLegendKey val="0"/>
          <c:showVal val="0"/>
          <c:showCatName val="0"/>
          <c:showSerName val="0"/>
          <c:showPercent val="0"/>
          <c:showBubbleSize val="0"/>
        </c:dLbls>
        <c:gapWidth val="49"/>
        <c:overlap val="100"/>
        <c:axId val="341155424"/>
        <c:axId val="341156864"/>
      </c:barChart>
      <c:catAx>
        <c:axId val="341155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41156864"/>
        <c:crosses val="autoZero"/>
        <c:auto val="1"/>
        <c:lblAlgn val="ctr"/>
        <c:lblOffset val="100"/>
        <c:noMultiLvlLbl val="0"/>
      </c:catAx>
      <c:valAx>
        <c:axId val="34115686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411554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prstClr val="black">
                    <a:lumMod val="65000"/>
                    <a:lumOff val="35000"/>
                  </a:prstClr>
                </a:solidFill>
                <a:latin typeface="+mn-lt"/>
                <a:ea typeface="+mn-ea"/>
                <a:cs typeface="+mn-cs"/>
              </a:defRPr>
            </a:pPr>
            <a:r>
              <a:rPr lang="en-GB" b="1" baseline="0" dirty="0"/>
              <a:t>Collisions by Speed Limit</a:t>
            </a:r>
          </a:p>
          <a:p>
            <a:pPr marL="0" marR="0" lvl="0" indent="0" algn="ctr" defTabSz="914400" rtl="0" eaLnBrk="1" fontAlgn="auto" latinLnBrk="0" hangingPunct="1">
              <a:lnSpc>
                <a:spcPct val="100000"/>
              </a:lnSpc>
              <a:spcBef>
                <a:spcPts val="0"/>
              </a:spcBef>
              <a:spcAft>
                <a:spcPts val="0"/>
              </a:spcAft>
              <a:buClrTx/>
              <a:buSzTx/>
              <a:buFontTx/>
              <a:buNone/>
              <a:tabLst/>
              <a:defRPr>
                <a:solidFill>
                  <a:prstClr val="black">
                    <a:lumMod val="65000"/>
                    <a:lumOff val="35000"/>
                  </a:prstClr>
                </a:solidFill>
              </a:defRPr>
            </a:pPr>
            <a:r>
              <a:rPr lang="en-GB" sz="1600" b="0" i="0" u="none" strike="noStrike" kern="1200" spc="0" baseline="0" dirty="0">
                <a:solidFill>
                  <a:prstClr val="black">
                    <a:lumMod val="65000"/>
                    <a:lumOff val="35000"/>
                  </a:prstClr>
                </a:solidFill>
              </a:rPr>
              <a:t>(resulting in fatality/serious injury)</a:t>
            </a:r>
          </a:p>
          <a:p>
            <a:pPr marL="0" marR="0" lvl="0" indent="0" algn="ctr" defTabSz="914400" rtl="0" eaLnBrk="1" fontAlgn="auto" latinLnBrk="0" hangingPunct="1">
              <a:lnSpc>
                <a:spcPct val="100000"/>
              </a:lnSpc>
              <a:spcBef>
                <a:spcPts val="0"/>
              </a:spcBef>
              <a:spcAft>
                <a:spcPts val="0"/>
              </a:spcAft>
              <a:buClrTx/>
              <a:buSzTx/>
              <a:buFontTx/>
              <a:buNone/>
              <a:tabLst/>
              <a:defRPr>
                <a:solidFill>
                  <a:prstClr val="black">
                    <a:lumMod val="65000"/>
                    <a:lumOff val="35000"/>
                  </a:prstClr>
                </a:solidFill>
              </a:defRPr>
            </a:pPr>
            <a:endParaRPr lang="en-GB" dirty="0"/>
          </a:p>
        </c:rich>
      </c:tx>
      <c:layout>
        <c:manualLayout>
          <c:xMode val="edge"/>
          <c:yMode val="edge"/>
          <c:x val="0.20854810015894826"/>
          <c:y val="1.1727858162804698E-3"/>
        </c:manualLayout>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prstClr val="black">
                  <a:lumMod val="65000"/>
                  <a:lumOff val="35000"/>
                </a:prstClr>
              </a:solidFill>
              <a:latin typeface="+mn-lt"/>
              <a:ea typeface="+mn-ea"/>
              <a:cs typeface="+mn-cs"/>
            </a:defRPr>
          </a:pPr>
          <a:endParaRPr lang="en-US"/>
        </a:p>
      </c:txPr>
    </c:title>
    <c:autoTitleDeleted val="0"/>
    <c:plotArea>
      <c:layout>
        <c:manualLayout>
          <c:layoutTarget val="inner"/>
          <c:xMode val="edge"/>
          <c:yMode val="edge"/>
          <c:x val="0.1192936134526298"/>
          <c:y val="0.21855481994815223"/>
          <c:w val="0.87523573115813458"/>
          <c:h val="0.54253953578670044"/>
        </c:manualLayout>
      </c:layout>
      <c:barChart>
        <c:barDir val="col"/>
        <c:grouping val="stacked"/>
        <c:varyColors val="0"/>
        <c:ser>
          <c:idx val="0"/>
          <c:order val="0"/>
          <c:tx>
            <c:strRef>
              <c:f>Sheet1!$B$1</c:f>
              <c:strCache>
                <c:ptCount val="1"/>
                <c:pt idx="0">
                  <c:v>Column1</c:v>
                </c:pt>
              </c:strCache>
            </c:strRef>
          </c:tx>
          <c:spPr>
            <a:solidFill>
              <a:schemeClr val="accent1">
                <a:lumMod val="50000"/>
              </a:schemeClr>
            </a:solidFill>
            <a:ln>
              <a:noFill/>
            </a:ln>
            <a:effectLst/>
          </c:spPr>
          <c:invertIfNegative val="0"/>
          <c:dLbls>
            <c:dLbl>
              <c:idx val="1"/>
              <c:layout>
                <c:manualLayout>
                  <c:x val="0"/>
                  <c:y val="-2.1046608003615929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B16-4D67-BFEB-3FE0C343BAE1}"/>
                </c:ext>
              </c:extLst>
            </c:dLbl>
            <c:dLbl>
              <c:idx val="4"/>
              <c:layout>
                <c:manualLayout>
                  <c:x val="0"/>
                  <c:y val="3.3207549219057596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B16-4D67-BFEB-3FE0C343BAE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30mph</c:v>
                </c:pt>
                <c:pt idx="1">
                  <c:v>40mph</c:v>
                </c:pt>
                <c:pt idx="2">
                  <c:v>50mph</c:v>
                </c:pt>
                <c:pt idx="3">
                  <c:v>60mph</c:v>
                </c:pt>
                <c:pt idx="4">
                  <c:v>70mph</c:v>
                </c:pt>
              </c:strCache>
            </c:strRef>
          </c:cat>
          <c:val>
            <c:numRef>
              <c:f>Sheet1!$B$2:$B$6</c:f>
              <c:numCache>
                <c:formatCode>General</c:formatCode>
                <c:ptCount val="5"/>
                <c:pt idx="0">
                  <c:v>167</c:v>
                </c:pt>
                <c:pt idx="1">
                  <c:v>30</c:v>
                </c:pt>
                <c:pt idx="2">
                  <c:v>4</c:v>
                </c:pt>
                <c:pt idx="3">
                  <c:v>240</c:v>
                </c:pt>
                <c:pt idx="4">
                  <c:v>24</c:v>
                </c:pt>
              </c:numCache>
            </c:numRef>
          </c:val>
          <c:extLst>
            <c:ext xmlns:c16="http://schemas.microsoft.com/office/drawing/2014/chart" uri="{C3380CC4-5D6E-409C-BE32-E72D297353CC}">
              <c16:uniqueId val="{00000002-8B16-4D67-BFEB-3FE0C343BAE1}"/>
            </c:ext>
          </c:extLst>
        </c:ser>
        <c:dLbls>
          <c:showLegendKey val="0"/>
          <c:showVal val="0"/>
          <c:showCatName val="0"/>
          <c:showSerName val="0"/>
          <c:showPercent val="0"/>
          <c:showBubbleSize val="0"/>
        </c:dLbls>
        <c:gapWidth val="49"/>
        <c:overlap val="100"/>
        <c:axId val="341155424"/>
        <c:axId val="341156864"/>
      </c:barChart>
      <c:catAx>
        <c:axId val="341155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41156864"/>
        <c:crosses val="autoZero"/>
        <c:auto val="1"/>
        <c:lblAlgn val="ctr"/>
        <c:lblOffset val="100"/>
        <c:noMultiLvlLbl val="0"/>
      </c:catAx>
      <c:valAx>
        <c:axId val="34115686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411554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modernComment_101_E8D9E124.xml><?xml version="1.0" encoding="utf-8"?>
<p188:cmLst xmlns:a="http://schemas.openxmlformats.org/drawingml/2006/main" xmlns:r="http://schemas.openxmlformats.org/officeDocument/2006/relationships" xmlns:p188="http://schemas.microsoft.com/office/powerpoint/2018/8/main">
  <p188:cm id="{D194B1B4-CB4F-42A0-A21E-589ACD6CA282}" authorId="{F516DF40-EAE6-8A2A-FFEE-AC9AD590DC65}" status="resolved" created="2025-06-19T13:49:21.465" complete="100000">
    <ac:deMkLst xmlns:ac="http://schemas.microsoft.com/office/drawing/2013/main/command">
      <pc:docMk xmlns:pc="http://schemas.microsoft.com/office/powerpoint/2013/main/command"/>
      <pc:sldMk xmlns:pc="http://schemas.microsoft.com/office/powerpoint/2013/main/command" cId="3906593060" sldId="257"/>
      <ac:spMk id="6" creationId="{A2A7163F-E67D-1251-07E9-D1957D2D8A94}"/>
    </ac:deMkLst>
    <p188:txBody>
      <a:bodyPr/>
      <a:lstStyle/>
      <a:p>
        <a:r>
          <a:rPr lang="en-GB"/>
          <a:t>Should this be "focuses"? </a:t>
        </a:r>
      </a:p>
    </p188:txBody>
    <p188:extLst>
      <p:ext xmlns:p="http://schemas.openxmlformats.org/presentationml/2006/main" uri="{57CB4572-C831-44C2-8A1C-0ADB6CCDFE69}">
        <p223:reactions xmlns:p223="http://schemas.microsoft.com/office/powerpoint/2022/03/main">
          <p223:rxn type="👍">
            <p223:instance time="2025-06-19T14:21:18.041" authorId="{D54B9CE0-971E-C99D-A96B-11C8C352DFA1}"/>
          </p223:rxn>
        </p223:reactions>
      </p:ext>
    </p188:extLst>
  </p188:cm>
</p188:cmLst>
</file>

<file path=ppt/comments/modernComment_104_786A3DD1.xml><?xml version="1.0" encoding="utf-8"?>
<p188:cmLst xmlns:a="http://schemas.openxmlformats.org/drawingml/2006/main" xmlns:r="http://schemas.openxmlformats.org/officeDocument/2006/relationships" xmlns:p188="http://schemas.microsoft.com/office/powerpoint/2018/8/main">
  <p188:cm id="{24F7C556-C259-4A55-B174-E73BDEF7E75E}" authorId="{F516DF40-EAE6-8A2A-FFEE-AC9AD590DC65}" status="resolved" created="2025-06-19T13:55:43.365" complete="100000">
    <ac:deMkLst xmlns:ac="http://schemas.microsoft.com/office/drawing/2013/main/command">
      <pc:docMk xmlns:pc="http://schemas.microsoft.com/office/powerpoint/2013/main/command"/>
      <pc:sldMk xmlns:pc="http://schemas.microsoft.com/office/powerpoint/2013/main/command" cId="2020228561" sldId="260"/>
      <ac:picMk id="6" creationId="{5D569260-3767-58FD-ED2C-754D4070FBF5}"/>
    </ac:deMkLst>
    <p188:txBody>
      <a:bodyPr/>
      <a:lstStyle/>
      <a:p>
        <a:r>
          <a:rPr lang="en-GB"/>
          <a:t>Is this 2025?</a:t>
        </a:r>
      </a:p>
    </p188:txBody>
    <p188:extLst>
      <p:ext xmlns:p="http://schemas.openxmlformats.org/presentationml/2006/main" uri="{57CB4572-C831-44C2-8A1C-0ADB6CCDFE69}">
        <p223:reactions xmlns:p223="http://schemas.microsoft.com/office/powerpoint/2022/03/main">
          <p223:rxn type="👍">
            <p223:instance time="2025-06-19T14:22:15.096" authorId="{D54B9CE0-971E-C99D-A96B-11C8C352DFA1}"/>
          </p223:rxn>
        </p223:reactions>
      </p:ext>
    </p188:extLst>
  </p188:cm>
</p188:cmLst>
</file>

<file path=ppt/comments/modernComment_107_FAB15F27.xml><?xml version="1.0" encoding="utf-8"?>
<p188:cmLst xmlns:a="http://schemas.openxmlformats.org/drawingml/2006/main" xmlns:r="http://schemas.openxmlformats.org/officeDocument/2006/relationships" xmlns:p188="http://schemas.microsoft.com/office/powerpoint/2018/8/main">
  <p188:cm id="{6A4D1163-A4DA-49E9-A313-C49CB1C7863C}" authorId="{F516DF40-EAE6-8A2A-FFEE-AC9AD590DC65}" status="resolved" created="2025-06-19T13:55:59.125" complete="100000">
    <ac:deMkLst xmlns:ac="http://schemas.microsoft.com/office/drawing/2013/main/command">
      <pc:docMk xmlns:pc="http://schemas.microsoft.com/office/powerpoint/2013/main/command"/>
      <pc:sldMk xmlns:pc="http://schemas.microsoft.com/office/powerpoint/2013/main/command" cId="4205928231" sldId="263"/>
      <ac:picMk id="4" creationId="{7C6867B8-2758-E099-C6ED-467E85E232D7}"/>
    </ac:deMkLst>
    <p188:txBody>
      <a:bodyPr/>
      <a:lstStyle/>
      <a:p>
        <a:r>
          <a:rPr lang="en-GB"/>
          <a:t>Is this 2025?</a:t>
        </a:r>
      </a:p>
    </p188:txBody>
  </p188:cm>
  <p188:cm id="{C5959F23-3A4E-4A24-A617-10D93D061C50}" authorId="{F516DF40-EAE6-8A2A-FFEE-AC9AD590DC65}" status="resolved" created="2025-06-19T13:59:15.853" complete="100000">
    <ac:txMkLst xmlns:ac="http://schemas.microsoft.com/office/drawing/2013/main/command">
      <pc:docMk xmlns:pc="http://schemas.microsoft.com/office/powerpoint/2013/main/command"/>
      <pc:sldMk xmlns:pc="http://schemas.microsoft.com/office/powerpoint/2013/main/command" cId="4205928231" sldId="263"/>
      <ac:spMk id="7" creationId="{9591BD23-2F5D-4622-9C9F-F67C063C6CDE}"/>
      <ac:txMk cp="278" len="81">
        <ac:context len="556" hash="2590228207"/>
      </ac:txMk>
    </ac:txMkLst>
    <p188:pos x="8095650" y="1413015"/>
    <p188:txBody>
      <a:bodyPr/>
      <a:lstStyle/>
      <a:p>
        <a:r>
          <a:rPr lang="en-GB"/>
          <a:t>Have we specifically been asked to provide this data? If not maybe consider whether we need this in - just thinking about the optics of equating a fatality to money. </a:t>
        </a:r>
      </a:p>
    </p188:txBody>
  </p188:cm>
</p188:cmLst>
</file>

<file path=ppt/comments/modernComment_10B_EABB6F75.xml><?xml version="1.0" encoding="utf-8"?>
<p188:cmLst xmlns:a="http://schemas.openxmlformats.org/drawingml/2006/main" xmlns:r="http://schemas.openxmlformats.org/officeDocument/2006/relationships" xmlns:p188="http://schemas.microsoft.com/office/powerpoint/2018/8/main">
  <p188:cm id="{D382D8FD-8B0F-48F7-8C01-2C379FCC2FCE}" authorId="{F516DF40-EAE6-8A2A-FFEE-AC9AD590DC65}" status="resolved" created="2025-06-19T14:00:07.194" complete="100000">
    <ac:deMkLst xmlns:ac="http://schemas.microsoft.com/office/drawing/2013/main/command">
      <pc:docMk xmlns:pc="http://schemas.microsoft.com/office/powerpoint/2013/main/command"/>
      <pc:sldMk xmlns:pc="http://schemas.microsoft.com/office/powerpoint/2013/main/command" cId="3938152309" sldId="267"/>
      <ac:spMk id="2" creationId="{D8A97E26-1D4D-86FD-9302-7A616298527B}"/>
    </ac:deMkLst>
    <p188:txBody>
      <a:bodyPr/>
      <a:lstStyle/>
      <a:p>
        <a:r>
          <a:rPr lang="en-GB"/>
          <a:t>What is GB? Great Britain? </a:t>
        </a:r>
      </a:p>
    </p188:txBody>
  </p188:cm>
  <p188:cm id="{E43A244E-FFB5-490E-B8B9-72ABB84ADEC5}" authorId="{F516DF40-EAE6-8A2A-FFEE-AC9AD590DC65}" status="resolved" created="2025-06-19T14:00:52.299" complete="100000">
    <ac:deMkLst xmlns:ac="http://schemas.microsoft.com/office/drawing/2013/main/command">
      <pc:docMk xmlns:pc="http://schemas.microsoft.com/office/powerpoint/2013/main/command"/>
      <pc:sldMk xmlns:pc="http://schemas.microsoft.com/office/powerpoint/2013/main/command" cId="3938152309" sldId="267"/>
      <ac:spMk id="2" creationId="{D8A97E26-1D4D-86FD-9302-7A616298527B}"/>
    </ac:deMkLst>
    <p188:txBody>
      <a:bodyPr/>
      <a:lstStyle/>
      <a:p>
        <a:r>
          <a:rPr lang="en-GB"/>
          <a:t>Is there a GB line for fatalities? </a:t>
        </a:r>
      </a:p>
    </p188:txBody>
  </p188:cm>
</p188:cmLst>
</file>

<file path=ppt/comments/modernComment_10D_AAC6CC5D.xml><?xml version="1.0" encoding="utf-8"?>
<p188:cmLst xmlns:a="http://schemas.openxmlformats.org/drawingml/2006/main" xmlns:r="http://schemas.openxmlformats.org/officeDocument/2006/relationships" xmlns:p188="http://schemas.microsoft.com/office/powerpoint/2018/8/main">
  <p188:cm id="{922C30AD-7DD4-4D69-B9B9-C7E824E3D507}" authorId="{F516DF40-EAE6-8A2A-FFEE-AC9AD590DC65}" status="resolved" created="2025-06-19T13:55:59.125">
    <ac:deMkLst xmlns:ac="http://schemas.microsoft.com/office/drawing/2013/main/command">
      <pc:docMk xmlns:pc="http://schemas.microsoft.com/office/powerpoint/2013/main/command"/>
      <pc:sldMk xmlns:pc="http://schemas.microsoft.com/office/powerpoint/2013/main/command" cId="2865155165" sldId="269"/>
      <ac:picMk id="4" creationId="{7C6867B8-2758-E099-C6ED-467E85E232D7}"/>
    </ac:deMkLst>
    <p188:txBody>
      <a:bodyPr/>
      <a:lstStyle/>
      <a:p>
        <a:r>
          <a:rPr lang="en-GB"/>
          <a:t>Is this 2025?</a:t>
        </a:r>
      </a:p>
    </p188:txBody>
  </p188:cm>
  <p188:cm id="{76C0FDA1-01A3-4CC1-9334-AA413FD05CE9}" authorId="{F516DF40-EAE6-8A2A-FFEE-AC9AD590DC65}" status="resolved" created="2025-06-19T13:59:15.853">
    <ac:txMkLst xmlns:ac="http://schemas.microsoft.com/office/drawing/2013/main/command">
      <pc:docMk xmlns:pc="http://schemas.microsoft.com/office/powerpoint/2013/main/command"/>
      <pc:sldMk xmlns:pc="http://schemas.microsoft.com/office/powerpoint/2013/main/command" cId="2865155165" sldId="269"/>
      <ac:spMk id="7" creationId="{9591BD23-2F5D-4622-9C9F-F67C063C6CDE}"/>
      <ac:txMk cp="0">
        <ac:context len="1" hash="13"/>
      </ac:txMk>
    </ac:txMkLst>
    <p188:txBody>
      <a:bodyPr/>
      <a:lstStyle/>
      <a:p>
        <a:r>
          <a:rPr lang="en-GB"/>
          <a:t>Have we specifically been asked to provide this data? If not maybe consider whether we need this in - just thinking about the optics of equating a fatality to money.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FEAAA0-D734-4B71-A497-92971A0AA078}" type="datetimeFigureOut">
              <a:rPr lang="en-GB" smtClean="0"/>
              <a:t>15/07/2025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122A43-4202-4943-B5C9-85E4A2EB6FB0}" type="slidenum">
              <a:rPr lang="en-GB" smtClean="0"/>
              <a:t>‹#›</a:t>
            </a:fld>
            <a:endParaRPr lang="en-GB"/>
          </a:p>
        </p:txBody>
      </p:sp>
    </p:spTree>
    <p:extLst>
      <p:ext uri="{BB962C8B-B14F-4D97-AF65-F5344CB8AC3E}">
        <p14:creationId xmlns:p14="http://schemas.microsoft.com/office/powerpoint/2010/main" val="2177775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8122A43-4202-4943-B5C9-85E4A2EB6FB0}" type="slidenum">
              <a:rPr lang="en-GB" smtClean="0"/>
              <a:t>1</a:t>
            </a:fld>
            <a:endParaRPr lang="en-GB"/>
          </a:p>
        </p:txBody>
      </p:sp>
    </p:spTree>
    <p:extLst>
      <p:ext uri="{BB962C8B-B14F-4D97-AF65-F5344CB8AC3E}">
        <p14:creationId xmlns:p14="http://schemas.microsoft.com/office/powerpoint/2010/main" val="25003137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2024 is not complete 12 month picture just to autumn. Formal DFT figures will be released in September</a:t>
            </a:r>
          </a:p>
        </p:txBody>
      </p:sp>
      <p:sp>
        <p:nvSpPr>
          <p:cNvPr id="4" name="Slide Number Placeholder 3"/>
          <p:cNvSpPr>
            <a:spLocks noGrp="1"/>
          </p:cNvSpPr>
          <p:nvPr>
            <p:ph type="sldNum" sz="quarter" idx="5"/>
          </p:nvPr>
        </p:nvSpPr>
        <p:spPr/>
        <p:txBody>
          <a:bodyPr/>
          <a:lstStyle/>
          <a:p>
            <a:fld id="{A8122A43-4202-4943-B5C9-85E4A2EB6FB0}" type="slidenum">
              <a:rPr lang="en-GB" smtClean="0"/>
              <a:t>11</a:t>
            </a:fld>
            <a:endParaRPr lang="en-GB"/>
          </a:p>
        </p:txBody>
      </p:sp>
    </p:spTree>
    <p:extLst>
      <p:ext uri="{BB962C8B-B14F-4D97-AF65-F5344CB8AC3E}">
        <p14:creationId xmlns:p14="http://schemas.microsoft.com/office/powerpoint/2010/main" val="30329153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8122A43-4202-4943-B5C9-85E4A2EB6FB0}" type="slidenum">
              <a:rPr lang="en-GB" smtClean="0"/>
              <a:t>12</a:t>
            </a:fld>
            <a:endParaRPr lang="en-GB"/>
          </a:p>
        </p:txBody>
      </p:sp>
    </p:spTree>
    <p:extLst>
      <p:ext uri="{BB962C8B-B14F-4D97-AF65-F5344CB8AC3E}">
        <p14:creationId xmlns:p14="http://schemas.microsoft.com/office/powerpoint/2010/main" val="16744409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Government have said this is being developed but there is no time given for this as yet</a:t>
            </a:r>
          </a:p>
          <a:p>
            <a:pPr marL="0" indent="0">
              <a:buFont typeface="Arial" panose="020B0604020202020204" pitchFamily="34" charset="0"/>
              <a:buNone/>
            </a:pPr>
            <a:endParaRPr lang="en-GB" dirty="0"/>
          </a:p>
          <a:p>
            <a:pPr marL="171450" indent="-171450">
              <a:buFont typeface="Arial" panose="020B0604020202020204" pitchFamily="34" charset="0"/>
              <a:buChar char="•"/>
            </a:pPr>
            <a:r>
              <a:rPr lang="en-GB" dirty="0"/>
              <a:t>Discussions continue around funding and what this might look like across the partnership going forward</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Incorporating Vision Zero – this has created lots of conversations within the partnership. Most partners have embraced the nature of Vision Zero and included it within their own plans. It needs to be understood that it is a shared responsibility between authorities and the public.  We have not set any clear targets to aim for. If we formally adopt the Vision Zero ‘brand’ it needs to be communicated correctly. </a:t>
            </a:r>
          </a:p>
        </p:txBody>
      </p:sp>
      <p:sp>
        <p:nvSpPr>
          <p:cNvPr id="4" name="Slide Number Placeholder 3"/>
          <p:cNvSpPr>
            <a:spLocks noGrp="1"/>
          </p:cNvSpPr>
          <p:nvPr>
            <p:ph type="sldNum" sz="quarter" idx="5"/>
          </p:nvPr>
        </p:nvSpPr>
        <p:spPr/>
        <p:txBody>
          <a:bodyPr/>
          <a:lstStyle/>
          <a:p>
            <a:fld id="{A8122A43-4202-4943-B5C9-85E4A2EB6FB0}" type="slidenum">
              <a:rPr lang="en-GB" smtClean="0"/>
              <a:t>13</a:t>
            </a:fld>
            <a:endParaRPr lang="en-GB"/>
          </a:p>
        </p:txBody>
      </p:sp>
    </p:spTree>
    <p:extLst>
      <p:ext uri="{BB962C8B-B14F-4D97-AF65-F5344CB8AC3E}">
        <p14:creationId xmlns:p14="http://schemas.microsoft.com/office/powerpoint/2010/main" val="28217351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8122A43-4202-4943-B5C9-85E4A2EB6FB0}" type="slidenum">
              <a:rPr lang="en-GB" smtClean="0"/>
              <a:t>2</a:t>
            </a:fld>
            <a:endParaRPr lang="en-GB"/>
          </a:p>
        </p:txBody>
      </p:sp>
    </p:spTree>
    <p:extLst>
      <p:ext uri="{BB962C8B-B14F-4D97-AF65-F5344CB8AC3E}">
        <p14:creationId xmlns:p14="http://schemas.microsoft.com/office/powerpoint/2010/main" val="17783037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8122A43-4202-4943-B5C9-85E4A2EB6FB0}" type="slidenum">
              <a:rPr lang="en-GB" smtClean="0"/>
              <a:t>4</a:t>
            </a:fld>
            <a:endParaRPr lang="en-GB"/>
          </a:p>
        </p:txBody>
      </p:sp>
    </p:spTree>
    <p:extLst>
      <p:ext uri="{BB962C8B-B14F-4D97-AF65-F5344CB8AC3E}">
        <p14:creationId xmlns:p14="http://schemas.microsoft.com/office/powerpoint/2010/main" val="14782040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8122A43-4202-4943-B5C9-85E4A2EB6FB0}" type="slidenum">
              <a:rPr lang="en-GB" smtClean="0"/>
              <a:t>5</a:t>
            </a:fld>
            <a:endParaRPr lang="en-GB"/>
          </a:p>
        </p:txBody>
      </p:sp>
    </p:spTree>
    <p:extLst>
      <p:ext uri="{BB962C8B-B14F-4D97-AF65-F5344CB8AC3E}">
        <p14:creationId xmlns:p14="http://schemas.microsoft.com/office/powerpoint/2010/main" val="36036840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NDORS = National Driver Offender Retraining Scheme</a:t>
            </a:r>
          </a:p>
        </p:txBody>
      </p:sp>
      <p:sp>
        <p:nvSpPr>
          <p:cNvPr id="4" name="Slide Number Placeholder 3"/>
          <p:cNvSpPr>
            <a:spLocks noGrp="1"/>
          </p:cNvSpPr>
          <p:nvPr>
            <p:ph type="sldNum" sz="quarter" idx="5"/>
          </p:nvPr>
        </p:nvSpPr>
        <p:spPr/>
        <p:txBody>
          <a:bodyPr/>
          <a:lstStyle/>
          <a:p>
            <a:fld id="{A8122A43-4202-4943-B5C9-85E4A2EB6FB0}" type="slidenum">
              <a:rPr lang="en-GB" smtClean="0"/>
              <a:t>6</a:t>
            </a:fld>
            <a:endParaRPr lang="en-GB"/>
          </a:p>
        </p:txBody>
      </p:sp>
    </p:spTree>
    <p:extLst>
      <p:ext uri="{BB962C8B-B14F-4D97-AF65-F5344CB8AC3E}">
        <p14:creationId xmlns:p14="http://schemas.microsoft.com/office/powerpoint/2010/main" val="23451553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8122A43-4202-4943-B5C9-85E4A2EB6FB0}" type="slidenum">
              <a:rPr lang="en-GB" smtClean="0"/>
              <a:t>7</a:t>
            </a:fld>
            <a:endParaRPr lang="en-GB"/>
          </a:p>
        </p:txBody>
      </p:sp>
    </p:spTree>
    <p:extLst>
      <p:ext uri="{BB962C8B-B14F-4D97-AF65-F5344CB8AC3E}">
        <p14:creationId xmlns:p14="http://schemas.microsoft.com/office/powerpoint/2010/main" val="36041219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By exploring road safety data, we can determine where and when collisions are most likely to occur and who is most at risk.  </a:t>
            </a:r>
          </a:p>
          <a:p>
            <a:r>
              <a:rPr lang="en-GB" dirty="0"/>
              <a:t>By understanding this information, we can target our Engagement, Education and Engineering and Enforcement activities.</a:t>
            </a:r>
          </a:p>
          <a:p>
            <a:r>
              <a:rPr lang="en-GB" dirty="0"/>
              <a:t>The serious injury and fatality information from 2023 reflects historic trends in that:</a:t>
            </a:r>
          </a:p>
          <a:p>
            <a:pPr marL="285750" indent="-285750">
              <a:spcBef>
                <a:spcPts val="600"/>
              </a:spcBef>
              <a:buFont typeface="Arial" panose="020B0604020202020204" pitchFamily="34" charset="0"/>
              <a:buChar char="•"/>
            </a:pPr>
            <a:r>
              <a:rPr lang="en-GB" dirty="0"/>
              <a:t>Around 7 in 10 were the driver.</a:t>
            </a:r>
          </a:p>
          <a:p>
            <a:pPr marL="285750" indent="-285750">
              <a:spcBef>
                <a:spcPts val="600"/>
              </a:spcBef>
              <a:buFont typeface="Arial" panose="020B0604020202020204" pitchFamily="34" charset="0"/>
              <a:buChar char="•"/>
            </a:pPr>
            <a:r>
              <a:rPr lang="en-GB" dirty="0"/>
              <a:t>Around 25% were Motorcyclists-d</a:t>
            </a:r>
            <a:r>
              <a:rPr lang="en-GB" i="0" dirty="0">
                <a:solidFill>
                  <a:srgbClr val="424242"/>
                </a:solidFill>
                <a:effectLst/>
                <a:latin typeface="Segoe Sans"/>
              </a:rPr>
              <a:t>espite making up less than 10% of road traffic.</a:t>
            </a:r>
          </a:p>
          <a:p>
            <a:pPr marL="285750" indent="-285750">
              <a:spcBef>
                <a:spcPts val="600"/>
              </a:spcBef>
              <a:buFont typeface="Arial" panose="020B0604020202020204" pitchFamily="34" charset="0"/>
              <a:buChar char="•"/>
            </a:pPr>
            <a:r>
              <a:rPr lang="en-GB" dirty="0">
                <a:solidFill>
                  <a:srgbClr val="424242"/>
                </a:solidFill>
                <a:latin typeface="Segoe Sans"/>
              </a:rPr>
              <a:t>Around 1 in 4 involved a younger driver (aged under 25).</a:t>
            </a:r>
          </a:p>
          <a:p>
            <a:pPr marL="285750" indent="-285750">
              <a:spcBef>
                <a:spcPts val="600"/>
              </a:spcBef>
              <a:buFont typeface="Arial" panose="020B0604020202020204" pitchFamily="34" charset="0"/>
              <a:buChar char="•"/>
            </a:pPr>
            <a:r>
              <a:rPr lang="en-GB" dirty="0">
                <a:solidFill>
                  <a:srgbClr val="424242"/>
                </a:solidFill>
                <a:latin typeface="Segoe Sans"/>
              </a:rPr>
              <a:t>Around 7 in 10 were on our rural roads, most likely in 60mph zones.</a:t>
            </a:r>
          </a:p>
          <a:p>
            <a:endParaRPr lang="en-GB" dirty="0"/>
          </a:p>
          <a:p>
            <a:endParaRPr lang="en-GB" dirty="0"/>
          </a:p>
        </p:txBody>
      </p:sp>
      <p:sp>
        <p:nvSpPr>
          <p:cNvPr id="4" name="Slide Number Placeholder 3"/>
          <p:cNvSpPr>
            <a:spLocks noGrp="1"/>
          </p:cNvSpPr>
          <p:nvPr>
            <p:ph type="sldNum" sz="quarter" idx="5"/>
          </p:nvPr>
        </p:nvSpPr>
        <p:spPr/>
        <p:txBody>
          <a:bodyPr/>
          <a:lstStyle/>
          <a:p>
            <a:fld id="{A8122A43-4202-4943-B5C9-85E4A2EB6FB0}" type="slidenum">
              <a:rPr lang="en-GB" smtClean="0"/>
              <a:t>8</a:t>
            </a:fld>
            <a:endParaRPr lang="en-GB"/>
          </a:p>
        </p:txBody>
      </p:sp>
    </p:spTree>
    <p:extLst>
      <p:ext uri="{BB962C8B-B14F-4D97-AF65-F5344CB8AC3E}">
        <p14:creationId xmlns:p14="http://schemas.microsoft.com/office/powerpoint/2010/main" val="2205041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8122A43-4202-4943-B5C9-85E4A2EB6FB0}" type="slidenum">
              <a:rPr lang="en-GB" smtClean="0"/>
              <a:t>9</a:t>
            </a:fld>
            <a:endParaRPr lang="en-GB"/>
          </a:p>
        </p:txBody>
      </p:sp>
    </p:spTree>
    <p:extLst>
      <p:ext uri="{BB962C8B-B14F-4D97-AF65-F5344CB8AC3E}">
        <p14:creationId xmlns:p14="http://schemas.microsoft.com/office/powerpoint/2010/main" val="31722757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Average cost explanation : This figure comes from DFT data and covers the estimated real costs for lost output, medical and ambulance, police, insurance, admin and damage to property.  </a:t>
            </a:r>
          </a:p>
          <a:p>
            <a:endParaRPr lang="en-GB" dirty="0"/>
          </a:p>
          <a:p>
            <a:r>
              <a:rPr lang="en-GB" dirty="0"/>
              <a:t>29 fatalities broken down as follows:</a:t>
            </a:r>
          </a:p>
          <a:p>
            <a:endParaRPr lang="en-GB" dirty="0"/>
          </a:p>
          <a:p>
            <a:r>
              <a:rPr lang="en-GB" dirty="0"/>
              <a:t>9 Drivers and 9 motorcyclists</a:t>
            </a:r>
          </a:p>
          <a:p>
            <a:r>
              <a:rPr lang="en-GB" dirty="0"/>
              <a:t>4 passengers</a:t>
            </a:r>
          </a:p>
          <a:p>
            <a:r>
              <a:rPr lang="en-GB" dirty="0"/>
              <a:t>4 pedestrians</a:t>
            </a:r>
          </a:p>
          <a:p>
            <a:r>
              <a:rPr lang="en-GB" dirty="0"/>
              <a:t>2 cyclists and 1 tractor driver</a:t>
            </a:r>
          </a:p>
          <a:p>
            <a:endParaRPr lang="en-GB" dirty="0"/>
          </a:p>
          <a:p>
            <a:r>
              <a:rPr lang="en-GB" dirty="0"/>
              <a:t>(1 passed away more than 30 days after collision so won’t be in  DFT figures)</a:t>
            </a:r>
          </a:p>
          <a:p>
            <a:endParaRPr lang="en-GB" dirty="0"/>
          </a:p>
        </p:txBody>
      </p:sp>
      <p:sp>
        <p:nvSpPr>
          <p:cNvPr id="4" name="Slide Number Placeholder 3"/>
          <p:cNvSpPr>
            <a:spLocks noGrp="1"/>
          </p:cNvSpPr>
          <p:nvPr>
            <p:ph type="sldNum" sz="quarter" idx="5"/>
          </p:nvPr>
        </p:nvSpPr>
        <p:spPr/>
        <p:txBody>
          <a:bodyPr/>
          <a:lstStyle/>
          <a:p>
            <a:fld id="{A8122A43-4202-4943-B5C9-85E4A2EB6FB0}" type="slidenum">
              <a:rPr lang="en-GB" smtClean="0"/>
              <a:t>10</a:t>
            </a:fld>
            <a:endParaRPr lang="en-GB"/>
          </a:p>
        </p:txBody>
      </p:sp>
    </p:spTree>
    <p:extLst>
      <p:ext uri="{BB962C8B-B14F-4D97-AF65-F5344CB8AC3E}">
        <p14:creationId xmlns:p14="http://schemas.microsoft.com/office/powerpoint/2010/main" val="1858137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9B2EF-732D-5E3F-E869-E8CEE0FA5A5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2B3262A-CD3D-1AFF-78F2-7991636FEFD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DAE7192-D4EA-029B-2D03-CB1E059D716E}"/>
              </a:ext>
            </a:extLst>
          </p:cNvPr>
          <p:cNvSpPr>
            <a:spLocks noGrp="1"/>
          </p:cNvSpPr>
          <p:nvPr>
            <p:ph type="dt" sz="half" idx="10"/>
          </p:nvPr>
        </p:nvSpPr>
        <p:spPr/>
        <p:txBody>
          <a:bodyPr/>
          <a:lstStyle/>
          <a:p>
            <a:fld id="{7E342D17-D335-4CBE-9571-3D1CE8626893}" type="datetime1">
              <a:rPr lang="en-GB" smtClean="0"/>
              <a:t>15/07/2025</a:t>
            </a:fld>
            <a:endParaRPr lang="en-GB"/>
          </a:p>
        </p:txBody>
      </p:sp>
      <p:sp>
        <p:nvSpPr>
          <p:cNvPr id="5" name="Footer Placeholder 4">
            <a:extLst>
              <a:ext uri="{FF2B5EF4-FFF2-40B4-BE49-F238E27FC236}">
                <a16:creationId xmlns:a16="http://schemas.microsoft.com/office/drawing/2014/main" id="{FAFDA9F7-F616-CF2A-EAC9-8AEA532D215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2D7DDD4-B4A0-F238-B481-93C82E3561FA}"/>
              </a:ext>
            </a:extLst>
          </p:cNvPr>
          <p:cNvSpPr>
            <a:spLocks noGrp="1"/>
          </p:cNvSpPr>
          <p:nvPr>
            <p:ph type="sldNum" sz="quarter" idx="12"/>
          </p:nvPr>
        </p:nvSpPr>
        <p:spPr/>
        <p:txBody>
          <a:bodyPr/>
          <a:lstStyle/>
          <a:p>
            <a:fld id="{1525A12E-0C9F-4672-8B25-975B4186B8DC}" type="slidenum">
              <a:rPr lang="en-GB" smtClean="0"/>
              <a:t>‹#›</a:t>
            </a:fld>
            <a:endParaRPr lang="en-GB" dirty="0"/>
          </a:p>
        </p:txBody>
      </p:sp>
    </p:spTree>
    <p:extLst>
      <p:ext uri="{BB962C8B-B14F-4D97-AF65-F5344CB8AC3E}">
        <p14:creationId xmlns:p14="http://schemas.microsoft.com/office/powerpoint/2010/main" val="4172572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A18E9-C93B-DFEA-852A-501006178BD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ACFD932-34CD-894C-8349-FC74864FA43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0E13A44-E9F2-A0CF-336C-CD586874A9E0}"/>
              </a:ext>
            </a:extLst>
          </p:cNvPr>
          <p:cNvSpPr>
            <a:spLocks noGrp="1"/>
          </p:cNvSpPr>
          <p:nvPr>
            <p:ph type="dt" sz="half" idx="10"/>
          </p:nvPr>
        </p:nvSpPr>
        <p:spPr/>
        <p:txBody>
          <a:bodyPr/>
          <a:lstStyle/>
          <a:p>
            <a:fld id="{5565B573-57C3-4B5C-97D8-43F2E9C9A7EF}" type="datetime1">
              <a:rPr lang="en-GB" smtClean="0"/>
              <a:t>15/07/2025</a:t>
            </a:fld>
            <a:endParaRPr lang="en-GB"/>
          </a:p>
        </p:txBody>
      </p:sp>
      <p:sp>
        <p:nvSpPr>
          <p:cNvPr id="5" name="Footer Placeholder 4">
            <a:extLst>
              <a:ext uri="{FF2B5EF4-FFF2-40B4-BE49-F238E27FC236}">
                <a16:creationId xmlns:a16="http://schemas.microsoft.com/office/drawing/2014/main" id="{E3FC29C2-2E9E-427C-0199-AB9C0CD558D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2727B33-C942-3195-BA50-8E3419448517}"/>
              </a:ext>
            </a:extLst>
          </p:cNvPr>
          <p:cNvSpPr>
            <a:spLocks noGrp="1"/>
          </p:cNvSpPr>
          <p:nvPr>
            <p:ph type="sldNum" sz="quarter" idx="12"/>
          </p:nvPr>
        </p:nvSpPr>
        <p:spPr/>
        <p:txBody>
          <a:bodyPr/>
          <a:lstStyle/>
          <a:p>
            <a:fld id="{1525A12E-0C9F-4672-8B25-975B4186B8DC}" type="slidenum">
              <a:rPr lang="en-GB" smtClean="0"/>
              <a:t>‹#›</a:t>
            </a:fld>
            <a:endParaRPr lang="en-GB"/>
          </a:p>
        </p:txBody>
      </p:sp>
    </p:spTree>
    <p:extLst>
      <p:ext uri="{BB962C8B-B14F-4D97-AF65-F5344CB8AC3E}">
        <p14:creationId xmlns:p14="http://schemas.microsoft.com/office/powerpoint/2010/main" val="540968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F04E473-9014-2E86-1039-5E4ABA4016F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0283CCE-0679-0C9D-4C84-E229EE3D410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02DF1C8-498A-227E-EFFC-4448F4E59030}"/>
              </a:ext>
            </a:extLst>
          </p:cNvPr>
          <p:cNvSpPr>
            <a:spLocks noGrp="1"/>
          </p:cNvSpPr>
          <p:nvPr>
            <p:ph type="dt" sz="half" idx="10"/>
          </p:nvPr>
        </p:nvSpPr>
        <p:spPr/>
        <p:txBody>
          <a:bodyPr/>
          <a:lstStyle/>
          <a:p>
            <a:fld id="{AAF58808-FE0D-4A59-9F27-51AC62EBA944}" type="datetime1">
              <a:rPr lang="en-GB" smtClean="0"/>
              <a:t>15/07/2025</a:t>
            </a:fld>
            <a:endParaRPr lang="en-GB"/>
          </a:p>
        </p:txBody>
      </p:sp>
      <p:sp>
        <p:nvSpPr>
          <p:cNvPr id="5" name="Footer Placeholder 4">
            <a:extLst>
              <a:ext uri="{FF2B5EF4-FFF2-40B4-BE49-F238E27FC236}">
                <a16:creationId xmlns:a16="http://schemas.microsoft.com/office/drawing/2014/main" id="{C776EF7C-07C8-5E73-0F9B-41C24917D2F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04BF212-6602-CC9E-9448-D5D77AB78F50}"/>
              </a:ext>
            </a:extLst>
          </p:cNvPr>
          <p:cNvSpPr>
            <a:spLocks noGrp="1"/>
          </p:cNvSpPr>
          <p:nvPr>
            <p:ph type="sldNum" sz="quarter" idx="12"/>
          </p:nvPr>
        </p:nvSpPr>
        <p:spPr/>
        <p:txBody>
          <a:bodyPr/>
          <a:lstStyle/>
          <a:p>
            <a:fld id="{1525A12E-0C9F-4672-8B25-975B4186B8DC}" type="slidenum">
              <a:rPr lang="en-GB" smtClean="0"/>
              <a:t>‹#›</a:t>
            </a:fld>
            <a:endParaRPr lang="en-GB"/>
          </a:p>
        </p:txBody>
      </p:sp>
    </p:spTree>
    <p:extLst>
      <p:ext uri="{BB962C8B-B14F-4D97-AF65-F5344CB8AC3E}">
        <p14:creationId xmlns:p14="http://schemas.microsoft.com/office/powerpoint/2010/main" val="1113157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4AFBA-4676-F642-F7FF-CAB7ECD5AD6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BD0C8A2-7E70-C901-A0E9-7FA3E1DC729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E752712-8983-1E1D-CD23-C19D92454D39}"/>
              </a:ext>
            </a:extLst>
          </p:cNvPr>
          <p:cNvSpPr>
            <a:spLocks noGrp="1"/>
          </p:cNvSpPr>
          <p:nvPr>
            <p:ph type="dt" sz="half" idx="10"/>
          </p:nvPr>
        </p:nvSpPr>
        <p:spPr/>
        <p:txBody>
          <a:bodyPr/>
          <a:lstStyle/>
          <a:p>
            <a:fld id="{91D45F0C-6D84-4ED9-A16A-F6F81B425C8D}" type="datetime1">
              <a:rPr lang="en-GB" smtClean="0"/>
              <a:t>15/07/2025</a:t>
            </a:fld>
            <a:endParaRPr lang="en-GB"/>
          </a:p>
        </p:txBody>
      </p:sp>
      <p:sp>
        <p:nvSpPr>
          <p:cNvPr id="5" name="Footer Placeholder 4">
            <a:extLst>
              <a:ext uri="{FF2B5EF4-FFF2-40B4-BE49-F238E27FC236}">
                <a16:creationId xmlns:a16="http://schemas.microsoft.com/office/drawing/2014/main" id="{F1276168-A5D0-10FD-1E7E-CD152E5FD46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A48EC4C-D00B-9467-28CE-2BC233FD55DA}"/>
              </a:ext>
            </a:extLst>
          </p:cNvPr>
          <p:cNvSpPr>
            <a:spLocks noGrp="1"/>
          </p:cNvSpPr>
          <p:nvPr>
            <p:ph type="sldNum" sz="quarter" idx="12"/>
          </p:nvPr>
        </p:nvSpPr>
        <p:spPr/>
        <p:txBody>
          <a:bodyPr/>
          <a:lstStyle/>
          <a:p>
            <a:fld id="{1525A12E-0C9F-4672-8B25-975B4186B8DC}" type="slidenum">
              <a:rPr lang="en-GB" smtClean="0"/>
              <a:t>‹#›</a:t>
            </a:fld>
            <a:endParaRPr lang="en-GB"/>
          </a:p>
        </p:txBody>
      </p:sp>
    </p:spTree>
    <p:extLst>
      <p:ext uri="{BB962C8B-B14F-4D97-AF65-F5344CB8AC3E}">
        <p14:creationId xmlns:p14="http://schemas.microsoft.com/office/powerpoint/2010/main" val="762945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4C62F-1DEE-B661-B3B0-349225D2FF6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55F4AA3-5500-FEFF-A030-EE4AB195191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3B41EA2-EEA3-71DE-8B5C-569650C29846}"/>
              </a:ext>
            </a:extLst>
          </p:cNvPr>
          <p:cNvSpPr>
            <a:spLocks noGrp="1"/>
          </p:cNvSpPr>
          <p:nvPr>
            <p:ph type="dt" sz="half" idx="10"/>
          </p:nvPr>
        </p:nvSpPr>
        <p:spPr/>
        <p:txBody>
          <a:bodyPr/>
          <a:lstStyle/>
          <a:p>
            <a:fld id="{DC4D6F74-F2DE-4D79-BDA4-026B2C0F30EE}" type="datetime1">
              <a:rPr lang="en-GB" smtClean="0"/>
              <a:t>15/07/2025</a:t>
            </a:fld>
            <a:endParaRPr lang="en-GB"/>
          </a:p>
        </p:txBody>
      </p:sp>
      <p:sp>
        <p:nvSpPr>
          <p:cNvPr id="5" name="Footer Placeholder 4">
            <a:extLst>
              <a:ext uri="{FF2B5EF4-FFF2-40B4-BE49-F238E27FC236}">
                <a16:creationId xmlns:a16="http://schemas.microsoft.com/office/drawing/2014/main" id="{75662F41-4EC9-C5E4-7849-50E6FED7596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EAD4581-BA5D-58C3-CF9B-5112CC490991}"/>
              </a:ext>
            </a:extLst>
          </p:cNvPr>
          <p:cNvSpPr>
            <a:spLocks noGrp="1"/>
          </p:cNvSpPr>
          <p:nvPr>
            <p:ph type="sldNum" sz="quarter" idx="12"/>
          </p:nvPr>
        </p:nvSpPr>
        <p:spPr/>
        <p:txBody>
          <a:bodyPr/>
          <a:lstStyle/>
          <a:p>
            <a:fld id="{1525A12E-0C9F-4672-8B25-975B4186B8DC}" type="slidenum">
              <a:rPr lang="en-GB" smtClean="0"/>
              <a:t>‹#›</a:t>
            </a:fld>
            <a:endParaRPr lang="en-GB"/>
          </a:p>
        </p:txBody>
      </p:sp>
    </p:spTree>
    <p:extLst>
      <p:ext uri="{BB962C8B-B14F-4D97-AF65-F5344CB8AC3E}">
        <p14:creationId xmlns:p14="http://schemas.microsoft.com/office/powerpoint/2010/main" val="2965649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27ED1-786A-9A03-4FCF-3A7B6655E93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BB3A049-7B5F-E30D-8BEA-7CD10C1AF99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17BEC86-FE00-B06C-D353-D8480AC7409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A387A31-A173-6919-AF5D-5302165CC0C5}"/>
              </a:ext>
            </a:extLst>
          </p:cNvPr>
          <p:cNvSpPr>
            <a:spLocks noGrp="1"/>
          </p:cNvSpPr>
          <p:nvPr>
            <p:ph type="dt" sz="half" idx="10"/>
          </p:nvPr>
        </p:nvSpPr>
        <p:spPr/>
        <p:txBody>
          <a:bodyPr/>
          <a:lstStyle/>
          <a:p>
            <a:fld id="{2ADAF3F5-70C8-4E2A-82DA-A8E670B53131}" type="datetime1">
              <a:rPr lang="en-GB" smtClean="0"/>
              <a:t>15/07/2025</a:t>
            </a:fld>
            <a:endParaRPr lang="en-GB"/>
          </a:p>
        </p:txBody>
      </p:sp>
      <p:sp>
        <p:nvSpPr>
          <p:cNvPr id="6" name="Footer Placeholder 5">
            <a:extLst>
              <a:ext uri="{FF2B5EF4-FFF2-40B4-BE49-F238E27FC236}">
                <a16:creationId xmlns:a16="http://schemas.microsoft.com/office/drawing/2014/main" id="{3BDB08B6-5CDB-9C02-C6A5-CF6C7F594DA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2AAAD1E-FC62-3694-0452-779D63C10179}"/>
              </a:ext>
            </a:extLst>
          </p:cNvPr>
          <p:cNvSpPr>
            <a:spLocks noGrp="1"/>
          </p:cNvSpPr>
          <p:nvPr>
            <p:ph type="sldNum" sz="quarter" idx="12"/>
          </p:nvPr>
        </p:nvSpPr>
        <p:spPr/>
        <p:txBody>
          <a:bodyPr/>
          <a:lstStyle/>
          <a:p>
            <a:fld id="{1525A12E-0C9F-4672-8B25-975B4186B8DC}" type="slidenum">
              <a:rPr lang="en-GB" smtClean="0"/>
              <a:t>‹#›</a:t>
            </a:fld>
            <a:endParaRPr lang="en-GB"/>
          </a:p>
        </p:txBody>
      </p:sp>
    </p:spTree>
    <p:extLst>
      <p:ext uri="{BB962C8B-B14F-4D97-AF65-F5344CB8AC3E}">
        <p14:creationId xmlns:p14="http://schemas.microsoft.com/office/powerpoint/2010/main" val="4039045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12219-CC6C-BD10-74FC-326C4846CDB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7D9E9FB-19F0-E14F-8CB5-1312DC49329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5E386E9-8F74-BAFD-3318-F178C768298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1CF7417-0B34-17DB-BD22-FCB3F8D1776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FCD9F7F-130F-164A-AF00-E7F9C0A6BE9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2D7EE98-7C08-35D4-3261-0BB118BA6EA8}"/>
              </a:ext>
            </a:extLst>
          </p:cNvPr>
          <p:cNvSpPr>
            <a:spLocks noGrp="1"/>
          </p:cNvSpPr>
          <p:nvPr>
            <p:ph type="dt" sz="half" idx="10"/>
          </p:nvPr>
        </p:nvSpPr>
        <p:spPr/>
        <p:txBody>
          <a:bodyPr/>
          <a:lstStyle/>
          <a:p>
            <a:fld id="{25537454-C083-4217-8B1D-FCAC826CDD75}" type="datetime1">
              <a:rPr lang="en-GB" smtClean="0"/>
              <a:t>15/07/2025</a:t>
            </a:fld>
            <a:endParaRPr lang="en-GB"/>
          </a:p>
        </p:txBody>
      </p:sp>
      <p:sp>
        <p:nvSpPr>
          <p:cNvPr id="8" name="Footer Placeholder 7">
            <a:extLst>
              <a:ext uri="{FF2B5EF4-FFF2-40B4-BE49-F238E27FC236}">
                <a16:creationId xmlns:a16="http://schemas.microsoft.com/office/drawing/2014/main" id="{C63479ED-618F-82C4-48A4-5C9965AD8EB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4F78758-116E-5345-A919-CE4EAC25D397}"/>
              </a:ext>
            </a:extLst>
          </p:cNvPr>
          <p:cNvSpPr>
            <a:spLocks noGrp="1"/>
          </p:cNvSpPr>
          <p:nvPr>
            <p:ph type="sldNum" sz="quarter" idx="12"/>
          </p:nvPr>
        </p:nvSpPr>
        <p:spPr/>
        <p:txBody>
          <a:bodyPr/>
          <a:lstStyle/>
          <a:p>
            <a:fld id="{1525A12E-0C9F-4672-8B25-975B4186B8DC}" type="slidenum">
              <a:rPr lang="en-GB" smtClean="0"/>
              <a:t>‹#›</a:t>
            </a:fld>
            <a:endParaRPr lang="en-GB"/>
          </a:p>
        </p:txBody>
      </p:sp>
    </p:spTree>
    <p:extLst>
      <p:ext uri="{BB962C8B-B14F-4D97-AF65-F5344CB8AC3E}">
        <p14:creationId xmlns:p14="http://schemas.microsoft.com/office/powerpoint/2010/main" val="15788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805FF-C18F-14FB-20EA-0C3CED616C7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40EEF8F-81A7-F1A1-6EF8-994921703551}"/>
              </a:ext>
            </a:extLst>
          </p:cNvPr>
          <p:cNvSpPr>
            <a:spLocks noGrp="1"/>
          </p:cNvSpPr>
          <p:nvPr>
            <p:ph type="dt" sz="half" idx="10"/>
          </p:nvPr>
        </p:nvSpPr>
        <p:spPr/>
        <p:txBody>
          <a:bodyPr/>
          <a:lstStyle/>
          <a:p>
            <a:fld id="{D5FD0BF2-0D58-4C85-89ED-49758FB632D8}" type="datetime1">
              <a:rPr lang="en-GB" smtClean="0"/>
              <a:t>15/07/2025</a:t>
            </a:fld>
            <a:endParaRPr lang="en-GB"/>
          </a:p>
        </p:txBody>
      </p:sp>
      <p:sp>
        <p:nvSpPr>
          <p:cNvPr id="4" name="Footer Placeholder 3">
            <a:extLst>
              <a:ext uri="{FF2B5EF4-FFF2-40B4-BE49-F238E27FC236}">
                <a16:creationId xmlns:a16="http://schemas.microsoft.com/office/drawing/2014/main" id="{BC53AB00-2898-166B-A6B1-F38EF70DBCA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7CF8D21-BD8F-864C-66DF-20D2FDD1F55B}"/>
              </a:ext>
            </a:extLst>
          </p:cNvPr>
          <p:cNvSpPr>
            <a:spLocks noGrp="1"/>
          </p:cNvSpPr>
          <p:nvPr>
            <p:ph type="sldNum" sz="quarter" idx="12"/>
          </p:nvPr>
        </p:nvSpPr>
        <p:spPr/>
        <p:txBody>
          <a:bodyPr/>
          <a:lstStyle/>
          <a:p>
            <a:fld id="{1525A12E-0C9F-4672-8B25-975B4186B8DC}" type="slidenum">
              <a:rPr lang="en-GB" smtClean="0"/>
              <a:t>‹#›</a:t>
            </a:fld>
            <a:endParaRPr lang="en-GB"/>
          </a:p>
        </p:txBody>
      </p:sp>
    </p:spTree>
    <p:extLst>
      <p:ext uri="{BB962C8B-B14F-4D97-AF65-F5344CB8AC3E}">
        <p14:creationId xmlns:p14="http://schemas.microsoft.com/office/powerpoint/2010/main" val="3270356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19DF58-A292-5C57-A7C9-099A66C77922}"/>
              </a:ext>
            </a:extLst>
          </p:cNvPr>
          <p:cNvSpPr>
            <a:spLocks noGrp="1"/>
          </p:cNvSpPr>
          <p:nvPr>
            <p:ph type="dt" sz="half" idx="10"/>
          </p:nvPr>
        </p:nvSpPr>
        <p:spPr/>
        <p:txBody>
          <a:bodyPr/>
          <a:lstStyle/>
          <a:p>
            <a:fld id="{DB3B8F72-F920-44BA-937F-0BC4B20DD1C6}" type="datetime1">
              <a:rPr lang="en-GB" smtClean="0"/>
              <a:t>15/07/2025</a:t>
            </a:fld>
            <a:endParaRPr lang="en-GB"/>
          </a:p>
        </p:txBody>
      </p:sp>
      <p:sp>
        <p:nvSpPr>
          <p:cNvPr id="3" name="Footer Placeholder 2">
            <a:extLst>
              <a:ext uri="{FF2B5EF4-FFF2-40B4-BE49-F238E27FC236}">
                <a16:creationId xmlns:a16="http://schemas.microsoft.com/office/drawing/2014/main" id="{139C7D48-A67C-DCD6-457D-76556FE2115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CA38FF5-08D1-6352-C3C0-246ACB5C7018}"/>
              </a:ext>
            </a:extLst>
          </p:cNvPr>
          <p:cNvSpPr>
            <a:spLocks noGrp="1"/>
          </p:cNvSpPr>
          <p:nvPr>
            <p:ph type="sldNum" sz="quarter" idx="12"/>
          </p:nvPr>
        </p:nvSpPr>
        <p:spPr/>
        <p:txBody>
          <a:bodyPr/>
          <a:lstStyle/>
          <a:p>
            <a:fld id="{1525A12E-0C9F-4672-8B25-975B4186B8DC}" type="slidenum">
              <a:rPr lang="en-GB" smtClean="0"/>
              <a:t>‹#›</a:t>
            </a:fld>
            <a:endParaRPr lang="en-GB"/>
          </a:p>
        </p:txBody>
      </p:sp>
    </p:spTree>
    <p:extLst>
      <p:ext uri="{BB962C8B-B14F-4D97-AF65-F5344CB8AC3E}">
        <p14:creationId xmlns:p14="http://schemas.microsoft.com/office/powerpoint/2010/main" val="714117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5B26D-65FB-6D20-8C96-3799AF5CF4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EF0F9A2-263C-C79E-9F91-C068318A920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3B43CCE-AFBF-BD5D-0DFD-C12AF6DB50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6C2E53-4A93-68F9-6188-516AD44FF0AA}"/>
              </a:ext>
            </a:extLst>
          </p:cNvPr>
          <p:cNvSpPr>
            <a:spLocks noGrp="1"/>
          </p:cNvSpPr>
          <p:nvPr>
            <p:ph type="dt" sz="half" idx="10"/>
          </p:nvPr>
        </p:nvSpPr>
        <p:spPr/>
        <p:txBody>
          <a:bodyPr/>
          <a:lstStyle/>
          <a:p>
            <a:fld id="{0482C5DA-87B4-4D48-9409-D27B4295723C}" type="datetime1">
              <a:rPr lang="en-GB" smtClean="0"/>
              <a:t>15/07/2025</a:t>
            </a:fld>
            <a:endParaRPr lang="en-GB"/>
          </a:p>
        </p:txBody>
      </p:sp>
      <p:sp>
        <p:nvSpPr>
          <p:cNvPr id="6" name="Footer Placeholder 5">
            <a:extLst>
              <a:ext uri="{FF2B5EF4-FFF2-40B4-BE49-F238E27FC236}">
                <a16:creationId xmlns:a16="http://schemas.microsoft.com/office/drawing/2014/main" id="{5315ED40-625E-ADFB-9157-EDBBD2E2E0E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B371C6D-E228-46A2-4611-8CF1A7092C52}"/>
              </a:ext>
            </a:extLst>
          </p:cNvPr>
          <p:cNvSpPr>
            <a:spLocks noGrp="1"/>
          </p:cNvSpPr>
          <p:nvPr>
            <p:ph type="sldNum" sz="quarter" idx="12"/>
          </p:nvPr>
        </p:nvSpPr>
        <p:spPr/>
        <p:txBody>
          <a:bodyPr/>
          <a:lstStyle/>
          <a:p>
            <a:fld id="{1525A12E-0C9F-4672-8B25-975B4186B8DC}" type="slidenum">
              <a:rPr lang="en-GB" smtClean="0"/>
              <a:t>‹#›</a:t>
            </a:fld>
            <a:endParaRPr lang="en-GB"/>
          </a:p>
        </p:txBody>
      </p:sp>
    </p:spTree>
    <p:extLst>
      <p:ext uri="{BB962C8B-B14F-4D97-AF65-F5344CB8AC3E}">
        <p14:creationId xmlns:p14="http://schemas.microsoft.com/office/powerpoint/2010/main" val="34878836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6DB53-F581-A891-A550-3D7BFAF85B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07E539A-7C8F-87F7-5943-6B6298DD21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33472A9-0807-A271-4F53-5D8CFEF0C4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14E482-5619-CDF3-45BF-1F1566BDE072}"/>
              </a:ext>
            </a:extLst>
          </p:cNvPr>
          <p:cNvSpPr>
            <a:spLocks noGrp="1"/>
          </p:cNvSpPr>
          <p:nvPr>
            <p:ph type="dt" sz="half" idx="10"/>
          </p:nvPr>
        </p:nvSpPr>
        <p:spPr/>
        <p:txBody>
          <a:bodyPr/>
          <a:lstStyle/>
          <a:p>
            <a:fld id="{EEE34642-7399-4848-9A96-AA0784788536}" type="datetime1">
              <a:rPr lang="en-GB" smtClean="0"/>
              <a:t>15/07/2025</a:t>
            </a:fld>
            <a:endParaRPr lang="en-GB"/>
          </a:p>
        </p:txBody>
      </p:sp>
      <p:sp>
        <p:nvSpPr>
          <p:cNvPr id="6" name="Footer Placeholder 5">
            <a:extLst>
              <a:ext uri="{FF2B5EF4-FFF2-40B4-BE49-F238E27FC236}">
                <a16:creationId xmlns:a16="http://schemas.microsoft.com/office/drawing/2014/main" id="{7067BD4F-2916-FCBA-360C-7AE460FFDFB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CCCEBA7-DA5D-1AFE-A3F6-921ED5739A9F}"/>
              </a:ext>
            </a:extLst>
          </p:cNvPr>
          <p:cNvSpPr>
            <a:spLocks noGrp="1"/>
          </p:cNvSpPr>
          <p:nvPr>
            <p:ph type="sldNum" sz="quarter" idx="12"/>
          </p:nvPr>
        </p:nvSpPr>
        <p:spPr/>
        <p:txBody>
          <a:bodyPr/>
          <a:lstStyle/>
          <a:p>
            <a:fld id="{1525A12E-0C9F-4672-8B25-975B4186B8DC}" type="slidenum">
              <a:rPr lang="en-GB" smtClean="0"/>
              <a:t>‹#›</a:t>
            </a:fld>
            <a:endParaRPr lang="en-GB"/>
          </a:p>
        </p:txBody>
      </p:sp>
    </p:spTree>
    <p:extLst>
      <p:ext uri="{BB962C8B-B14F-4D97-AF65-F5344CB8AC3E}">
        <p14:creationId xmlns:p14="http://schemas.microsoft.com/office/powerpoint/2010/main" val="1211312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2A8B1E-14B8-02C9-0874-D2A5F63B8A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044F7CF-18D3-0508-0DAF-F6CE82FD46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EECCF2F-82F7-40AE-A56D-CF292190B5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C672808-E116-4813-ABD3-A94139723954}" type="datetime1">
              <a:rPr lang="en-GB" smtClean="0"/>
              <a:t>15/07/2025</a:t>
            </a:fld>
            <a:endParaRPr lang="en-GB"/>
          </a:p>
        </p:txBody>
      </p:sp>
      <p:sp>
        <p:nvSpPr>
          <p:cNvPr id="5" name="Footer Placeholder 4">
            <a:extLst>
              <a:ext uri="{FF2B5EF4-FFF2-40B4-BE49-F238E27FC236}">
                <a16:creationId xmlns:a16="http://schemas.microsoft.com/office/drawing/2014/main" id="{5BA37757-7BBF-F6E5-660B-B4793E8BFD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EFD4B4E8-F701-510D-91B2-AF3539EBBC3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525A12E-0C9F-4672-8B25-975B4186B8DC}" type="slidenum">
              <a:rPr lang="en-GB" smtClean="0"/>
              <a:t>‹#›</a:t>
            </a:fld>
            <a:endParaRPr lang="en-GB"/>
          </a:p>
        </p:txBody>
      </p:sp>
    </p:spTree>
    <p:extLst>
      <p:ext uri="{BB962C8B-B14F-4D97-AF65-F5344CB8AC3E}">
        <p14:creationId xmlns:p14="http://schemas.microsoft.com/office/powerpoint/2010/main" val="3263408932"/>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microsoft.com/office/2018/10/relationships/comments" Target="../comments/modernComment_107_FAB15F27.xm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microsoft.com/office/2018/10/relationships/comments" Target="../comments/modernComment_10B_EABB6F75.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18/10/relationships/comments" Target="../comments/modernComment_101_E8D9E124.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microsoft.com/office/2018/10/relationships/comments" Target="../comments/modernComment_10D_AAC6CC5D.xm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chart" Target="../charts/chart1.xml"/></Relationships>
</file>

<file path=ppt/slides/_rels/slide9.xml.rels><?xml version="1.0" encoding="UTF-8" standalone="yes"?>
<Relationships xmlns="http://schemas.openxmlformats.org/package/2006/relationships"><Relationship Id="rId3" Type="http://schemas.microsoft.com/office/2018/10/relationships/comments" Target="../comments/modernComment_104_786A3DD1.xm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6" name="Picture 5" descr="A close up of a badge&#10;&#10;AI-generated content may be incorrect.">
            <a:extLst>
              <a:ext uri="{FF2B5EF4-FFF2-40B4-BE49-F238E27FC236}">
                <a16:creationId xmlns:a16="http://schemas.microsoft.com/office/drawing/2014/main" id="{8FAB7229-C0C7-8F34-AC92-646B584F82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271" y="3823659"/>
            <a:ext cx="1068719" cy="1374067"/>
          </a:xfrm>
          <a:prstGeom prst="rect">
            <a:avLst/>
          </a:prstGeom>
        </p:spPr>
      </p:pic>
      <p:pic>
        <p:nvPicPr>
          <p:cNvPr id="11" name="Picture 10" descr="A black background with white text&#10;&#10;AI-generated content may be incorrect.">
            <a:extLst>
              <a:ext uri="{FF2B5EF4-FFF2-40B4-BE49-F238E27FC236}">
                <a16:creationId xmlns:a16="http://schemas.microsoft.com/office/drawing/2014/main" id="{88EE930F-8657-A671-0DEF-A4BC8A3029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2271" y="5423305"/>
            <a:ext cx="3774925" cy="959460"/>
          </a:xfrm>
          <a:prstGeom prst="rect">
            <a:avLst/>
          </a:prstGeom>
        </p:spPr>
      </p:pic>
      <p:pic>
        <p:nvPicPr>
          <p:cNvPr id="17" name="Picture 16" descr="A collage of a road and a castle&#10;&#10;AI-generated content may be incorrect.">
            <a:extLst>
              <a:ext uri="{FF2B5EF4-FFF2-40B4-BE49-F238E27FC236}">
                <a16:creationId xmlns:a16="http://schemas.microsoft.com/office/drawing/2014/main" id="{A2D9F505-958E-46D1-6BD6-9315D8E78CDE}"/>
              </a:ext>
            </a:extLst>
          </p:cNvPr>
          <p:cNvPicPr>
            <a:picLocks noChangeAspect="1"/>
          </p:cNvPicPr>
          <p:nvPr/>
        </p:nvPicPr>
        <p:blipFill>
          <a:blip r:embed="rId5">
            <a:alphaModFix amt="85000"/>
            <a:extLst>
              <a:ext uri="{28A0092B-C50C-407E-A947-70E740481C1C}">
                <a14:useLocalDpi xmlns:a14="http://schemas.microsoft.com/office/drawing/2010/main" val="0"/>
              </a:ext>
            </a:extLst>
          </a:blip>
          <a:stretch>
            <a:fillRect/>
          </a:stretch>
        </p:blipFill>
        <p:spPr>
          <a:xfrm>
            <a:off x="4273485" y="0"/>
            <a:ext cx="7918515" cy="6858000"/>
          </a:xfrm>
          <a:prstGeom prst="rect">
            <a:avLst/>
          </a:prstGeom>
        </p:spPr>
      </p:pic>
      <p:pic>
        <p:nvPicPr>
          <p:cNvPr id="7" name="Picture 6" descr="Green text on a black background&#10;&#10;AI-generated content may be incorrect.">
            <a:extLst>
              <a:ext uri="{FF2B5EF4-FFF2-40B4-BE49-F238E27FC236}">
                <a16:creationId xmlns:a16="http://schemas.microsoft.com/office/drawing/2014/main" id="{2D924DAE-902A-8642-F3A9-5D28FC45BA3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2271" y="614906"/>
            <a:ext cx="3821521" cy="1045368"/>
          </a:xfrm>
          <a:prstGeom prst="rect">
            <a:avLst/>
          </a:prstGeom>
        </p:spPr>
      </p:pic>
      <p:sp>
        <p:nvSpPr>
          <p:cNvPr id="2" name="Slide Number Placeholder 1">
            <a:extLst>
              <a:ext uri="{FF2B5EF4-FFF2-40B4-BE49-F238E27FC236}">
                <a16:creationId xmlns:a16="http://schemas.microsoft.com/office/drawing/2014/main" id="{B479F986-B95A-10C6-F260-BABDEEDF2607}"/>
              </a:ext>
            </a:extLst>
          </p:cNvPr>
          <p:cNvSpPr>
            <a:spLocks noGrp="1"/>
          </p:cNvSpPr>
          <p:nvPr>
            <p:ph type="sldNum" sz="quarter" idx="12"/>
          </p:nvPr>
        </p:nvSpPr>
        <p:spPr/>
        <p:txBody>
          <a:bodyPr/>
          <a:lstStyle/>
          <a:p>
            <a:fld id="{1525A12E-0C9F-4672-8B25-975B4186B8DC}" type="slidenum">
              <a:rPr lang="en-GB" smtClean="0"/>
              <a:t>1</a:t>
            </a:fld>
            <a:endParaRPr lang="en-GB" dirty="0"/>
          </a:p>
        </p:txBody>
      </p:sp>
    </p:spTree>
    <p:extLst>
      <p:ext uri="{BB962C8B-B14F-4D97-AF65-F5344CB8AC3E}">
        <p14:creationId xmlns:p14="http://schemas.microsoft.com/office/powerpoint/2010/main" val="21456319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C6867B8-2758-E099-C6ED-467E85E232D7}"/>
              </a:ext>
            </a:extLst>
          </p:cNvPr>
          <p:cNvPicPr>
            <a:picLocks noChangeAspect="1"/>
          </p:cNvPicPr>
          <p:nvPr/>
        </p:nvPicPr>
        <p:blipFill>
          <a:blip r:embed="rId4"/>
          <a:stretch>
            <a:fillRect/>
          </a:stretch>
        </p:blipFill>
        <p:spPr>
          <a:xfrm>
            <a:off x="185436" y="414293"/>
            <a:ext cx="5910564" cy="3518494"/>
          </a:xfrm>
          <a:prstGeom prst="rect">
            <a:avLst/>
          </a:prstGeom>
          <a:ln>
            <a:solidFill>
              <a:schemeClr val="tx1"/>
            </a:solidFill>
          </a:ln>
        </p:spPr>
      </p:pic>
      <p:sp>
        <p:nvSpPr>
          <p:cNvPr id="7" name="TextBox 6">
            <a:extLst>
              <a:ext uri="{FF2B5EF4-FFF2-40B4-BE49-F238E27FC236}">
                <a16:creationId xmlns:a16="http://schemas.microsoft.com/office/drawing/2014/main" id="{9591BD23-2F5D-4622-9C9F-F67C063C6CDE}"/>
              </a:ext>
            </a:extLst>
          </p:cNvPr>
          <p:cNvSpPr txBox="1"/>
          <p:nvPr/>
        </p:nvSpPr>
        <p:spPr>
          <a:xfrm>
            <a:off x="309796" y="4272677"/>
            <a:ext cx="11572407" cy="2308324"/>
          </a:xfrm>
          <a:prstGeom prst="rect">
            <a:avLst/>
          </a:prstGeom>
          <a:noFill/>
        </p:spPr>
        <p:txBody>
          <a:bodyPr wrap="square" lIns="91440" tIns="45720" rIns="91440" bIns="45720" rtlCol="0" anchor="t">
            <a:spAutoFit/>
          </a:bodyPr>
          <a:lstStyle/>
          <a:p>
            <a:r>
              <a:rPr lang="en-GB" dirty="0"/>
              <a:t>The data highlights areas of the county that are a cause for concern and the demographics involved.</a:t>
            </a:r>
          </a:p>
          <a:p>
            <a:endParaRPr lang="en-GB" dirty="0"/>
          </a:p>
          <a:p>
            <a:pPr marL="285750" indent="-285750">
              <a:buFontTx/>
              <a:buChar char="-"/>
            </a:pPr>
            <a:r>
              <a:rPr lang="en-GB" dirty="0"/>
              <a:t>Motorcycle casualties have been highlighted due to the good weather we have experienced so far in 2025 but we are sadly seeing an increase in collisions overall from last year.</a:t>
            </a:r>
          </a:p>
          <a:p>
            <a:pPr marL="285750" indent="-285750">
              <a:buFontTx/>
              <a:buChar char="-"/>
            </a:pPr>
            <a:r>
              <a:rPr lang="en-GB" dirty="0"/>
              <a:t>The average cost of dealing with a fatal collision is £2,718,861 (data year 2023)</a:t>
            </a:r>
          </a:p>
          <a:p>
            <a:pPr marL="285750" indent="-285750">
              <a:buFontTx/>
              <a:buChar char="-"/>
            </a:pPr>
            <a:r>
              <a:rPr lang="en-GB" dirty="0"/>
              <a:t>In 2023 44 people lost their lives on North Yorkshire roads</a:t>
            </a:r>
          </a:p>
          <a:p>
            <a:pPr marL="285750" indent="-285750">
              <a:buFontTx/>
              <a:buChar char="-"/>
            </a:pPr>
            <a:r>
              <a:rPr lang="en-GB" dirty="0"/>
              <a:t>NYP data shows that this number reduced to 29 in 2024</a:t>
            </a:r>
          </a:p>
          <a:p>
            <a:pPr marL="285750" indent="-285750">
              <a:buFontTx/>
              <a:buChar char="-"/>
            </a:pPr>
            <a:r>
              <a:rPr lang="en-GB" dirty="0"/>
              <a:t>Provisional data shows that there has been an increase nationally in road death. </a:t>
            </a:r>
          </a:p>
        </p:txBody>
      </p:sp>
      <p:pic>
        <p:nvPicPr>
          <p:cNvPr id="2050" name="Picture 2">
            <a:extLst>
              <a:ext uri="{FF2B5EF4-FFF2-40B4-BE49-F238E27FC236}">
                <a16:creationId xmlns:a16="http://schemas.microsoft.com/office/drawing/2014/main" id="{CDB362B2-0DDE-C320-082B-6EFF660B41C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6227" y="414291"/>
            <a:ext cx="5888847" cy="351849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A2A77817-7BC1-0EB1-48CD-1025DA0D507B}"/>
              </a:ext>
            </a:extLst>
          </p:cNvPr>
          <p:cNvSpPr>
            <a:spLocks noGrp="1"/>
          </p:cNvSpPr>
          <p:nvPr>
            <p:ph type="sldNum" sz="quarter" idx="12"/>
          </p:nvPr>
        </p:nvSpPr>
        <p:spPr/>
        <p:txBody>
          <a:bodyPr/>
          <a:lstStyle/>
          <a:p>
            <a:fld id="{1525A12E-0C9F-4672-8B25-975B4186B8DC}" type="slidenum">
              <a:rPr lang="en-GB" smtClean="0"/>
              <a:t>10</a:t>
            </a:fld>
            <a:endParaRPr lang="en-GB"/>
          </a:p>
        </p:txBody>
      </p:sp>
    </p:spTree>
    <p:extLst>
      <p:ext uri="{BB962C8B-B14F-4D97-AF65-F5344CB8AC3E}">
        <p14:creationId xmlns:p14="http://schemas.microsoft.com/office/powerpoint/2010/main" val="4205928231"/>
      </p:ext>
    </p:extLst>
  </p:cSld>
  <p:clrMapOvr>
    <a:masterClrMapping/>
  </p:clrMapOvr>
  <p:extLst>
    <p:ext uri="{6950BFC3-D8DA-4A85-94F7-54DA5524770B}">
      <p188:commentRel xmlns:p188="http://schemas.microsoft.com/office/powerpoint/2018/8/main" r:id="rId3"/>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F158B63-554C-C0B2-4AA0-0E06C75B3FB3}"/>
              </a:ext>
            </a:extLst>
          </p:cNvPr>
          <p:cNvPicPr>
            <a:picLocks noChangeAspect="1"/>
          </p:cNvPicPr>
          <p:nvPr/>
        </p:nvPicPr>
        <p:blipFill>
          <a:blip r:embed="rId4"/>
          <a:stretch>
            <a:fillRect/>
          </a:stretch>
        </p:blipFill>
        <p:spPr>
          <a:xfrm>
            <a:off x="1076335" y="702357"/>
            <a:ext cx="10039330" cy="5974072"/>
          </a:xfrm>
          <a:prstGeom prst="rect">
            <a:avLst/>
          </a:prstGeom>
        </p:spPr>
      </p:pic>
      <p:sp>
        <p:nvSpPr>
          <p:cNvPr id="2" name="TextBox 1">
            <a:extLst>
              <a:ext uri="{FF2B5EF4-FFF2-40B4-BE49-F238E27FC236}">
                <a16:creationId xmlns:a16="http://schemas.microsoft.com/office/drawing/2014/main" id="{D8A97E26-1D4D-86FD-9302-7A616298527B}"/>
              </a:ext>
            </a:extLst>
          </p:cNvPr>
          <p:cNvSpPr txBox="1"/>
          <p:nvPr/>
        </p:nvSpPr>
        <p:spPr>
          <a:xfrm>
            <a:off x="609600" y="206477"/>
            <a:ext cx="6105832" cy="369332"/>
          </a:xfrm>
          <a:prstGeom prst="rect">
            <a:avLst/>
          </a:prstGeom>
          <a:noFill/>
        </p:spPr>
        <p:txBody>
          <a:bodyPr wrap="square" rtlCol="0">
            <a:spAutoFit/>
          </a:bodyPr>
          <a:lstStyle/>
          <a:p>
            <a:r>
              <a:rPr lang="en-GB" b="1" dirty="0"/>
              <a:t>National trends</a:t>
            </a:r>
          </a:p>
        </p:txBody>
      </p:sp>
      <p:sp>
        <p:nvSpPr>
          <p:cNvPr id="3" name="Slide Number Placeholder 2">
            <a:extLst>
              <a:ext uri="{FF2B5EF4-FFF2-40B4-BE49-F238E27FC236}">
                <a16:creationId xmlns:a16="http://schemas.microsoft.com/office/drawing/2014/main" id="{BF292131-7B6C-4DD5-4A05-28E5A677BA77}"/>
              </a:ext>
            </a:extLst>
          </p:cNvPr>
          <p:cNvSpPr>
            <a:spLocks noGrp="1"/>
          </p:cNvSpPr>
          <p:nvPr>
            <p:ph type="sldNum" sz="quarter" idx="12"/>
          </p:nvPr>
        </p:nvSpPr>
        <p:spPr/>
        <p:txBody>
          <a:bodyPr/>
          <a:lstStyle/>
          <a:p>
            <a:fld id="{1525A12E-0C9F-4672-8B25-975B4186B8DC}" type="slidenum">
              <a:rPr lang="en-GB" smtClean="0"/>
              <a:t>11</a:t>
            </a:fld>
            <a:endParaRPr lang="en-GB"/>
          </a:p>
        </p:txBody>
      </p:sp>
    </p:spTree>
    <p:extLst>
      <p:ext uri="{BB962C8B-B14F-4D97-AF65-F5344CB8AC3E}">
        <p14:creationId xmlns:p14="http://schemas.microsoft.com/office/powerpoint/2010/main" val="3938152309"/>
      </p:ext>
    </p:extLst>
  </p:cSld>
  <p:clrMapOvr>
    <a:masterClrMapping/>
  </p:clrMapOvr>
  <p:extLst>
    <p:ext uri="{6950BFC3-D8DA-4A85-94F7-54DA5524770B}">
      <p188:commentRel xmlns:p188="http://schemas.microsoft.com/office/powerpoint/2018/8/main" r:id="rId3"/>
    </p:ext>
  </p:extLs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4DF55BE-B4AB-4BA1-BDE1-E9F7FB3F11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780C4D-563C-9483-D37D-54B13B5ECE9F}"/>
              </a:ext>
            </a:extLst>
          </p:cNvPr>
          <p:cNvSpPr>
            <a:spLocks noGrp="1"/>
          </p:cNvSpPr>
          <p:nvPr>
            <p:ph type="title"/>
          </p:nvPr>
        </p:nvSpPr>
        <p:spPr>
          <a:xfrm>
            <a:off x="393244" y="15369"/>
            <a:ext cx="5981278" cy="1076012"/>
          </a:xfrm>
        </p:spPr>
        <p:txBody>
          <a:bodyPr>
            <a:normAutofit/>
          </a:bodyPr>
          <a:lstStyle/>
          <a:p>
            <a:r>
              <a:rPr lang="en-GB" sz="3600" b="1" dirty="0"/>
              <a:t>Future plans</a:t>
            </a:r>
          </a:p>
        </p:txBody>
      </p:sp>
      <p:sp>
        <p:nvSpPr>
          <p:cNvPr id="8" name="TextBox 7">
            <a:extLst>
              <a:ext uri="{FF2B5EF4-FFF2-40B4-BE49-F238E27FC236}">
                <a16:creationId xmlns:a16="http://schemas.microsoft.com/office/drawing/2014/main" id="{F41EC36D-3564-8C3D-42AD-A00595E0E653}"/>
              </a:ext>
            </a:extLst>
          </p:cNvPr>
          <p:cNvSpPr txBox="1"/>
          <p:nvPr/>
        </p:nvSpPr>
        <p:spPr>
          <a:xfrm>
            <a:off x="545690" y="897894"/>
            <a:ext cx="10442350" cy="646331"/>
          </a:xfrm>
          <a:prstGeom prst="rect">
            <a:avLst/>
          </a:prstGeom>
          <a:noFill/>
        </p:spPr>
        <p:txBody>
          <a:bodyPr wrap="square" rtlCol="0">
            <a:spAutoFit/>
          </a:bodyPr>
          <a:lstStyle/>
          <a:p>
            <a:r>
              <a:rPr lang="en-GB" dirty="0"/>
              <a:t>Education and engagement are key to achieving behavioural change on our roads. </a:t>
            </a:r>
          </a:p>
          <a:p>
            <a:r>
              <a:rPr lang="en-GB" dirty="0"/>
              <a:t>To further progress our work in these areas:</a:t>
            </a:r>
          </a:p>
        </p:txBody>
      </p:sp>
      <p:sp>
        <p:nvSpPr>
          <p:cNvPr id="11" name="Rectangle: Rounded Corners 10">
            <a:extLst>
              <a:ext uri="{FF2B5EF4-FFF2-40B4-BE49-F238E27FC236}">
                <a16:creationId xmlns:a16="http://schemas.microsoft.com/office/drawing/2014/main" id="{D0D3A067-D900-113A-1568-6015E4932AA9}"/>
              </a:ext>
            </a:extLst>
          </p:cNvPr>
          <p:cNvSpPr/>
          <p:nvPr/>
        </p:nvSpPr>
        <p:spPr>
          <a:xfrm>
            <a:off x="545690" y="1671409"/>
            <a:ext cx="8716297" cy="970889"/>
          </a:xfrm>
          <a:prstGeom prst="roundRect">
            <a:avLst/>
          </a:prstGeom>
          <a:solidFill>
            <a:srgbClr val="D0E1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dirty="0">
                <a:solidFill>
                  <a:sysClr val="windowText" lastClr="000000"/>
                </a:solidFill>
              </a:rPr>
              <a:t>We are developing a programme for mature drivers to educate them and their families </a:t>
            </a:r>
          </a:p>
          <a:p>
            <a:r>
              <a:rPr lang="en-GB" dirty="0">
                <a:solidFill>
                  <a:sysClr val="windowText" lastClr="000000"/>
                </a:solidFill>
              </a:rPr>
              <a:t>on how natural changes that occur as we age can affect our driving and considerations around how we can address these.</a:t>
            </a:r>
          </a:p>
        </p:txBody>
      </p:sp>
      <p:sp>
        <p:nvSpPr>
          <p:cNvPr id="12" name="Rectangle: Rounded Corners 11">
            <a:extLst>
              <a:ext uri="{FF2B5EF4-FFF2-40B4-BE49-F238E27FC236}">
                <a16:creationId xmlns:a16="http://schemas.microsoft.com/office/drawing/2014/main" id="{34E05440-E5F1-5184-E986-4DF8E1D2B650}"/>
              </a:ext>
            </a:extLst>
          </p:cNvPr>
          <p:cNvSpPr/>
          <p:nvPr/>
        </p:nvSpPr>
        <p:spPr>
          <a:xfrm>
            <a:off x="545686" y="2771460"/>
            <a:ext cx="8716297" cy="896409"/>
          </a:xfrm>
          <a:prstGeom prst="roundRect">
            <a:avLst/>
          </a:prstGeom>
          <a:solidFill>
            <a:srgbClr val="D0E1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dirty="0">
                <a:solidFill>
                  <a:sysClr val="windowText" lastClr="000000"/>
                </a:solidFill>
              </a:rPr>
              <a:t>Young driver education is an evolving project, staff have undertaken behavioural change training, and we are designing a package to be introduced to all secondary schools and colleges in the next academic year.</a:t>
            </a:r>
          </a:p>
        </p:txBody>
      </p:sp>
      <p:sp>
        <p:nvSpPr>
          <p:cNvPr id="13" name="Rectangle: Rounded Corners 12">
            <a:extLst>
              <a:ext uri="{FF2B5EF4-FFF2-40B4-BE49-F238E27FC236}">
                <a16:creationId xmlns:a16="http://schemas.microsoft.com/office/drawing/2014/main" id="{1F97F86C-AC94-8ED7-FC4D-E170E1C46E43}"/>
              </a:ext>
            </a:extLst>
          </p:cNvPr>
          <p:cNvSpPr/>
          <p:nvPr/>
        </p:nvSpPr>
        <p:spPr>
          <a:xfrm>
            <a:off x="545686" y="3797031"/>
            <a:ext cx="8716297" cy="471948"/>
          </a:xfrm>
          <a:prstGeom prst="roundRect">
            <a:avLst/>
          </a:prstGeom>
          <a:solidFill>
            <a:srgbClr val="D0E1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dirty="0">
                <a:solidFill>
                  <a:sysClr val="windowText" lastClr="000000"/>
                </a:solidFill>
              </a:rPr>
              <a:t>Re-introduction of the Junior Road Safety Officer scheme across all primary schools.</a:t>
            </a:r>
          </a:p>
        </p:txBody>
      </p:sp>
      <p:sp>
        <p:nvSpPr>
          <p:cNvPr id="14" name="Rectangle: Rounded Corners 13">
            <a:extLst>
              <a:ext uri="{FF2B5EF4-FFF2-40B4-BE49-F238E27FC236}">
                <a16:creationId xmlns:a16="http://schemas.microsoft.com/office/drawing/2014/main" id="{E1234135-C658-FA54-E05B-F2364849DB72}"/>
              </a:ext>
            </a:extLst>
          </p:cNvPr>
          <p:cNvSpPr/>
          <p:nvPr/>
        </p:nvSpPr>
        <p:spPr>
          <a:xfrm>
            <a:off x="545686" y="4413708"/>
            <a:ext cx="8716297" cy="571263"/>
          </a:xfrm>
          <a:prstGeom prst="roundRect">
            <a:avLst/>
          </a:prstGeom>
          <a:solidFill>
            <a:srgbClr val="D0E1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dirty="0">
                <a:solidFill>
                  <a:sysClr val="windowText" lastClr="000000"/>
                </a:solidFill>
              </a:rPr>
              <a:t>Enhanced seasonal engagement activity especially around the festive season and special events.</a:t>
            </a:r>
          </a:p>
        </p:txBody>
      </p:sp>
      <p:sp>
        <p:nvSpPr>
          <p:cNvPr id="15" name="Rectangle: Rounded Corners 14">
            <a:extLst>
              <a:ext uri="{FF2B5EF4-FFF2-40B4-BE49-F238E27FC236}">
                <a16:creationId xmlns:a16="http://schemas.microsoft.com/office/drawing/2014/main" id="{C12145DA-06AC-337F-7AB1-1174B2638D6A}"/>
              </a:ext>
            </a:extLst>
          </p:cNvPr>
          <p:cNvSpPr/>
          <p:nvPr/>
        </p:nvSpPr>
        <p:spPr>
          <a:xfrm>
            <a:off x="545686" y="5115285"/>
            <a:ext cx="8716297" cy="571263"/>
          </a:xfrm>
          <a:prstGeom prst="roundRect">
            <a:avLst/>
          </a:prstGeom>
          <a:solidFill>
            <a:srgbClr val="D0E1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dirty="0">
                <a:solidFill>
                  <a:sysClr val="windowText" lastClr="000000"/>
                </a:solidFill>
              </a:rPr>
              <a:t>Continued development of the NYP Road Safety Team.</a:t>
            </a:r>
          </a:p>
        </p:txBody>
      </p:sp>
      <p:sp>
        <p:nvSpPr>
          <p:cNvPr id="16" name="Rectangle: Rounded Corners 15">
            <a:extLst>
              <a:ext uri="{FF2B5EF4-FFF2-40B4-BE49-F238E27FC236}">
                <a16:creationId xmlns:a16="http://schemas.microsoft.com/office/drawing/2014/main" id="{65D71C60-2A29-5D83-5778-37A70B5359B0}"/>
              </a:ext>
            </a:extLst>
          </p:cNvPr>
          <p:cNvSpPr/>
          <p:nvPr/>
        </p:nvSpPr>
        <p:spPr>
          <a:xfrm>
            <a:off x="545690" y="4514175"/>
            <a:ext cx="10442350" cy="471948"/>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sz="1600" dirty="0">
              <a:solidFill>
                <a:sysClr val="windowText" lastClr="000000"/>
              </a:solidFill>
            </a:endParaRPr>
          </a:p>
        </p:txBody>
      </p:sp>
      <p:pic>
        <p:nvPicPr>
          <p:cNvPr id="19" name="Picture 18">
            <a:extLst>
              <a:ext uri="{FF2B5EF4-FFF2-40B4-BE49-F238E27FC236}">
                <a16:creationId xmlns:a16="http://schemas.microsoft.com/office/drawing/2014/main" id="{E71C0E31-2379-565D-8C86-689BFF5BF296}"/>
              </a:ext>
            </a:extLst>
          </p:cNvPr>
          <p:cNvPicPr>
            <a:picLocks noChangeAspect="1"/>
          </p:cNvPicPr>
          <p:nvPr/>
        </p:nvPicPr>
        <p:blipFill>
          <a:blip r:embed="rId3"/>
          <a:stretch>
            <a:fillRect/>
          </a:stretch>
        </p:blipFill>
        <p:spPr>
          <a:xfrm rot="1560132">
            <a:off x="8928956" y="598730"/>
            <a:ext cx="3039083" cy="1709484"/>
          </a:xfrm>
          <a:prstGeom prst="rect">
            <a:avLst/>
          </a:prstGeom>
        </p:spPr>
      </p:pic>
      <p:pic>
        <p:nvPicPr>
          <p:cNvPr id="20" name="Picture 19">
            <a:extLst>
              <a:ext uri="{FF2B5EF4-FFF2-40B4-BE49-F238E27FC236}">
                <a16:creationId xmlns:a16="http://schemas.microsoft.com/office/drawing/2014/main" id="{15635279-866A-72D6-1828-56C6DF2F3179}"/>
              </a:ext>
            </a:extLst>
          </p:cNvPr>
          <p:cNvPicPr>
            <a:picLocks noChangeAspect="1"/>
          </p:cNvPicPr>
          <p:nvPr/>
        </p:nvPicPr>
        <p:blipFill>
          <a:blip r:embed="rId4"/>
          <a:stretch>
            <a:fillRect/>
          </a:stretch>
        </p:blipFill>
        <p:spPr>
          <a:xfrm>
            <a:off x="9456240" y="2960851"/>
            <a:ext cx="2538458" cy="3705780"/>
          </a:xfrm>
          <a:prstGeom prst="rect">
            <a:avLst/>
          </a:prstGeom>
        </p:spPr>
      </p:pic>
      <p:sp>
        <p:nvSpPr>
          <p:cNvPr id="3" name="Slide Number Placeholder 2">
            <a:extLst>
              <a:ext uri="{FF2B5EF4-FFF2-40B4-BE49-F238E27FC236}">
                <a16:creationId xmlns:a16="http://schemas.microsoft.com/office/drawing/2014/main" id="{A7F733E8-2E74-C0F9-0E04-0BABC54C9359}"/>
              </a:ext>
            </a:extLst>
          </p:cNvPr>
          <p:cNvSpPr>
            <a:spLocks noGrp="1"/>
          </p:cNvSpPr>
          <p:nvPr>
            <p:ph type="sldNum" sz="quarter" idx="12"/>
          </p:nvPr>
        </p:nvSpPr>
        <p:spPr/>
        <p:txBody>
          <a:bodyPr/>
          <a:lstStyle/>
          <a:p>
            <a:fld id="{1525A12E-0C9F-4672-8B25-975B4186B8DC}" type="slidenum">
              <a:rPr lang="en-GB" smtClean="0"/>
              <a:t>12</a:t>
            </a:fld>
            <a:endParaRPr lang="en-GB"/>
          </a:p>
        </p:txBody>
      </p:sp>
    </p:spTree>
    <p:extLst>
      <p:ext uri="{BB962C8B-B14F-4D97-AF65-F5344CB8AC3E}">
        <p14:creationId xmlns:p14="http://schemas.microsoft.com/office/powerpoint/2010/main" val="47702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green circle with white icons and a road with a person and a car and a child&#10;&#10;AI-generated content may be incorrect.">
            <a:extLst>
              <a:ext uri="{FF2B5EF4-FFF2-40B4-BE49-F238E27FC236}">
                <a16:creationId xmlns:a16="http://schemas.microsoft.com/office/drawing/2014/main" id="{79A65215-5A7C-F9C9-9D10-BA0DAF3ECF3C}"/>
              </a:ext>
            </a:extLst>
          </p:cNvPr>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6295102" y="435066"/>
            <a:ext cx="5896898" cy="5896898"/>
          </a:xfrm>
          <a:prstGeom prst="rect">
            <a:avLst/>
          </a:prstGeom>
        </p:spPr>
      </p:pic>
      <p:sp>
        <p:nvSpPr>
          <p:cNvPr id="2" name="Title 1">
            <a:extLst>
              <a:ext uri="{FF2B5EF4-FFF2-40B4-BE49-F238E27FC236}">
                <a16:creationId xmlns:a16="http://schemas.microsoft.com/office/drawing/2014/main" id="{540B9AFD-5F4D-07E9-A038-EE242E0585DD}"/>
              </a:ext>
            </a:extLst>
          </p:cNvPr>
          <p:cNvSpPr>
            <a:spLocks noGrp="1"/>
          </p:cNvSpPr>
          <p:nvPr>
            <p:ph type="title"/>
          </p:nvPr>
        </p:nvSpPr>
        <p:spPr>
          <a:xfrm>
            <a:off x="838200" y="365125"/>
            <a:ext cx="10515600" cy="844243"/>
          </a:xfrm>
        </p:spPr>
        <p:txBody>
          <a:bodyPr>
            <a:normAutofit/>
          </a:bodyPr>
          <a:lstStyle/>
          <a:p>
            <a:r>
              <a:rPr lang="en-GB" sz="3600" b="1" dirty="0"/>
              <a:t>Future plans</a:t>
            </a:r>
          </a:p>
        </p:txBody>
      </p:sp>
      <p:sp>
        <p:nvSpPr>
          <p:cNvPr id="5" name="TextBox 4">
            <a:extLst>
              <a:ext uri="{FF2B5EF4-FFF2-40B4-BE49-F238E27FC236}">
                <a16:creationId xmlns:a16="http://schemas.microsoft.com/office/drawing/2014/main" id="{68D82798-BB85-CEA1-3DA3-3A163A4503AA}"/>
              </a:ext>
            </a:extLst>
          </p:cNvPr>
          <p:cNvSpPr txBox="1"/>
          <p:nvPr/>
        </p:nvSpPr>
        <p:spPr>
          <a:xfrm>
            <a:off x="838200" y="1129443"/>
            <a:ext cx="10813026" cy="646331"/>
          </a:xfrm>
          <a:prstGeom prst="rect">
            <a:avLst/>
          </a:prstGeom>
          <a:noFill/>
        </p:spPr>
        <p:txBody>
          <a:bodyPr wrap="square" rtlCol="0">
            <a:spAutoFit/>
          </a:bodyPr>
          <a:lstStyle/>
          <a:p>
            <a:r>
              <a:rPr lang="en-GB" dirty="0"/>
              <a:t>The partnership has developed significantly over the last 2 years, and we would like to see this continue beyond March 2026, from a Strategic perspective we are:</a:t>
            </a:r>
          </a:p>
        </p:txBody>
      </p:sp>
      <p:sp>
        <p:nvSpPr>
          <p:cNvPr id="14" name="Rectangle: Rounded Corners 13">
            <a:extLst>
              <a:ext uri="{FF2B5EF4-FFF2-40B4-BE49-F238E27FC236}">
                <a16:creationId xmlns:a16="http://schemas.microsoft.com/office/drawing/2014/main" id="{6E97E1D1-72DA-8922-0AFE-4E7D39CD944C}"/>
              </a:ext>
            </a:extLst>
          </p:cNvPr>
          <p:cNvSpPr/>
          <p:nvPr/>
        </p:nvSpPr>
        <p:spPr>
          <a:xfrm>
            <a:off x="943428" y="1973686"/>
            <a:ext cx="7974488" cy="430301"/>
          </a:xfrm>
          <a:prstGeom prst="roundRect">
            <a:avLst/>
          </a:prstGeom>
          <a:solidFill>
            <a:srgbClr val="D0E1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600" dirty="0">
                <a:solidFill>
                  <a:schemeClr val="tx1"/>
                </a:solidFill>
              </a:rPr>
              <a:t>Awaiting the release of a national strategy for Road Safety.</a:t>
            </a:r>
          </a:p>
        </p:txBody>
      </p:sp>
      <p:sp>
        <p:nvSpPr>
          <p:cNvPr id="15" name="Rectangle: Rounded Corners 14">
            <a:extLst>
              <a:ext uri="{FF2B5EF4-FFF2-40B4-BE49-F238E27FC236}">
                <a16:creationId xmlns:a16="http://schemas.microsoft.com/office/drawing/2014/main" id="{0DCCC087-98AA-E13A-C543-DCB3CBF6355C}"/>
              </a:ext>
            </a:extLst>
          </p:cNvPr>
          <p:cNvSpPr/>
          <p:nvPr/>
        </p:nvSpPr>
        <p:spPr>
          <a:xfrm>
            <a:off x="943428" y="4018777"/>
            <a:ext cx="7974488" cy="640968"/>
          </a:xfrm>
          <a:prstGeom prst="roundRect">
            <a:avLst/>
          </a:prstGeom>
          <a:solidFill>
            <a:srgbClr val="D0E1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600" dirty="0">
                <a:solidFill>
                  <a:schemeClr val="tx1"/>
                </a:solidFill>
              </a:rPr>
              <a:t>Looking at the feasibility of a fixed camera network across the county and undertaking trials for this using new technology that has become available.</a:t>
            </a:r>
          </a:p>
        </p:txBody>
      </p:sp>
      <p:sp>
        <p:nvSpPr>
          <p:cNvPr id="3" name="Rectangle: Rounded Corners 2">
            <a:extLst>
              <a:ext uri="{FF2B5EF4-FFF2-40B4-BE49-F238E27FC236}">
                <a16:creationId xmlns:a16="http://schemas.microsoft.com/office/drawing/2014/main" id="{5ADBD345-B4CC-9295-53A8-87913AEBAE53}"/>
              </a:ext>
            </a:extLst>
          </p:cNvPr>
          <p:cNvSpPr/>
          <p:nvPr/>
        </p:nvSpPr>
        <p:spPr>
          <a:xfrm>
            <a:off x="943428" y="2540092"/>
            <a:ext cx="7974488" cy="640968"/>
          </a:xfrm>
          <a:prstGeom prst="roundRect">
            <a:avLst/>
          </a:prstGeom>
          <a:solidFill>
            <a:srgbClr val="D0E1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600" dirty="0">
                <a:solidFill>
                  <a:schemeClr val="tx1"/>
                </a:solidFill>
              </a:rPr>
              <a:t>Holding discussions with the Combined Authority around aligning the strategic oversight of the partnership within the Transport Hub.</a:t>
            </a:r>
          </a:p>
        </p:txBody>
      </p:sp>
      <p:sp>
        <p:nvSpPr>
          <p:cNvPr id="4" name="Rectangle: Rounded Corners 3">
            <a:extLst>
              <a:ext uri="{FF2B5EF4-FFF2-40B4-BE49-F238E27FC236}">
                <a16:creationId xmlns:a16="http://schemas.microsoft.com/office/drawing/2014/main" id="{71C81CAC-6C47-94DD-3CD2-86FF1BEE7063}"/>
              </a:ext>
            </a:extLst>
          </p:cNvPr>
          <p:cNvSpPr/>
          <p:nvPr/>
        </p:nvSpPr>
        <p:spPr>
          <a:xfrm>
            <a:off x="943428" y="4815649"/>
            <a:ext cx="7974488" cy="488792"/>
          </a:xfrm>
          <a:prstGeom prst="roundRect">
            <a:avLst/>
          </a:prstGeom>
          <a:solidFill>
            <a:srgbClr val="D0E1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600" dirty="0">
                <a:solidFill>
                  <a:schemeClr val="tx1"/>
                </a:solidFill>
              </a:rPr>
              <a:t>Considering adopting a Vision Zero Strategy.</a:t>
            </a:r>
          </a:p>
        </p:txBody>
      </p:sp>
      <p:sp>
        <p:nvSpPr>
          <p:cNvPr id="6" name="Rectangle: Rounded Corners 5">
            <a:extLst>
              <a:ext uri="{FF2B5EF4-FFF2-40B4-BE49-F238E27FC236}">
                <a16:creationId xmlns:a16="http://schemas.microsoft.com/office/drawing/2014/main" id="{EA42887F-3EEF-9572-96C3-5E6FF44C7E64}"/>
              </a:ext>
            </a:extLst>
          </p:cNvPr>
          <p:cNvSpPr/>
          <p:nvPr/>
        </p:nvSpPr>
        <p:spPr>
          <a:xfrm>
            <a:off x="943428" y="5460345"/>
            <a:ext cx="7974488" cy="426985"/>
          </a:xfrm>
          <a:prstGeom prst="roundRect">
            <a:avLst/>
          </a:prstGeom>
          <a:solidFill>
            <a:srgbClr val="D0E1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600" dirty="0">
                <a:solidFill>
                  <a:schemeClr val="tx1"/>
                </a:solidFill>
              </a:rPr>
              <a:t>Considering support of the Brake Road Victims Charter.</a:t>
            </a:r>
          </a:p>
        </p:txBody>
      </p:sp>
      <p:sp>
        <p:nvSpPr>
          <p:cNvPr id="7" name="Rectangle: Rounded Corners 6">
            <a:extLst>
              <a:ext uri="{FF2B5EF4-FFF2-40B4-BE49-F238E27FC236}">
                <a16:creationId xmlns:a16="http://schemas.microsoft.com/office/drawing/2014/main" id="{DACA2C63-F0CC-9183-2D3D-2D4D43A789BC}"/>
              </a:ext>
            </a:extLst>
          </p:cNvPr>
          <p:cNvSpPr/>
          <p:nvPr/>
        </p:nvSpPr>
        <p:spPr>
          <a:xfrm>
            <a:off x="943428" y="6043234"/>
            <a:ext cx="7974488" cy="439700"/>
          </a:xfrm>
          <a:prstGeom prst="roundRect">
            <a:avLst/>
          </a:prstGeom>
          <a:solidFill>
            <a:srgbClr val="D0E1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600" dirty="0">
                <a:solidFill>
                  <a:schemeClr val="tx1"/>
                </a:solidFill>
              </a:rPr>
              <a:t>Working with Vision Zero West Yorkshire to undertake a peer review.</a:t>
            </a:r>
          </a:p>
        </p:txBody>
      </p:sp>
      <p:sp>
        <p:nvSpPr>
          <p:cNvPr id="8" name="Rectangle: Rounded Corners 7">
            <a:extLst>
              <a:ext uri="{FF2B5EF4-FFF2-40B4-BE49-F238E27FC236}">
                <a16:creationId xmlns:a16="http://schemas.microsoft.com/office/drawing/2014/main" id="{E07E683A-CD50-075B-4190-FC5788071EA0}"/>
              </a:ext>
            </a:extLst>
          </p:cNvPr>
          <p:cNvSpPr/>
          <p:nvPr/>
        </p:nvSpPr>
        <p:spPr>
          <a:xfrm>
            <a:off x="943427" y="3393746"/>
            <a:ext cx="7974487" cy="456589"/>
          </a:xfrm>
          <a:prstGeom prst="roundRect">
            <a:avLst/>
          </a:prstGeom>
          <a:solidFill>
            <a:srgbClr val="D0E1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600" dirty="0">
                <a:solidFill>
                  <a:schemeClr val="tx1"/>
                </a:solidFill>
              </a:rPr>
              <a:t>Looking at funding provision from March 2026 with ongoing discussions taking place.</a:t>
            </a:r>
          </a:p>
        </p:txBody>
      </p:sp>
      <p:sp>
        <p:nvSpPr>
          <p:cNvPr id="9" name="Slide Number Placeholder 8">
            <a:extLst>
              <a:ext uri="{FF2B5EF4-FFF2-40B4-BE49-F238E27FC236}">
                <a16:creationId xmlns:a16="http://schemas.microsoft.com/office/drawing/2014/main" id="{13D5C4DC-C1C5-B33B-F333-1E81B7F313E5}"/>
              </a:ext>
            </a:extLst>
          </p:cNvPr>
          <p:cNvSpPr>
            <a:spLocks noGrp="1"/>
          </p:cNvSpPr>
          <p:nvPr>
            <p:ph type="sldNum" sz="quarter" idx="12"/>
          </p:nvPr>
        </p:nvSpPr>
        <p:spPr/>
        <p:txBody>
          <a:bodyPr/>
          <a:lstStyle/>
          <a:p>
            <a:fld id="{1525A12E-0C9F-4672-8B25-975B4186B8DC}" type="slidenum">
              <a:rPr lang="en-GB" smtClean="0"/>
              <a:t>13</a:t>
            </a:fld>
            <a:endParaRPr lang="en-GB"/>
          </a:p>
        </p:txBody>
      </p:sp>
    </p:spTree>
    <p:extLst>
      <p:ext uri="{BB962C8B-B14F-4D97-AF65-F5344CB8AC3E}">
        <p14:creationId xmlns:p14="http://schemas.microsoft.com/office/powerpoint/2010/main" val="40062864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20F67-7740-D56C-ECE2-2C0CB2300D17}"/>
              </a:ext>
            </a:extLst>
          </p:cNvPr>
          <p:cNvSpPr>
            <a:spLocks noGrp="1"/>
          </p:cNvSpPr>
          <p:nvPr>
            <p:ph type="title"/>
          </p:nvPr>
        </p:nvSpPr>
        <p:spPr/>
        <p:txBody>
          <a:bodyPr>
            <a:normAutofit/>
          </a:bodyPr>
          <a:lstStyle/>
          <a:p>
            <a:r>
              <a:rPr lang="en-GB" sz="3600" b="1" dirty="0"/>
              <a:t>Overview</a:t>
            </a:r>
          </a:p>
        </p:txBody>
      </p:sp>
      <p:sp>
        <p:nvSpPr>
          <p:cNvPr id="4" name="TextBox 3">
            <a:extLst>
              <a:ext uri="{FF2B5EF4-FFF2-40B4-BE49-F238E27FC236}">
                <a16:creationId xmlns:a16="http://schemas.microsoft.com/office/drawing/2014/main" id="{35E617DA-F828-11FA-8DCC-CB5B1AF78665}"/>
              </a:ext>
            </a:extLst>
          </p:cNvPr>
          <p:cNvSpPr txBox="1"/>
          <p:nvPr/>
        </p:nvSpPr>
        <p:spPr>
          <a:xfrm>
            <a:off x="4892962" y="804532"/>
            <a:ext cx="6652492" cy="1328023"/>
          </a:xfrm>
          <a:prstGeom prst="flowChartAlternateProcess">
            <a:avLst/>
          </a:prstGeom>
          <a:ln>
            <a:noFill/>
          </a:ln>
        </p:spPr>
        <p:style>
          <a:lnRef idx="2">
            <a:schemeClr val="accent6">
              <a:shade val="15000"/>
            </a:schemeClr>
          </a:lnRef>
          <a:fillRef idx="1">
            <a:schemeClr val="accent6"/>
          </a:fillRef>
          <a:effectRef idx="0">
            <a:schemeClr val="accent6"/>
          </a:effectRef>
          <a:fontRef idx="minor">
            <a:schemeClr val="lt1"/>
          </a:fontRef>
        </p:style>
        <p:txBody>
          <a:bodyPr wrap="square" rtlCol="0">
            <a:spAutoFit/>
          </a:bodyPr>
          <a:lstStyle/>
          <a:p>
            <a:r>
              <a:rPr lang="en-GB" b="1" dirty="0"/>
              <a:t>The partnership includes North Yorkshire Police, North Yorkshire Fire &amp; Rescue, City of York Council, North Yorkshire Council, York &amp; North Yorkshire Combined Authority , National Highways and the Yorkshire Ambulance Service.</a:t>
            </a:r>
          </a:p>
        </p:txBody>
      </p:sp>
      <p:sp>
        <p:nvSpPr>
          <p:cNvPr id="5" name="TextBox 4">
            <a:extLst>
              <a:ext uri="{FF2B5EF4-FFF2-40B4-BE49-F238E27FC236}">
                <a16:creationId xmlns:a16="http://schemas.microsoft.com/office/drawing/2014/main" id="{325BE691-5B21-732B-DBFC-0E6812FF5051}"/>
              </a:ext>
            </a:extLst>
          </p:cNvPr>
          <p:cNvSpPr txBox="1"/>
          <p:nvPr/>
        </p:nvSpPr>
        <p:spPr>
          <a:xfrm>
            <a:off x="4892962" y="2918222"/>
            <a:ext cx="6652492" cy="1021556"/>
          </a:xfrm>
          <a:prstGeom prst="flowChartAlternateProcess">
            <a:avLst/>
          </a:prstGeom>
          <a:solidFill>
            <a:schemeClr val="accent6"/>
          </a:solidFill>
          <a:ln>
            <a:noFill/>
          </a:ln>
        </p:spPr>
        <p:txBody>
          <a:bodyPr wrap="square" rtlCol="0">
            <a:spAutoFit/>
          </a:bodyPr>
          <a:lstStyle/>
          <a:p>
            <a:r>
              <a:rPr lang="en-GB" b="1" dirty="0">
                <a:solidFill>
                  <a:schemeClr val="bg1"/>
                </a:solidFill>
              </a:rPr>
              <a:t>Collectively we work to reduce the number of people killed and seriously injured on our roads. Working towards Vision Zero.</a:t>
            </a:r>
          </a:p>
        </p:txBody>
      </p:sp>
      <p:sp>
        <p:nvSpPr>
          <p:cNvPr id="6" name="TextBox 5">
            <a:extLst>
              <a:ext uri="{FF2B5EF4-FFF2-40B4-BE49-F238E27FC236}">
                <a16:creationId xmlns:a16="http://schemas.microsoft.com/office/drawing/2014/main" id="{A2A7163F-E67D-1251-07E9-D1957D2D8A94}"/>
              </a:ext>
            </a:extLst>
          </p:cNvPr>
          <p:cNvSpPr txBox="1"/>
          <p:nvPr/>
        </p:nvSpPr>
        <p:spPr>
          <a:xfrm>
            <a:off x="4892962" y="4823513"/>
            <a:ext cx="6652492" cy="1021556"/>
          </a:xfrm>
          <a:prstGeom prst="flowChartAlternateProcess">
            <a:avLst/>
          </a:prstGeom>
          <a:solidFill>
            <a:schemeClr val="accent6"/>
          </a:solidFill>
        </p:spPr>
        <p:txBody>
          <a:bodyPr wrap="square" rtlCol="0">
            <a:spAutoFit/>
          </a:bodyPr>
          <a:lstStyle/>
          <a:p>
            <a:r>
              <a:rPr lang="en-GB" b="1" dirty="0">
                <a:solidFill>
                  <a:schemeClr val="bg1"/>
                </a:solidFill>
              </a:rPr>
              <a:t>The partnership incorporates the Safe System of road safety and focuses on Education, Engagement, Engineering and Enforcement.</a:t>
            </a:r>
          </a:p>
        </p:txBody>
      </p:sp>
      <p:pic>
        <p:nvPicPr>
          <p:cNvPr id="10" name="Picture 9">
            <a:extLst>
              <a:ext uri="{FF2B5EF4-FFF2-40B4-BE49-F238E27FC236}">
                <a16:creationId xmlns:a16="http://schemas.microsoft.com/office/drawing/2014/main" id="{B4F3C651-F9CF-1062-08DB-7AFBC7FD54D3}"/>
              </a:ext>
            </a:extLst>
          </p:cNvPr>
          <p:cNvPicPr>
            <a:picLocks noChangeAspect="1"/>
          </p:cNvPicPr>
          <p:nvPr/>
        </p:nvPicPr>
        <p:blipFill>
          <a:blip r:embed="rId4"/>
          <a:stretch>
            <a:fillRect/>
          </a:stretch>
        </p:blipFill>
        <p:spPr>
          <a:xfrm>
            <a:off x="452673" y="1940176"/>
            <a:ext cx="4106167" cy="3394115"/>
          </a:xfrm>
          <a:prstGeom prst="rect">
            <a:avLst/>
          </a:prstGeom>
        </p:spPr>
      </p:pic>
      <p:sp>
        <p:nvSpPr>
          <p:cNvPr id="3" name="Slide Number Placeholder 2">
            <a:extLst>
              <a:ext uri="{FF2B5EF4-FFF2-40B4-BE49-F238E27FC236}">
                <a16:creationId xmlns:a16="http://schemas.microsoft.com/office/drawing/2014/main" id="{978469D6-4006-0B82-1141-F23C671E0175}"/>
              </a:ext>
            </a:extLst>
          </p:cNvPr>
          <p:cNvSpPr>
            <a:spLocks noGrp="1"/>
          </p:cNvSpPr>
          <p:nvPr>
            <p:ph type="sldNum" sz="quarter" idx="12"/>
          </p:nvPr>
        </p:nvSpPr>
        <p:spPr/>
        <p:txBody>
          <a:bodyPr/>
          <a:lstStyle/>
          <a:p>
            <a:fld id="{1525A12E-0C9F-4672-8B25-975B4186B8DC}" type="slidenum">
              <a:rPr lang="en-GB" smtClean="0"/>
              <a:t>2</a:t>
            </a:fld>
            <a:endParaRPr lang="en-GB"/>
          </a:p>
        </p:txBody>
      </p:sp>
    </p:spTree>
    <p:extLst>
      <p:ext uri="{BB962C8B-B14F-4D97-AF65-F5344CB8AC3E}">
        <p14:creationId xmlns:p14="http://schemas.microsoft.com/office/powerpoint/2010/main" val="3906593060"/>
      </p:ext>
    </p:extLst>
  </p:cSld>
  <p:clrMapOvr>
    <a:masterClrMapping/>
  </p:clrMapOvr>
  <p:extLst>
    <p:ext uri="{6950BFC3-D8DA-4A85-94F7-54DA5524770B}">
      <p188:commentRel xmlns:p188="http://schemas.microsoft.com/office/powerpoint/2018/8/main" r:id="rId3"/>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F049C72-320A-4336-7C65-E4D1EB407AD5}"/>
              </a:ext>
            </a:extLst>
          </p:cNvPr>
          <p:cNvSpPr txBox="1"/>
          <p:nvPr/>
        </p:nvSpPr>
        <p:spPr>
          <a:xfrm>
            <a:off x="269823" y="284813"/>
            <a:ext cx="9533744" cy="646331"/>
          </a:xfrm>
          <a:prstGeom prst="rect">
            <a:avLst/>
          </a:prstGeom>
          <a:noFill/>
        </p:spPr>
        <p:txBody>
          <a:bodyPr wrap="square" rtlCol="0">
            <a:spAutoFit/>
          </a:bodyPr>
          <a:lstStyle/>
          <a:p>
            <a:r>
              <a:rPr lang="en-GB" sz="3600" b="1" dirty="0"/>
              <a:t>Background</a:t>
            </a:r>
          </a:p>
        </p:txBody>
      </p:sp>
      <p:sp>
        <p:nvSpPr>
          <p:cNvPr id="6" name="TextBox 5">
            <a:extLst>
              <a:ext uri="{FF2B5EF4-FFF2-40B4-BE49-F238E27FC236}">
                <a16:creationId xmlns:a16="http://schemas.microsoft.com/office/drawing/2014/main" id="{E87E27AE-3A3C-5DF1-B951-F13E41120F88}"/>
              </a:ext>
            </a:extLst>
          </p:cNvPr>
          <p:cNvSpPr txBox="1"/>
          <p:nvPr/>
        </p:nvSpPr>
        <p:spPr>
          <a:xfrm>
            <a:off x="269823" y="1064301"/>
            <a:ext cx="7807377" cy="6450997"/>
          </a:xfrm>
          <a:prstGeom prst="rect">
            <a:avLst/>
          </a:prstGeom>
          <a:noFill/>
        </p:spPr>
        <p:txBody>
          <a:bodyPr wrap="square" rtlCol="0">
            <a:spAutoFit/>
          </a:bodyPr>
          <a:lstStyle/>
          <a:p>
            <a:r>
              <a:rPr lang="en-GB" dirty="0"/>
              <a:t>The partnership was re-invigorated in 2021, and a 5-year strategy was produced. </a:t>
            </a:r>
          </a:p>
          <a:p>
            <a:endParaRPr lang="en-GB" sz="1000" dirty="0"/>
          </a:p>
          <a:p>
            <a:r>
              <a:rPr lang="en-GB" dirty="0"/>
              <a:t>Funding of £300,000 was allocated by the OPFCC utilising budget from North Yorkshire Police and North Yorkshire Fire &amp; Rescue. This funding comes to an end in March 2026.</a:t>
            </a:r>
          </a:p>
          <a:p>
            <a:endParaRPr lang="en-GB" sz="1000" dirty="0"/>
          </a:p>
          <a:p>
            <a:r>
              <a:rPr lang="en-GB" sz="2800" b="1" dirty="0"/>
              <a:t>2021 - 2023</a:t>
            </a:r>
          </a:p>
          <a:p>
            <a:pPr marL="800100" lvl="1" indent="-228600">
              <a:lnSpc>
                <a:spcPct val="90000"/>
              </a:lnSpc>
              <a:spcAft>
                <a:spcPts val="600"/>
              </a:spcAft>
              <a:buFont typeface="Arial" panose="020B0604020202020204" pitchFamily="34" charset="0"/>
              <a:buChar char="•"/>
            </a:pPr>
            <a:r>
              <a:rPr lang="en-US" sz="1800" dirty="0"/>
              <a:t>Partnership Participation was limited </a:t>
            </a:r>
          </a:p>
          <a:p>
            <a:pPr marL="800100" lvl="1" indent="-228600">
              <a:lnSpc>
                <a:spcPct val="90000"/>
              </a:lnSpc>
              <a:spcAft>
                <a:spcPts val="600"/>
              </a:spcAft>
              <a:buFont typeface="Arial" panose="020B0604020202020204" pitchFamily="34" charset="0"/>
              <a:buChar char="•"/>
            </a:pPr>
            <a:r>
              <a:rPr lang="en-US" sz="1800" dirty="0"/>
              <a:t>Workstreams and initiatives proposed and costed but not implemented</a:t>
            </a:r>
          </a:p>
          <a:p>
            <a:pPr marL="800100" lvl="1" indent="-228600">
              <a:lnSpc>
                <a:spcPct val="90000"/>
              </a:lnSpc>
              <a:spcAft>
                <a:spcPts val="600"/>
              </a:spcAft>
              <a:buFont typeface="Arial" panose="020B0604020202020204" pitchFamily="34" charset="0"/>
              <a:buChar char="•"/>
            </a:pPr>
            <a:r>
              <a:rPr lang="en-US" sz="1800" dirty="0"/>
              <a:t>Approval for Road Safety Partnership Coordinator in principle </a:t>
            </a:r>
          </a:p>
          <a:p>
            <a:pPr marL="800100" lvl="1" indent="-228600">
              <a:lnSpc>
                <a:spcPct val="90000"/>
              </a:lnSpc>
              <a:spcAft>
                <a:spcPts val="600"/>
              </a:spcAft>
              <a:buFont typeface="Arial" panose="020B0604020202020204" pitchFamily="34" charset="0"/>
              <a:buChar char="•"/>
            </a:pPr>
            <a:r>
              <a:rPr lang="en-US" sz="1800" dirty="0"/>
              <a:t>Meetings held online as we were coming out of Covid </a:t>
            </a:r>
          </a:p>
          <a:p>
            <a:pPr marL="800100" lvl="1" indent="-228600">
              <a:lnSpc>
                <a:spcPct val="90000"/>
              </a:lnSpc>
              <a:spcAft>
                <a:spcPts val="600"/>
              </a:spcAft>
              <a:buFont typeface="Arial" panose="020B0604020202020204" pitchFamily="34" charset="0"/>
              <a:buChar char="•"/>
            </a:pPr>
            <a:r>
              <a:rPr lang="en-US" sz="1800" dirty="0"/>
              <a:t>Three Chairs in less than three years </a:t>
            </a:r>
          </a:p>
          <a:p>
            <a:pPr marL="800100" lvl="1" indent="-228600">
              <a:lnSpc>
                <a:spcPct val="90000"/>
              </a:lnSpc>
              <a:spcAft>
                <a:spcPts val="600"/>
              </a:spcAft>
              <a:buFont typeface="Arial" panose="020B0604020202020204" pitchFamily="34" charset="0"/>
              <a:buChar char="•"/>
            </a:pPr>
            <a:r>
              <a:rPr lang="en-US" sz="1800" dirty="0"/>
              <a:t>Lack of clear Governance/Infrastructure/Ownership  </a:t>
            </a:r>
          </a:p>
          <a:p>
            <a:pPr marL="800100" lvl="1" indent="-228600">
              <a:lnSpc>
                <a:spcPct val="90000"/>
              </a:lnSpc>
              <a:spcAft>
                <a:spcPts val="600"/>
              </a:spcAft>
              <a:buFont typeface="Arial" panose="020B0604020202020204" pitchFamily="34" charset="0"/>
              <a:buChar char="•"/>
            </a:pPr>
            <a:r>
              <a:rPr lang="en-US" sz="1800" dirty="0"/>
              <a:t>Was it a partnership? Or somewhere to report your Road Safety Work.  </a:t>
            </a:r>
          </a:p>
          <a:p>
            <a:pPr marL="800100" lvl="1" indent="-228600">
              <a:lnSpc>
                <a:spcPct val="90000"/>
              </a:lnSpc>
              <a:spcAft>
                <a:spcPts val="600"/>
              </a:spcAft>
              <a:buFont typeface="Arial" panose="020B0604020202020204" pitchFamily="34" charset="0"/>
              <a:buChar char="•"/>
            </a:pPr>
            <a:r>
              <a:rPr lang="en-US" sz="1800" dirty="0"/>
              <a:t>Strategy had 46 Objectives over the 4E’s </a:t>
            </a:r>
          </a:p>
          <a:p>
            <a:pPr marL="800100" lvl="1" indent="-228600">
              <a:lnSpc>
                <a:spcPct val="90000"/>
              </a:lnSpc>
              <a:spcAft>
                <a:spcPts val="600"/>
              </a:spcAft>
              <a:buFont typeface="Arial" panose="020B0604020202020204" pitchFamily="34" charset="0"/>
              <a:buChar char="•"/>
            </a:pPr>
            <a:r>
              <a:rPr lang="en-US" dirty="0"/>
              <a:t>L</a:t>
            </a:r>
            <a:r>
              <a:rPr lang="en-US" sz="1800" dirty="0"/>
              <a:t>ots of legacy communication literature, information and social media campaigns .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pic>
        <p:nvPicPr>
          <p:cNvPr id="7" name="Picture 6">
            <a:extLst>
              <a:ext uri="{FF2B5EF4-FFF2-40B4-BE49-F238E27FC236}">
                <a16:creationId xmlns:a16="http://schemas.microsoft.com/office/drawing/2014/main" id="{FDB6A418-B7CF-0C1A-F67C-BC85DAFB124C}"/>
              </a:ext>
            </a:extLst>
          </p:cNvPr>
          <p:cNvPicPr>
            <a:picLocks noChangeAspect="1"/>
          </p:cNvPicPr>
          <p:nvPr/>
        </p:nvPicPr>
        <p:blipFill rotWithShape="1">
          <a:blip r:embed="rId2"/>
          <a:srcRect l="37343" t="22794" r="38672" b="13088"/>
          <a:stretch/>
        </p:blipFill>
        <p:spPr>
          <a:xfrm rot="660313">
            <a:off x="8030449" y="292176"/>
            <a:ext cx="3546236" cy="5036349"/>
          </a:xfrm>
          <a:prstGeom prst="rect">
            <a:avLst/>
          </a:prstGeom>
        </p:spPr>
      </p:pic>
      <p:sp>
        <p:nvSpPr>
          <p:cNvPr id="2" name="Slide Number Placeholder 1">
            <a:extLst>
              <a:ext uri="{FF2B5EF4-FFF2-40B4-BE49-F238E27FC236}">
                <a16:creationId xmlns:a16="http://schemas.microsoft.com/office/drawing/2014/main" id="{97DE221C-306C-B297-15D9-9B97E43A382C}"/>
              </a:ext>
            </a:extLst>
          </p:cNvPr>
          <p:cNvSpPr>
            <a:spLocks noGrp="1"/>
          </p:cNvSpPr>
          <p:nvPr>
            <p:ph type="sldNum" sz="quarter" idx="12"/>
          </p:nvPr>
        </p:nvSpPr>
        <p:spPr/>
        <p:txBody>
          <a:bodyPr/>
          <a:lstStyle/>
          <a:p>
            <a:fld id="{1525A12E-0C9F-4672-8B25-975B4186B8DC}" type="slidenum">
              <a:rPr lang="en-GB" smtClean="0"/>
              <a:t>3</a:t>
            </a:fld>
            <a:endParaRPr lang="en-GB"/>
          </a:p>
        </p:txBody>
      </p:sp>
    </p:spTree>
    <p:extLst>
      <p:ext uri="{BB962C8B-B14F-4D97-AF65-F5344CB8AC3E}">
        <p14:creationId xmlns:p14="http://schemas.microsoft.com/office/powerpoint/2010/main" val="11705131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112EC5E-556E-3130-430F-5AE89E2C0A75}"/>
              </a:ext>
            </a:extLst>
          </p:cNvPr>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2667000" y="0"/>
            <a:ext cx="6858000" cy="6858000"/>
          </a:xfrm>
          <a:prstGeom prst="rect">
            <a:avLst/>
          </a:prstGeom>
        </p:spPr>
      </p:pic>
      <p:sp>
        <p:nvSpPr>
          <p:cNvPr id="4" name="TextBox 3">
            <a:extLst>
              <a:ext uri="{FF2B5EF4-FFF2-40B4-BE49-F238E27FC236}">
                <a16:creationId xmlns:a16="http://schemas.microsoft.com/office/drawing/2014/main" id="{90FC148A-4761-E6E4-DD8F-AAEBFEF4EB46}"/>
              </a:ext>
            </a:extLst>
          </p:cNvPr>
          <p:cNvSpPr txBox="1"/>
          <p:nvPr/>
        </p:nvSpPr>
        <p:spPr>
          <a:xfrm>
            <a:off x="287593" y="240804"/>
            <a:ext cx="10876935" cy="6247864"/>
          </a:xfrm>
          <a:prstGeom prst="rect">
            <a:avLst/>
          </a:prstGeom>
          <a:noFill/>
        </p:spPr>
        <p:txBody>
          <a:bodyPr wrap="square" rtlCol="0">
            <a:spAutoFit/>
          </a:bodyPr>
          <a:lstStyle/>
          <a:p>
            <a:r>
              <a:rPr lang="en-GB" sz="2800" b="1" dirty="0"/>
              <a:t>2023 – present </a:t>
            </a:r>
          </a:p>
          <a:p>
            <a:endParaRPr lang="en-GB" sz="1000" dirty="0"/>
          </a:p>
          <a:p>
            <a:pPr marL="285750" indent="-285750">
              <a:buFont typeface="Arial" panose="020B0604020202020204" pitchFamily="34" charset="0"/>
              <a:buChar char="•"/>
            </a:pPr>
            <a:r>
              <a:rPr lang="en-GB" sz="1600" dirty="0"/>
              <a:t>We have an updated, simplified strategy with 17 manageable objectives and Our first annual report on our work as a partnership will be available in September 2025</a:t>
            </a:r>
          </a:p>
          <a:p>
            <a:endParaRPr lang="en-GB" sz="1600" dirty="0"/>
          </a:p>
          <a:p>
            <a:pPr marL="285750" indent="-285750">
              <a:buFont typeface="Arial" panose="020B0604020202020204" pitchFamily="34" charset="0"/>
              <a:buChar char="•"/>
            </a:pPr>
            <a:r>
              <a:rPr lang="en-GB" sz="1600" dirty="0"/>
              <a:t>We have well attended, in person meetings at both Strategic and Tactical level with a new Terms of Reference in place for the Strategic meeting and one currently being drafted for the Tactical group.</a:t>
            </a:r>
          </a:p>
          <a:p>
            <a:endParaRPr lang="en-GB" sz="1600" dirty="0"/>
          </a:p>
          <a:p>
            <a:pPr marL="285750" indent="-285750">
              <a:buFont typeface="Arial" panose="020B0604020202020204" pitchFamily="34" charset="0"/>
              <a:buChar char="•"/>
            </a:pPr>
            <a:r>
              <a:rPr lang="en-GB" sz="1600" dirty="0"/>
              <a:t>We have a multi-agency approach using the basis of NYP’s Summer and Winter roads policing plans with an annual strategic planning cycle embedded in the partnership.</a:t>
            </a:r>
          </a:p>
          <a:p>
            <a:endParaRPr lang="en-GB" sz="1600" dirty="0"/>
          </a:p>
          <a:p>
            <a:pPr marL="285750" indent="-285750">
              <a:buFont typeface="Arial" panose="020B0604020202020204" pitchFamily="34" charset="0"/>
              <a:buChar char="•"/>
            </a:pPr>
            <a:r>
              <a:rPr lang="en-GB" sz="1600" dirty="0"/>
              <a:t>Partnership Co-Ordinator is in place ensuring we deliver targeted and focused work this has included;</a:t>
            </a:r>
          </a:p>
          <a:p>
            <a:endParaRPr lang="en-GB" sz="800" dirty="0"/>
          </a:p>
          <a:p>
            <a:pPr marL="742950" lvl="1" indent="-285750">
              <a:buFont typeface="Arial" panose="020B0604020202020204" pitchFamily="34" charset="0"/>
              <a:buChar char="•"/>
            </a:pPr>
            <a:r>
              <a:rPr lang="en-GB" sz="1600" i="1" dirty="0"/>
              <a:t>Tactical Delivery plan aligned with National Operations and flexibility to adapt to regional needs</a:t>
            </a:r>
          </a:p>
          <a:p>
            <a:pPr marL="742950" lvl="1" indent="-285750">
              <a:buFont typeface="Arial" panose="020B0604020202020204" pitchFamily="34" charset="0"/>
              <a:buChar char="•"/>
            </a:pPr>
            <a:r>
              <a:rPr lang="en-GB" sz="1600" dirty="0"/>
              <a:t>Education packages written to ensure consistent messaging. These have also been adopted by </a:t>
            </a:r>
            <a:r>
              <a:rPr lang="en-GB" sz="1600" dirty="0" err="1"/>
              <a:t>Staywise</a:t>
            </a:r>
            <a:r>
              <a:rPr lang="en-GB" sz="1600" dirty="0"/>
              <a:t>, the NFCC national platform for blue light education</a:t>
            </a:r>
          </a:p>
          <a:p>
            <a:pPr marL="742950" lvl="1" indent="-285750">
              <a:buFont typeface="Arial" panose="020B0604020202020204" pitchFamily="34" charset="0"/>
              <a:buChar char="•"/>
            </a:pPr>
            <a:r>
              <a:rPr lang="en-GB" sz="1600" i="1" dirty="0"/>
              <a:t>Access to funding with a clear spending plan and transparent internal application and governance processes</a:t>
            </a:r>
          </a:p>
          <a:p>
            <a:pPr marL="742950" lvl="1" indent="-285750">
              <a:buFont typeface="Arial" panose="020B0604020202020204" pitchFamily="34" charset="0"/>
              <a:buChar char="•"/>
            </a:pPr>
            <a:r>
              <a:rPr lang="en-GB" sz="1600" dirty="0"/>
              <a:t>Invested in branded assets, materials and produced campaign literature to assist with engagement </a:t>
            </a:r>
          </a:p>
          <a:p>
            <a:pPr marL="742950" lvl="1" indent="-285750">
              <a:buFont typeface="Arial" panose="020B0604020202020204" pitchFamily="34" charset="0"/>
              <a:buChar char="•"/>
            </a:pPr>
            <a:r>
              <a:rPr lang="en-GB" sz="1600" dirty="0"/>
              <a:t>Forming relationships with other road safety partnerships and organisations and providing representation at national conferences and networking events</a:t>
            </a:r>
          </a:p>
          <a:p>
            <a:pPr marL="742950" lvl="1" indent="-285750">
              <a:buFont typeface="Arial" panose="020B0604020202020204" pitchFamily="34" charset="0"/>
              <a:buChar char="•"/>
            </a:pPr>
            <a:r>
              <a:rPr lang="en-GB" sz="1600" dirty="0"/>
              <a:t>Launched new social media channels and website</a:t>
            </a:r>
          </a:p>
          <a:p>
            <a:pPr lvl="1"/>
            <a:endParaRPr lang="en-GB" sz="1000" dirty="0"/>
          </a:p>
          <a:p>
            <a:pPr marL="285750" indent="-285750">
              <a:buFont typeface="Arial" panose="020B0604020202020204" pitchFamily="34" charset="0"/>
              <a:buChar char="•"/>
            </a:pPr>
            <a:r>
              <a:rPr lang="en-GB" sz="1600" dirty="0"/>
              <a:t>Purchased the speed management tool by Agilisys to support our Speed Management Protocol and focus activity</a:t>
            </a:r>
          </a:p>
          <a:p>
            <a:endParaRPr lang="en-GB" sz="1600" dirty="0"/>
          </a:p>
          <a:p>
            <a:pPr marL="285750" indent="-285750">
              <a:buFont typeface="Arial" panose="020B0604020202020204" pitchFamily="34" charset="0"/>
              <a:buChar char="•"/>
            </a:pPr>
            <a:r>
              <a:rPr lang="en-GB" sz="1600" dirty="0"/>
              <a:t>Undertaken academic research to ratify our current and future work</a:t>
            </a:r>
          </a:p>
        </p:txBody>
      </p:sp>
      <p:sp>
        <p:nvSpPr>
          <p:cNvPr id="2" name="Slide Number Placeholder 1">
            <a:extLst>
              <a:ext uri="{FF2B5EF4-FFF2-40B4-BE49-F238E27FC236}">
                <a16:creationId xmlns:a16="http://schemas.microsoft.com/office/drawing/2014/main" id="{C8EA2CF5-1855-6A19-50F3-C8E1FA002334}"/>
              </a:ext>
            </a:extLst>
          </p:cNvPr>
          <p:cNvSpPr>
            <a:spLocks noGrp="1"/>
          </p:cNvSpPr>
          <p:nvPr>
            <p:ph type="sldNum" sz="quarter" idx="12"/>
          </p:nvPr>
        </p:nvSpPr>
        <p:spPr/>
        <p:txBody>
          <a:bodyPr/>
          <a:lstStyle/>
          <a:p>
            <a:fld id="{1525A12E-0C9F-4672-8B25-975B4186B8DC}" type="slidenum">
              <a:rPr lang="en-GB" smtClean="0"/>
              <a:t>4</a:t>
            </a:fld>
            <a:endParaRPr lang="en-GB"/>
          </a:p>
        </p:txBody>
      </p:sp>
    </p:spTree>
    <p:extLst>
      <p:ext uri="{BB962C8B-B14F-4D97-AF65-F5344CB8AC3E}">
        <p14:creationId xmlns:p14="http://schemas.microsoft.com/office/powerpoint/2010/main" val="26603360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064D2207-AA67-DAD1-D42E-7A07328CA8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1C63BF49-B542-B517-DD6A-6DEE25FB5256}"/>
              </a:ext>
            </a:extLst>
          </p:cNvPr>
          <p:cNvSpPr>
            <a:spLocks noGrp="1"/>
          </p:cNvSpPr>
          <p:nvPr>
            <p:ph type="title"/>
          </p:nvPr>
        </p:nvSpPr>
        <p:spPr>
          <a:xfrm>
            <a:off x="612648" y="548640"/>
            <a:ext cx="3657600" cy="1294374"/>
          </a:xfrm>
        </p:spPr>
        <p:txBody>
          <a:bodyPr vert="horz" lIns="91440" tIns="45720" rIns="91440" bIns="45720" rtlCol="0" anchor="t">
            <a:normAutofit/>
          </a:bodyPr>
          <a:lstStyle/>
          <a:p>
            <a:r>
              <a:rPr lang="en-US" sz="3600" b="1" kern="1200" dirty="0">
                <a:solidFill>
                  <a:schemeClr val="tx1"/>
                </a:solidFill>
                <a:latin typeface="+mj-lt"/>
                <a:ea typeface="+mj-ea"/>
                <a:cs typeface="+mj-cs"/>
              </a:rPr>
              <a:t>Tactical Delivery</a:t>
            </a:r>
          </a:p>
        </p:txBody>
      </p:sp>
      <p:pic>
        <p:nvPicPr>
          <p:cNvPr id="9" name="Picture 8" descr="Tents with tents and people standing in front of trees&#10;&#10;AI-generated content may be incorrect.">
            <a:extLst>
              <a:ext uri="{FF2B5EF4-FFF2-40B4-BE49-F238E27FC236}">
                <a16:creationId xmlns:a16="http://schemas.microsoft.com/office/drawing/2014/main" id="{356A656B-5DD5-D450-803B-5CCB8E7B4199}"/>
              </a:ext>
            </a:extLst>
          </p:cNvPr>
          <p:cNvPicPr>
            <a:picLocks noChangeAspect="1"/>
          </p:cNvPicPr>
          <p:nvPr/>
        </p:nvPicPr>
        <p:blipFill>
          <a:blip r:embed="rId3">
            <a:extLst>
              <a:ext uri="{28A0092B-C50C-407E-A947-70E740481C1C}">
                <a14:useLocalDpi xmlns:a14="http://schemas.microsoft.com/office/drawing/2010/main" val="0"/>
              </a:ext>
            </a:extLst>
          </a:blip>
          <a:srcRect l="22478" r="16594" b="3"/>
          <a:stretch>
            <a:fillRect/>
          </a:stretch>
        </p:blipFill>
        <p:spPr>
          <a:xfrm>
            <a:off x="724431" y="1426454"/>
            <a:ext cx="3088862" cy="380218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TextBox 3">
            <a:extLst>
              <a:ext uri="{FF2B5EF4-FFF2-40B4-BE49-F238E27FC236}">
                <a16:creationId xmlns:a16="http://schemas.microsoft.com/office/drawing/2014/main" id="{E2581332-6846-ED8B-BB8A-682AD2866B92}"/>
              </a:ext>
            </a:extLst>
          </p:cNvPr>
          <p:cNvSpPr txBox="1"/>
          <p:nvPr/>
        </p:nvSpPr>
        <p:spPr>
          <a:xfrm>
            <a:off x="4324086" y="197487"/>
            <a:ext cx="7634805" cy="6401380"/>
          </a:xfrm>
          <a:prstGeom prst="rect">
            <a:avLst/>
          </a:prstGeom>
        </p:spPr>
        <p:txBody>
          <a:bodyPr vert="horz" lIns="91440" tIns="45720" rIns="91440" bIns="45720" rtlCol="0">
            <a:normAutofit/>
          </a:bodyPr>
          <a:lstStyle/>
          <a:p>
            <a:pPr>
              <a:lnSpc>
                <a:spcPct val="110000"/>
              </a:lnSpc>
              <a:spcAft>
                <a:spcPts val="600"/>
              </a:spcAft>
            </a:pPr>
            <a:endParaRPr lang="en-US" sz="1000" dirty="0"/>
          </a:p>
          <a:p>
            <a:pPr>
              <a:lnSpc>
                <a:spcPct val="110000"/>
              </a:lnSpc>
              <a:spcAft>
                <a:spcPts val="600"/>
              </a:spcAft>
            </a:pPr>
            <a:r>
              <a:rPr lang="en-US" dirty="0"/>
              <a:t>2024 was the first full year of </a:t>
            </a:r>
            <a:r>
              <a:rPr lang="en-US" dirty="0" err="1"/>
              <a:t>co-ordinated</a:t>
            </a:r>
            <a:r>
              <a:rPr lang="en-US" dirty="0"/>
              <a:t> </a:t>
            </a:r>
          </a:p>
          <a:p>
            <a:pPr>
              <a:lnSpc>
                <a:spcPct val="110000"/>
              </a:lnSpc>
              <a:spcAft>
                <a:spcPts val="600"/>
              </a:spcAft>
            </a:pPr>
            <a:r>
              <a:rPr lang="en-US" dirty="0"/>
              <a:t>delivery and we achieved the following:</a:t>
            </a:r>
          </a:p>
          <a:p>
            <a:pPr>
              <a:lnSpc>
                <a:spcPct val="110000"/>
              </a:lnSpc>
              <a:spcAft>
                <a:spcPts val="600"/>
              </a:spcAft>
            </a:pPr>
            <a:endParaRPr lang="en-US" sz="1050" dirty="0"/>
          </a:p>
          <a:p>
            <a:pPr marL="742950" lvl="1" indent="-228600">
              <a:lnSpc>
                <a:spcPct val="110000"/>
              </a:lnSpc>
              <a:spcAft>
                <a:spcPts val="600"/>
              </a:spcAft>
              <a:buFont typeface="Arial" panose="020B0604020202020204" pitchFamily="34" charset="0"/>
              <a:buChar char="•"/>
            </a:pPr>
            <a:r>
              <a:rPr lang="en-US" sz="2000" b="1" dirty="0"/>
              <a:t>13</a:t>
            </a:r>
            <a:r>
              <a:rPr lang="en-US" sz="2000" dirty="0"/>
              <a:t> Biker Down courses</a:t>
            </a:r>
          </a:p>
          <a:p>
            <a:pPr marL="742950" lvl="1" indent="-228600">
              <a:lnSpc>
                <a:spcPct val="110000"/>
              </a:lnSpc>
              <a:spcAft>
                <a:spcPts val="600"/>
              </a:spcAft>
              <a:buFont typeface="Arial" panose="020B0604020202020204" pitchFamily="34" charset="0"/>
              <a:buChar char="•"/>
            </a:pPr>
            <a:r>
              <a:rPr lang="en-US" sz="2000" b="1" dirty="0"/>
              <a:t>21 </a:t>
            </a:r>
            <a:r>
              <a:rPr lang="en-US" sz="2000" dirty="0"/>
              <a:t>BikeSafe workshops</a:t>
            </a:r>
          </a:p>
          <a:p>
            <a:pPr marL="742950" lvl="1" indent="-228600">
              <a:lnSpc>
                <a:spcPct val="110000"/>
              </a:lnSpc>
              <a:spcAft>
                <a:spcPts val="600"/>
              </a:spcAft>
              <a:buFont typeface="Arial" panose="020B0604020202020204" pitchFamily="34" charset="0"/>
              <a:buChar char="•"/>
            </a:pPr>
            <a:r>
              <a:rPr lang="en-US" sz="2000" b="1" dirty="0"/>
              <a:t>21 </a:t>
            </a:r>
            <a:r>
              <a:rPr lang="en-US" sz="2000" dirty="0"/>
              <a:t>primary school assemblies</a:t>
            </a:r>
          </a:p>
          <a:p>
            <a:pPr marL="742950" lvl="1" indent="-228600">
              <a:lnSpc>
                <a:spcPct val="110000"/>
              </a:lnSpc>
              <a:spcAft>
                <a:spcPts val="600"/>
              </a:spcAft>
              <a:buFont typeface="Arial" panose="020B0604020202020204" pitchFamily="34" charset="0"/>
              <a:buChar char="•"/>
            </a:pPr>
            <a:r>
              <a:rPr lang="en-US" sz="2000" b="1" dirty="0"/>
              <a:t>29</a:t>
            </a:r>
            <a:r>
              <a:rPr lang="en-US" sz="2000" dirty="0"/>
              <a:t> secondary school, college, young driver talks</a:t>
            </a:r>
          </a:p>
          <a:p>
            <a:pPr marL="742950" lvl="1" indent="-228600">
              <a:lnSpc>
                <a:spcPct val="110000"/>
              </a:lnSpc>
              <a:spcAft>
                <a:spcPts val="600"/>
              </a:spcAft>
              <a:buFont typeface="Arial" panose="020B0604020202020204" pitchFamily="34" charset="0"/>
              <a:buChar char="•"/>
            </a:pPr>
            <a:r>
              <a:rPr lang="en-US" sz="2000" b="1" dirty="0"/>
              <a:t>13</a:t>
            </a:r>
            <a:r>
              <a:rPr lang="en-US" sz="2000" dirty="0"/>
              <a:t> talks to military personnel</a:t>
            </a:r>
          </a:p>
          <a:p>
            <a:pPr marL="742950" lvl="1" indent="-228600">
              <a:lnSpc>
                <a:spcPct val="110000"/>
              </a:lnSpc>
              <a:spcAft>
                <a:spcPts val="600"/>
              </a:spcAft>
              <a:buFont typeface="Arial" panose="020B0604020202020204" pitchFamily="34" charset="0"/>
              <a:buChar char="•"/>
            </a:pPr>
            <a:r>
              <a:rPr lang="en-US" sz="2000" b="1" dirty="0"/>
              <a:t>29</a:t>
            </a:r>
            <a:r>
              <a:rPr lang="en-US" sz="2000" dirty="0"/>
              <a:t> engagement events  (e.g. Yorkshire Show, Olivers Mount, Dark nights campaign)</a:t>
            </a:r>
          </a:p>
          <a:p>
            <a:pPr marL="742950" lvl="1" indent="-228600">
              <a:lnSpc>
                <a:spcPct val="110000"/>
              </a:lnSpc>
              <a:spcAft>
                <a:spcPts val="600"/>
              </a:spcAft>
              <a:buFont typeface="Arial" panose="020B0604020202020204" pitchFamily="34" charset="0"/>
              <a:buChar char="•"/>
            </a:pPr>
            <a:endParaRPr lang="en-US" dirty="0"/>
          </a:p>
          <a:p>
            <a:pPr indent="-228600">
              <a:lnSpc>
                <a:spcPct val="110000"/>
              </a:lnSpc>
              <a:spcAft>
                <a:spcPts val="600"/>
              </a:spcAft>
              <a:buFont typeface="Arial" panose="020B0604020202020204" pitchFamily="34" charset="0"/>
              <a:buChar char="•"/>
            </a:pPr>
            <a:endParaRPr lang="en-US" dirty="0"/>
          </a:p>
        </p:txBody>
      </p:sp>
      <p:pic>
        <p:nvPicPr>
          <p:cNvPr id="10" name="Picture 9" descr="A yellow and blue sign with white text&#10;&#10;AI-generated content may be incorrect.">
            <a:extLst>
              <a:ext uri="{FF2B5EF4-FFF2-40B4-BE49-F238E27FC236}">
                <a16:creationId xmlns:a16="http://schemas.microsoft.com/office/drawing/2014/main" id="{DFE3E5EF-1F30-1509-A4B4-502EF055D1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439344">
            <a:off x="10290723" y="221021"/>
            <a:ext cx="1476274" cy="1830990"/>
          </a:xfrm>
          <a:prstGeom prst="rect">
            <a:avLst/>
          </a:prstGeom>
        </p:spPr>
      </p:pic>
      <p:pic>
        <p:nvPicPr>
          <p:cNvPr id="12" name="Picture 11" descr="A blue and yellow sign with black text&#10;&#10;AI-generated content may be incorrect.">
            <a:extLst>
              <a:ext uri="{FF2B5EF4-FFF2-40B4-BE49-F238E27FC236}">
                <a16:creationId xmlns:a16="http://schemas.microsoft.com/office/drawing/2014/main" id="{4C7AE2AF-B144-5830-E54B-AAC16CCB23F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94334" y="1400018"/>
            <a:ext cx="2003823" cy="1167321"/>
          </a:xfrm>
          <a:prstGeom prst="rect">
            <a:avLst/>
          </a:prstGeom>
        </p:spPr>
      </p:pic>
      <p:pic>
        <p:nvPicPr>
          <p:cNvPr id="3" name="Picture 2" descr="A yellow and black motorcycle&#10;&#10;AI-generated content may be incorrect.">
            <a:extLst>
              <a:ext uri="{FF2B5EF4-FFF2-40B4-BE49-F238E27FC236}">
                <a16:creationId xmlns:a16="http://schemas.microsoft.com/office/drawing/2014/main" id="{E7181090-6EA1-B4AC-E5F4-171DD5521039}"/>
              </a:ext>
            </a:extLst>
          </p:cNvPr>
          <p:cNvPicPr>
            <a:picLocks noChangeAspect="1"/>
          </p:cNvPicPr>
          <p:nvPr/>
        </p:nvPicPr>
        <p:blipFill>
          <a:blip r:embed="rId6">
            <a:alphaModFix/>
            <a:extLst>
              <a:ext uri="{28A0092B-C50C-407E-A947-70E740481C1C}">
                <a14:useLocalDpi xmlns:a14="http://schemas.microsoft.com/office/drawing/2010/main" val="0"/>
              </a:ext>
            </a:extLst>
          </a:blip>
          <a:stretch>
            <a:fillRect/>
          </a:stretch>
        </p:blipFill>
        <p:spPr>
          <a:xfrm>
            <a:off x="4241547" y="4458984"/>
            <a:ext cx="4406625" cy="2035791"/>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5" name="Picture 4" descr="A car parked on a road&#10;&#10;AI-generated content may be incorrect.">
            <a:extLst>
              <a:ext uri="{FF2B5EF4-FFF2-40B4-BE49-F238E27FC236}">
                <a16:creationId xmlns:a16="http://schemas.microsoft.com/office/drawing/2014/main" id="{6866B916-E953-B100-0B6E-34C4FD90B30D}"/>
              </a:ext>
            </a:extLst>
          </p:cNvPr>
          <p:cNvPicPr>
            <a:picLocks noChangeAspect="1"/>
          </p:cNvPicPr>
          <p:nvPr/>
        </p:nvPicPr>
        <p:blipFill>
          <a:blip r:embed="rId7">
            <a:alphaModFix/>
            <a:extLst>
              <a:ext uri="{28A0092B-C50C-407E-A947-70E740481C1C}">
                <a14:useLocalDpi xmlns:a14="http://schemas.microsoft.com/office/drawing/2010/main" val="0"/>
              </a:ext>
            </a:extLst>
          </a:blip>
          <a:stretch>
            <a:fillRect/>
          </a:stretch>
        </p:blipFill>
        <p:spPr>
          <a:xfrm>
            <a:off x="724431" y="4413316"/>
            <a:ext cx="2920785" cy="21905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descr="Two motorcycles parked on a road&#10;&#10;AI-generated content may be incorrect.">
            <a:extLst>
              <a:ext uri="{FF2B5EF4-FFF2-40B4-BE49-F238E27FC236}">
                <a16:creationId xmlns:a16="http://schemas.microsoft.com/office/drawing/2014/main" id="{C80A1208-DF66-18F0-F2D0-9D4B3752C220}"/>
              </a:ext>
            </a:extLst>
          </p:cNvPr>
          <p:cNvPicPr>
            <a:picLocks noChangeAspect="1"/>
          </p:cNvPicPr>
          <p:nvPr/>
        </p:nvPicPr>
        <p:blipFill>
          <a:blip r:embed="rId8">
            <a:alphaModFix/>
          </a:blip>
          <a:stretch>
            <a:fillRect/>
          </a:stretch>
        </p:blipFill>
        <p:spPr>
          <a:xfrm>
            <a:off x="8843851" y="4458984"/>
            <a:ext cx="3221072" cy="203579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Slide Number Placeholder 6">
            <a:extLst>
              <a:ext uri="{FF2B5EF4-FFF2-40B4-BE49-F238E27FC236}">
                <a16:creationId xmlns:a16="http://schemas.microsoft.com/office/drawing/2014/main" id="{725421FC-6CE9-7F07-5B2C-9FD0C4BF3A4F}"/>
              </a:ext>
            </a:extLst>
          </p:cNvPr>
          <p:cNvSpPr>
            <a:spLocks noGrp="1"/>
          </p:cNvSpPr>
          <p:nvPr>
            <p:ph type="sldNum" sz="quarter" idx="12"/>
          </p:nvPr>
        </p:nvSpPr>
        <p:spPr/>
        <p:txBody>
          <a:bodyPr/>
          <a:lstStyle/>
          <a:p>
            <a:fld id="{1525A12E-0C9F-4672-8B25-975B4186B8DC}" type="slidenum">
              <a:rPr lang="en-GB" smtClean="0"/>
              <a:t>5</a:t>
            </a:fld>
            <a:endParaRPr lang="en-GB"/>
          </a:p>
        </p:txBody>
      </p:sp>
    </p:spTree>
    <p:extLst>
      <p:ext uri="{BB962C8B-B14F-4D97-AF65-F5344CB8AC3E}">
        <p14:creationId xmlns:p14="http://schemas.microsoft.com/office/powerpoint/2010/main" val="16955408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29F4FEF-3F4E-4042-8E6D-C24E201FB3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9B78F8D-DDDE-4B91-8A65-97DB24B01A79}"/>
              </a:ext>
            </a:extLst>
          </p:cNvPr>
          <p:cNvSpPr txBox="1"/>
          <p:nvPr/>
        </p:nvSpPr>
        <p:spPr>
          <a:xfrm>
            <a:off x="142567" y="2902894"/>
            <a:ext cx="3677266" cy="1374138"/>
          </a:xfrm>
          <a:prstGeom prst="rect">
            <a:avLst/>
          </a:prstGeom>
        </p:spPr>
        <p:txBody>
          <a:bodyPr vert="horz" lIns="91440" tIns="45720" rIns="91440" bIns="45720" rtlCol="0" anchor="b">
            <a:normAutofit fontScale="92500" lnSpcReduction="10000"/>
          </a:bodyPr>
          <a:lstStyle/>
          <a:p>
            <a:pPr>
              <a:lnSpc>
                <a:spcPct val="90000"/>
              </a:lnSpc>
              <a:spcBef>
                <a:spcPct val="0"/>
              </a:spcBef>
              <a:spcAft>
                <a:spcPts val="600"/>
              </a:spcAft>
            </a:pPr>
            <a:r>
              <a:rPr lang="en-US" sz="3600" b="1" kern="1200" dirty="0">
                <a:solidFill>
                  <a:schemeClr val="tx1"/>
                </a:solidFill>
                <a:latin typeface="+mj-lt"/>
                <a:ea typeface="+mj-ea"/>
                <a:cs typeface="+mj-cs"/>
              </a:rPr>
              <a:t>Safety Camera &amp; Enforcement Activity</a:t>
            </a:r>
          </a:p>
        </p:txBody>
      </p:sp>
      <p:pic>
        <p:nvPicPr>
          <p:cNvPr id="9" name="Picture 8">
            <a:extLst>
              <a:ext uri="{FF2B5EF4-FFF2-40B4-BE49-F238E27FC236}">
                <a16:creationId xmlns:a16="http://schemas.microsoft.com/office/drawing/2014/main" id="{75DF7571-EC56-2BB3-5541-8A61815024E2}"/>
              </a:ext>
            </a:extLst>
          </p:cNvPr>
          <p:cNvPicPr>
            <a:picLocks noChangeAspect="1"/>
          </p:cNvPicPr>
          <p:nvPr/>
        </p:nvPicPr>
        <p:blipFill>
          <a:blip r:embed="rId3"/>
          <a:srcRect l="6422" r="-2" b="-2"/>
          <a:stretch>
            <a:fillRect/>
          </a:stretch>
        </p:blipFill>
        <p:spPr>
          <a:xfrm>
            <a:off x="21" y="10"/>
            <a:ext cx="3982046" cy="2734049"/>
          </a:xfrm>
          <a:custGeom>
            <a:avLst/>
            <a:gdLst/>
            <a:ahLst/>
            <a:cxnLst/>
            <a:rect l="l" t="t" r="r" b="b"/>
            <a:pathLst>
              <a:path w="6105136" h="4191746">
                <a:moveTo>
                  <a:pt x="0" y="0"/>
                </a:moveTo>
                <a:lnTo>
                  <a:pt x="5607799" y="0"/>
                </a:lnTo>
                <a:lnTo>
                  <a:pt x="5571513" y="27327"/>
                </a:lnTo>
                <a:cubicBezTo>
                  <a:pt x="5516855" y="89886"/>
                  <a:pt x="5497833" y="180727"/>
                  <a:pt x="5456712" y="261788"/>
                </a:cubicBezTo>
                <a:cubicBezTo>
                  <a:pt x="5516289" y="304550"/>
                  <a:pt x="5587520" y="313948"/>
                  <a:pt x="5651844" y="341674"/>
                </a:cubicBezTo>
                <a:cubicBezTo>
                  <a:pt x="5718760" y="370809"/>
                  <a:pt x="5718760" y="392425"/>
                  <a:pt x="5663501" y="477009"/>
                </a:cubicBezTo>
                <a:cubicBezTo>
                  <a:pt x="5807259" y="495339"/>
                  <a:pt x="5807259" y="495339"/>
                  <a:pt x="5762794" y="628324"/>
                </a:cubicBezTo>
                <a:cubicBezTo>
                  <a:pt x="5883243" y="640542"/>
                  <a:pt x="5962676" y="703511"/>
                  <a:pt x="5981237" y="841197"/>
                </a:cubicBezTo>
                <a:cubicBezTo>
                  <a:pt x="5990305" y="907926"/>
                  <a:pt x="6044700" y="939409"/>
                  <a:pt x="6105136" y="984052"/>
                </a:cubicBezTo>
                <a:cubicBezTo>
                  <a:pt x="6030022" y="1027286"/>
                  <a:pt x="5979081" y="1117509"/>
                  <a:pt x="5891443" y="1022115"/>
                </a:cubicBezTo>
                <a:cubicBezTo>
                  <a:pt x="5859498" y="987342"/>
                  <a:pt x="5862517" y="1031513"/>
                  <a:pt x="5858202" y="1044202"/>
                </a:cubicBezTo>
                <a:cubicBezTo>
                  <a:pt x="5847842" y="1075215"/>
                  <a:pt x="5869424" y="1095893"/>
                  <a:pt x="5883673" y="1119387"/>
                </a:cubicBezTo>
                <a:cubicBezTo>
                  <a:pt x="5897486" y="1142885"/>
                  <a:pt x="5913893" y="1167789"/>
                  <a:pt x="5917778" y="1194108"/>
                </a:cubicBezTo>
                <a:cubicBezTo>
                  <a:pt x="5920365" y="1212434"/>
                  <a:pt x="5907848" y="1239216"/>
                  <a:pt x="5894034" y="1252846"/>
                </a:cubicBezTo>
                <a:cubicBezTo>
                  <a:pt x="5821506" y="1324743"/>
                  <a:pt x="5864677" y="1486396"/>
                  <a:pt x="5727393" y="1507074"/>
                </a:cubicBezTo>
                <a:cubicBezTo>
                  <a:pt x="5665659" y="1516469"/>
                  <a:pt x="5635872" y="1575680"/>
                  <a:pt x="5590543" y="1608104"/>
                </a:cubicBezTo>
                <a:cubicBezTo>
                  <a:pt x="5432970" y="1721355"/>
                  <a:pt x="5327632" y="1867030"/>
                  <a:pt x="5278850" y="2067214"/>
                </a:cubicBezTo>
                <a:cubicBezTo>
                  <a:pt x="5265468" y="2122664"/>
                  <a:pt x="5214092" y="2167309"/>
                  <a:pt x="5180851" y="2216179"/>
                </a:cubicBezTo>
                <a:cubicBezTo>
                  <a:pt x="5196826" y="2251892"/>
                  <a:pt x="5284029" y="2174826"/>
                  <a:pt x="5253380" y="2268808"/>
                </a:cubicBezTo>
                <a:cubicBezTo>
                  <a:pt x="5230067" y="2339298"/>
                  <a:pt x="5170490" y="2383001"/>
                  <a:pt x="5114368" y="2424825"/>
                </a:cubicBezTo>
                <a:cubicBezTo>
                  <a:pt x="5050475" y="2472284"/>
                  <a:pt x="4979676" y="2510347"/>
                  <a:pt x="4950749" y="2598221"/>
                </a:cubicBezTo>
                <a:cubicBezTo>
                  <a:pt x="4944706" y="2617020"/>
                  <a:pt x="4925279" y="2636755"/>
                  <a:pt x="4908013" y="2644276"/>
                </a:cubicBezTo>
                <a:cubicBezTo>
                  <a:pt x="4007468" y="4190779"/>
                  <a:pt x="1790648" y="4201115"/>
                  <a:pt x="1535079" y="4190306"/>
                </a:cubicBezTo>
                <a:cubicBezTo>
                  <a:pt x="1225543" y="4176680"/>
                  <a:pt x="932844" y="4081285"/>
                  <a:pt x="645760" y="3962397"/>
                </a:cubicBezTo>
                <a:cubicBezTo>
                  <a:pt x="524448" y="3912117"/>
                  <a:pt x="411775" y="3840689"/>
                  <a:pt x="293915" y="3785239"/>
                </a:cubicBezTo>
                <a:cubicBezTo>
                  <a:pt x="212539" y="3746940"/>
                  <a:pt x="140444" y="3691254"/>
                  <a:pt x="68403" y="3637448"/>
                </a:cubicBezTo>
                <a:lnTo>
                  <a:pt x="0" y="3589272"/>
                </a:lnTo>
                <a:close/>
              </a:path>
            </a:pathLst>
          </a:custGeom>
        </p:spPr>
      </p:pic>
      <p:pic>
        <p:nvPicPr>
          <p:cNvPr id="5" name="Picture 4" descr="A police van on the road&#10;&#10;AI-generated content may be incorrect.">
            <a:extLst>
              <a:ext uri="{FF2B5EF4-FFF2-40B4-BE49-F238E27FC236}">
                <a16:creationId xmlns:a16="http://schemas.microsoft.com/office/drawing/2014/main" id="{435AF35A-06C8-C990-C99A-FC8AD578F817}"/>
              </a:ext>
            </a:extLst>
          </p:cNvPr>
          <p:cNvPicPr>
            <a:picLocks noChangeAspect="1"/>
          </p:cNvPicPr>
          <p:nvPr/>
        </p:nvPicPr>
        <p:blipFill>
          <a:blip r:embed="rId4">
            <a:extLst>
              <a:ext uri="{28A0092B-C50C-407E-A947-70E740481C1C}">
                <a14:useLocalDpi xmlns:a14="http://schemas.microsoft.com/office/drawing/2010/main" val="0"/>
              </a:ext>
            </a:extLst>
          </a:blip>
          <a:srcRect t="19503" r="-2" b="9570"/>
          <a:stretch>
            <a:fillRect/>
          </a:stretch>
        </p:blipFill>
        <p:spPr>
          <a:xfrm>
            <a:off x="-69757" y="4689988"/>
            <a:ext cx="4405784" cy="2078000"/>
          </a:xfrm>
          <a:custGeom>
            <a:avLst/>
            <a:gdLst/>
            <a:ahLst/>
            <a:cxnLst/>
            <a:rect l="l" t="t" r="r" b="b"/>
            <a:pathLst>
              <a:path w="5414116" h="2553582">
                <a:moveTo>
                  <a:pt x="158526" y="1316979"/>
                </a:moveTo>
                <a:lnTo>
                  <a:pt x="156754" y="1330318"/>
                </a:lnTo>
                <a:lnTo>
                  <a:pt x="150357" y="1343402"/>
                </a:lnTo>
                <a:cubicBezTo>
                  <a:pt x="148595" y="1346671"/>
                  <a:pt x="147784" y="1347597"/>
                  <a:pt x="148224" y="1345403"/>
                </a:cubicBezTo>
                <a:cubicBezTo>
                  <a:pt x="148536" y="1343890"/>
                  <a:pt x="150150" y="1339188"/>
                  <a:pt x="152759" y="1332109"/>
                </a:cubicBezTo>
                <a:close/>
                <a:moveTo>
                  <a:pt x="183999" y="1247985"/>
                </a:moveTo>
                <a:lnTo>
                  <a:pt x="185425" y="1249095"/>
                </a:lnTo>
                <a:lnTo>
                  <a:pt x="177909" y="1267545"/>
                </a:lnTo>
                <a:cubicBezTo>
                  <a:pt x="172543" y="1280910"/>
                  <a:pt x="167559" y="1293511"/>
                  <a:pt x="163267" y="1304542"/>
                </a:cubicBezTo>
                <a:lnTo>
                  <a:pt x="158526" y="1316979"/>
                </a:lnTo>
                <a:lnTo>
                  <a:pt x="160096" y="1305161"/>
                </a:lnTo>
                <a:cubicBezTo>
                  <a:pt x="166154" y="1273946"/>
                  <a:pt x="174799" y="1251295"/>
                  <a:pt x="183999" y="1247985"/>
                </a:cubicBezTo>
                <a:close/>
                <a:moveTo>
                  <a:pt x="2747400" y="406"/>
                </a:moveTo>
                <a:cubicBezTo>
                  <a:pt x="3035071" y="-4281"/>
                  <a:pt x="3341945" y="31161"/>
                  <a:pt x="3649095" y="133697"/>
                </a:cubicBezTo>
                <a:cubicBezTo>
                  <a:pt x="3849864" y="200721"/>
                  <a:pt x="4603144" y="576730"/>
                  <a:pt x="4698157" y="641897"/>
                </a:cubicBezTo>
                <a:cubicBezTo>
                  <a:pt x="4795794" y="709015"/>
                  <a:pt x="4865356" y="805949"/>
                  <a:pt x="4969229" y="864848"/>
                </a:cubicBezTo>
                <a:cubicBezTo>
                  <a:pt x="5024230" y="895855"/>
                  <a:pt x="5072076" y="940214"/>
                  <a:pt x="5031717" y="1024948"/>
                </a:cubicBezTo>
                <a:cubicBezTo>
                  <a:pt x="5020170" y="1048963"/>
                  <a:pt x="5029183" y="1072811"/>
                  <a:pt x="5057014" y="1071682"/>
                </a:cubicBezTo>
                <a:cubicBezTo>
                  <a:pt x="5109680" y="1069387"/>
                  <a:pt x="5118666" y="1110271"/>
                  <a:pt x="5135838" y="1143392"/>
                </a:cubicBezTo>
                <a:cubicBezTo>
                  <a:pt x="5166252" y="1202027"/>
                  <a:pt x="5193622" y="1263285"/>
                  <a:pt x="5266156" y="1289064"/>
                </a:cubicBezTo>
                <a:cubicBezTo>
                  <a:pt x="5238324" y="1323279"/>
                  <a:pt x="5215649" y="1311585"/>
                  <a:pt x="5195858" y="1298567"/>
                </a:cubicBezTo>
                <a:cubicBezTo>
                  <a:pt x="5143669" y="1263879"/>
                  <a:pt x="5093474" y="1226987"/>
                  <a:pt x="5041179" y="1192607"/>
                </a:cubicBezTo>
                <a:cubicBezTo>
                  <a:pt x="5007224" y="1170236"/>
                  <a:pt x="4975133" y="1142623"/>
                  <a:pt x="4918135" y="1145234"/>
                </a:cubicBezTo>
                <a:cubicBezTo>
                  <a:pt x="4935797" y="1231274"/>
                  <a:pt x="5007025" y="1262427"/>
                  <a:pt x="5060171" y="1300349"/>
                </a:cubicBezTo>
                <a:cubicBezTo>
                  <a:pt x="5126536" y="1347737"/>
                  <a:pt x="5152263" y="1413621"/>
                  <a:pt x="5184421" y="1487704"/>
                </a:cubicBezTo>
                <a:cubicBezTo>
                  <a:pt x="5122415" y="1489134"/>
                  <a:pt x="5103753" y="1435610"/>
                  <a:pt x="5058648" y="1427657"/>
                </a:cubicBezTo>
                <a:cubicBezTo>
                  <a:pt x="5053296" y="1435084"/>
                  <a:pt x="5045346" y="1445577"/>
                  <a:pt x="5045794" y="1446015"/>
                </a:cubicBezTo>
                <a:cubicBezTo>
                  <a:pt x="5106451" y="1496737"/>
                  <a:pt x="5117537" y="1568193"/>
                  <a:pt x="5101767" y="1647359"/>
                </a:cubicBezTo>
                <a:cubicBezTo>
                  <a:pt x="5093584" y="1688209"/>
                  <a:pt x="5115626" y="1706770"/>
                  <a:pt x="5135030" y="1731061"/>
                </a:cubicBezTo>
                <a:cubicBezTo>
                  <a:pt x="5203090" y="1816944"/>
                  <a:pt x="5278566" y="1897224"/>
                  <a:pt x="5321944" y="2003361"/>
                </a:cubicBezTo>
                <a:cubicBezTo>
                  <a:pt x="5239878" y="1971324"/>
                  <a:pt x="5191106" y="1897335"/>
                  <a:pt x="5107240" y="1850840"/>
                </a:cubicBezTo>
                <a:cubicBezTo>
                  <a:pt x="5146549" y="1965041"/>
                  <a:pt x="5224816" y="2036621"/>
                  <a:pt x="5290952" y="2116036"/>
                </a:cubicBezTo>
                <a:cubicBezTo>
                  <a:pt x="5321198" y="2152238"/>
                  <a:pt x="5345753" y="2195120"/>
                  <a:pt x="5388446" y="2220887"/>
                </a:cubicBezTo>
                <a:cubicBezTo>
                  <a:pt x="5403552" y="2230128"/>
                  <a:pt x="5428090" y="2247608"/>
                  <a:pt x="5403992" y="2273010"/>
                </a:cubicBezTo>
                <a:cubicBezTo>
                  <a:pt x="5383871" y="2294002"/>
                  <a:pt x="5363583" y="2281535"/>
                  <a:pt x="5345240" y="2269525"/>
                </a:cubicBezTo>
                <a:cubicBezTo>
                  <a:pt x="5301305" y="2240459"/>
                  <a:pt x="5249677" y="2227961"/>
                  <a:pt x="5181971" y="2212341"/>
                </a:cubicBezTo>
                <a:cubicBezTo>
                  <a:pt x="5210776" y="2304349"/>
                  <a:pt x="5323140" y="2305426"/>
                  <a:pt x="5342451" y="2399541"/>
                </a:cubicBezTo>
                <a:cubicBezTo>
                  <a:pt x="5276493" y="2399374"/>
                  <a:pt x="5240279" y="2358756"/>
                  <a:pt x="5193127" y="2341296"/>
                </a:cubicBezTo>
                <a:cubicBezTo>
                  <a:pt x="5150483" y="2325566"/>
                  <a:pt x="5134316" y="2337131"/>
                  <a:pt x="5128778" y="2384953"/>
                </a:cubicBezTo>
                <a:cubicBezTo>
                  <a:pt x="5120098" y="2459440"/>
                  <a:pt x="5082689" y="2490060"/>
                  <a:pt x="5024779" y="2455361"/>
                </a:cubicBezTo>
                <a:cubicBezTo>
                  <a:pt x="4971160" y="2423009"/>
                  <a:pt x="4955618" y="2448088"/>
                  <a:pt x="4957119" y="2492221"/>
                </a:cubicBezTo>
                <a:cubicBezTo>
                  <a:pt x="4957659" y="2508307"/>
                  <a:pt x="4955422" y="2522819"/>
                  <a:pt x="4951208" y="2536243"/>
                </a:cubicBezTo>
                <a:lnTo>
                  <a:pt x="4942986" y="2553582"/>
                </a:lnTo>
                <a:lnTo>
                  <a:pt x="0" y="2553582"/>
                </a:lnTo>
                <a:lnTo>
                  <a:pt x="10415" y="2540282"/>
                </a:lnTo>
                <a:cubicBezTo>
                  <a:pt x="21321" y="2529317"/>
                  <a:pt x="34083" y="2520126"/>
                  <a:pt x="50390" y="2514109"/>
                </a:cubicBezTo>
                <a:cubicBezTo>
                  <a:pt x="60150" y="2510393"/>
                  <a:pt x="69288" y="2504190"/>
                  <a:pt x="78593" y="2498362"/>
                </a:cubicBezTo>
                <a:cubicBezTo>
                  <a:pt x="79663" y="2490260"/>
                  <a:pt x="77016" y="2483287"/>
                  <a:pt x="68604" y="2478966"/>
                </a:cubicBezTo>
                <a:cubicBezTo>
                  <a:pt x="15119" y="2451323"/>
                  <a:pt x="33815" y="2412284"/>
                  <a:pt x="51592" y="2367344"/>
                </a:cubicBezTo>
                <a:cubicBezTo>
                  <a:pt x="73482" y="2311677"/>
                  <a:pt x="117178" y="2293901"/>
                  <a:pt x="167239" y="2281968"/>
                </a:cubicBezTo>
                <a:cubicBezTo>
                  <a:pt x="184333" y="2277976"/>
                  <a:pt x="204809" y="2283134"/>
                  <a:pt x="218700" y="2261009"/>
                </a:cubicBezTo>
                <a:cubicBezTo>
                  <a:pt x="202945" y="2233233"/>
                  <a:pt x="167661" y="2244301"/>
                  <a:pt x="144260" y="2232104"/>
                </a:cubicBezTo>
                <a:cubicBezTo>
                  <a:pt x="124982" y="2221882"/>
                  <a:pt x="89225" y="2216464"/>
                  <a:pt x="132450" y="2182200"/>
                </a:cubicBezTo>
                <a:cubicBezTo>
                  <a:pt x="145069" y="2172139"/>
                  <a:pt x="138401" y="2161211"/>
                  <a:pt x="128269" y="2157485"/>
                </a:cubicBezTo>
                <a:cubicBezTo>
                  <a:pt x="45771" y="2128357"/>
                  <a:pt x="114856" y="2054401"/>
                  <a:pt x="102768" y="2004430"/>
                </a:cubicBezTo>
                <a:cubicBezTo>
                  <a:pt x="99143" y="1990876"/>
                  <a:pt x="114661" y="1971808"/>
                  <a:pt x="128485" y="1969383"/>
                </a:cubicBezTo>
                <a:cubicBezTo>
                  <a:pt x="216478" y="1953355"/>
                  <a:pt x="255260" y="1875600"/>
                  <a:pt x="316632" y="1814867"/>
                </a:cubicBezTo>
                <a:cubicBezTo>
                  <a:pt x="286607" y="1778049"/>
                  <a:pt x="240843" y="1760915"/>
                  <a:pt x="204084" y="1732869"/>
                </a:cubicBezTo>
                <a:cubicBezTo>
                  <a:pt x="165873" y="1703815"/>
                  <a:pt x="170805" y="1689937"/>
                  <a:pt x="227085" y="1644378"/>
                </a:cubicBezTo>
                <a:cubicBezTo>
                  <a:pt x="135002" y="1609983"/>
                  <a:pt x="135002" y="1609983"/>
                  <a:pt x="194840" y="1531510"/>
                </a:cubicBezTo>
                <a:cubicBezTo>
                  <a:pt x="155738" y="1518118"/>
                  <a:pt x="147268" y="1431235"/>
                  <a:pt x="153201" y="1357062"/>
                </a:cubicBezTo>
                <a:lnTo>
                  <a:pt x="156754" y="1330318"/>
                </a:lnTo>
                <a:lnTo>
                  <a:pt x="158203" y="1327353"/>
                </a:lnTo>
                <a:cubicBezTo>
                  <a:pt x="164944" y="1313010"/>
                  <a:pt x="174305" y="1292418"/>
                  <a:pt x="183908" y="1271808"/>
                </a:cubicBezTo>
                <a:lnTo>
                  <a:pt x="192178" y="1254359"/>
                </a:lnTo>
                <a:lnTo>
                  <a:pt x="197963" y="1258870"/>
                </a:lnTo>
                <a:cubicBezTo>
                  <a:pt x="201319" y="1265759"/>
                  <a:pt x="204343" y="1269123"/>
                  <a:pt x="207082" y="1270177"/>
                </a:cubicBezTo>
                <a:cubicBezTo>
                  <a:pt x="215301" y="1273335"/>
                  <a:pt x="220953" y="1255680"/>
                  <a:pt x="225258" y="1249926"/>
                </a:cubicBezTo>
                <a:cubicBezTo>
                  <a:pt x="239225" y="1231830"/>
                  <a:pt x="229470" y="1215162"/>
                  <a:pt x="225383" y="1197822"/>
                </a:cubicBezTo>
                <a:cubicBezTo>
                  <a:pt x="223809" y="1191435"/>
                  <a:pt x="212069" y="1213060"/>
                  <a:pt x="198195" y="1241661"/>
                </a:cubicBezTo>
                <a:lnTo>
                  <a:pt x="192178" y="1254359"/>
                </a:lnTo>
                <a:lnTo>
                  <a:pt x="185425" y="1249095"/>
                </a:lnTo>
                <a:lnTo>
                  <a:pt x="194847" y="1225969"/>
                </a:lnTo>
                <a:cubicBezTo>
                  <a:pt x="218144" y="1169629"/>
                  <a:pt x="242658" y="1113997"/>
                  <a:pt x="248781" y="1110761"/>
                </a:cubicBezTo>
                <a:cubicBezTo>
                  <a:pt x="313786" y="1076283"/>
                  <a:pt x="321395" y="965784"/>
                  <a:pt x="418181" y="974220"/>
                </a:cubicBezTo>
                <a:cubicBezTo>
                  <a:pt x="461819" y="977818"/>
                  <a:pt x="495215" y="944914"/>
                  <a:pt x="532987" y="931088"/>
                </a:cubicBezTo>
                <a:cubicBezTo>
                  <a:pt x="664440" y="883526"/>
                  <a:pt x="768295" y="806734"/>
                  <a:pt x="846702" y="686183"/>
                </a:cubicBezTo>
                <a:cubicBezTo>
                  <a:pt x="868484" y="652881"/>
                  <a:pt x="913166" y="632329"/>
                  <a:pt x="946487" y="606427"/>
                </a:cubicBezTo>
                <a:cubicBezTo>
                  <a:pt x="943857" y="580742"/>
                  <a:pt x="867909" y="616319"/>
                  <a:pt x="909859" y="561037"/>
                </a:cubicBezTo>
                <a:cubicBezTo>
                  <a:pt x="941546" y="519374"/>
                  <a:pt x="991572" y="500749"/>
                  <a:pt x="1038549" y="483076"/>
                </a:cubicBezTo>
                <a:cubicBezTo>
                  <a:pt x="1092404" y="463016"/>
                  <a:pt x="1148626" y="449861"/>
                  <a:pt x="1187871" y="397948"/>
                </a:cubicBezTo>
                <a:cubicBezTo>
                  <a:pt x="1194206" y="389666"/>
                  <a:pt x="1884389" y="14461"/>
                  <a:pt x="2747400" y="406"/>
                </a:cubicBezTo>
                <a:close/>
              </a:path>
            </a:pathLst>
          </a:custGeom>
        </p:spPr>
      </p:pic>
      <p:sp>
        <p:nvSpPr>
          <p:cNvPr id="7" name="TextBox 6">
            <a:extLst>
              <a:ext uri="{FF2B5EF4-FFF2-40B4-BE49-F238E27FC236}">
                <a16:creationId xmlns:a16="http://schemas.microsoft.com/office/drawing/2014/main" id="{CCBED248-C74E-04DF-4CEA-F77E2406BEE9}"/>
              </a:ext>
            </a:extLst>
          </p:cNvPr>
          <p:cNvSpPr txBox="1"/>
          <p:nvPr/>
        </p:nvSpPr>
        <p:spPr>
          <a:xfrm>
            <a:off x="4205284" y="282410"/>
            <a:ext cx="7922684" cy="5240968"/>
          </a:xfrm>
          <a:prstGeom prst="rect">
            <a:avLst/>
          </a:prstGeom>
        </p:spPr>
        <p:txBody>
          <a:bodyPr vert="horz" lIns="91440" tIns="45720" rIns="91440" bIns="45720" rtlCol="0">
            <a:noAutofit/>
          </a:bodyPr>
          <a:lstStyle/>
          <a:p>
            <a:pPr marL="342900" indent="-342900">
              <a:lnSpc>
                <a:spcPct val="90000"/>
              </a:lnSpc>
              <a:spcAft>
                <a:spcPts val="600"/>
              </a:spcAft>
              <a:buFont typeface="Arial" panose="020B0604020202020204" pitchFamily="34" charset="0"/>
              <a:buChar char="•"/>
            </a:pPr>
            <a:r>
              <a:rPr lang="en-US" sz="1600" dirty="0"/>
              <a:t>Targeted operations carried out by NYP Road Safety Team and Roads Policing Group in 2024.</a:t>
            </a:r>
          </a:p>
          <a:p>
            <a:pPr>
              <a:lnSpc>
                <a:spcPct val="90000"/>
              </a:lnSpc>
              <a:spcAft>
                <a:spcPts val="600"/>
              </a:spcAft>
            </a:pPr>
            <a:r>
              <a:rPr lang="en-US" sz="1600" dirty="0"/>
              <a:t>This included commercial vehicle checks with DVSA and other agencies as well as drink/drug drive and no insurance campaigns aligned to the NPCC calendar.</a:t>
            </a:r>
          </a:p>
          <a:p>
            <a:pPr>
              <a:lnSpc>
                <a:spcPct val="90000"/>
              </a:lnSpc>
              <a:spcAft>
                <a:spcPts val="600"/>
              </a:spcAft>
            </a:pPr>
            <a:endParaRPr lang="en-US" sz="1600" dirty="0"/>
          </a:p>
          <a:p>
            <a:pPr marL="342900" indent="-342900">
              <a:lnSpc>
                <a:spcPct val="90000"/>
              </a:lnSpc>
              <a:spcAft>
                <a:spcPts val="600"/>
              </a:spcAft>
              <a:buFont typeface="Arial" panose="020B0604020202020204" pitchFamily="34" charset="0"/>
              <a:buChar char="•"/>
            </a:pPr>
            <a:r>
              <a:rPr lang="en-US" sz="1600" dirty="0"/>
              <a:t>During the summer deployment plan 2024 the Safety Camera Vans recorded </a:t>
            </a:r>
          </a:p>
          <a:p>
            <a:pPr marL="800100" lvl="1" indent="-342900">
              <a:lnSpc>
                <a:spcPct val="90000"/>
              </a:lnSpc>
              <a:spcAft>
                <a:spcPts val="600"/>
              </a:spcAft>
              <a:buFont typeface="Arial" panose="020B0604020202020204" pitchFamily="34" charset="0"/>
              <a:buChar char="•"/>
            </a:pPr>
            <a:r>
              <a:rPr lang="en-US" sz="1600" dirty="0"/>
              <a:t>12,154 offences</a:t>
            </a:r>
          </a:p>
          <a:p>
            <a:pPr marL="800100" lvl="1" indent="-342900">
              <a:lnSpc>
                <a:spcPct val="90000"/>
              </a:lnSpc>
              <a:spcAft>
                <a:spcPts val="600"/>
              </a:spcAft>
              <a:buFont typeface="Arial" panose="020B0604020202020204" pitchFamily="34" charset="0"/>
              <a:buChar char="•"/>
            </a:pPr>
            <a:r>
              <a:rPr lang="en-US" sz="1600" dirty="0"/>
              <a:t>10,277 drivers were offered courses through NDORS</a:t>
            </a:r>
          </a:p>
          <a:p>
            <a:pPr marL="800100" lvl="1" indent="-342900">
              <a:lnSpc>
                <a:spcPct val="90000"/>
              </a:lnSpc>
              <a:spcAft>
                <a:spcPts val="600"/>
              </a:spcAft>
              <a:buFont typeface="Arial" panose="020B0604020202020204" pitchFamily="34" charset="0"/>
              <a:buChar char="•"/>
            </a:pPr>
            <a:r>
              <a:rPr lang="en-US" sz="1600" dirty="0"/>
              <a:t>3,231 hours of enforcement</a:t>
            </a:r>
          </a:p>
          <a:p>
            <a:pPr marL="285750" indent="-285750">
              <a:buFont typeface="Wingdings" panose="05000000000000000000" pitchFamily="2" charset="2"/>
              <a:buChar char="Ø"/>
            </a:pPr>
            <a:r>
              <a:rPr lang="en-GB" sz="1600" dirty="0">
                <a:effectLst/>
                <a:latin typeface="Seaford" panose="00000500000000000000" pitchFamily="2" charset="0"/>
                <a:ea typeface="Aptos" panose="020B0004020202020204" pitchFamily="34" charset="0"/>
                <a:cs typeface="Aptos" panose="020B0004020202020204" pitchFamily="34" charset="0"/>
              </a:rPr>
              <a:t>Safety Camera Deployments are planned twice a week and, in each case, consider the staffing and vehicles which are available. </a:t>
            </a:r>
          </a:p>
          <a:p>
            <a:pPr marL="285750" indent="-285750">
              <a:buFont typeface="Wingdings" panose="05000000000000000000" pitchFamily="2" charset="2"/>
              <a:buChar char="Ø"/>
            </a:pPr>
            <a:r>
              <a:rPr lang="en-GB" sz="1600" dirty="0">
                <a:effectLst/>
                <a:latin typeface="Seaford" panose="00000500000000000000" pitchFamily="2" charset="0"/>
                <a:ea typeface="Aptos" panose="020B0004020202020204" pitchFamily="34" charset="0"/>
                <a:cs typeface="Aptos" panose="020B0004020202020204" pitchFamily="34" charset="0"/>
              </a:rPr>
              <a:t>Safety Camera locations are highlighted through collision statistics collection (KSI Routes) and Community Concerns (via Speed Management Protocol). Alongside this, Traffic Bureau will also take into consideration any joint Operations with RPG, Road Safety Team, NPT, Other Forces as well as Summer &amp; Winter Deployment plans. </a:t>
            </a:r>
          </a:p>
          <a:p>
            <a:pPr marL="285750" indent="-285750">
              <a:buFont typeface="Wingdings" panose="05000000000000000000" pitchFamily="2" charset="2"/>
              <a:buChar char="Ø"/>
            </a:pPr>
            <a:r>
              <a:rPr lang="en-GB" sz="1600" dirty="0">
                <a:effectLst/>
                <a:latin typeface="Seaford" panose="00000500000000000000" pitchFamily="2" charset="0"/>
                <a:ea typeface="Aptos" panose="020B0004020202020204" pitchFamily="34" charset="0"/>
                <a:cs typeface="Aptos" panose="020B0004020202020204" pitchFamily="34" charset="0"/>
              </a:rPr>
              <a:t>Each time the Safety Camera Deployments are prepared, local events and expected weather conditions also form part of the planning. </a:t>
            </a:r>
          </a:p>
          <a:p>
            <a:pPr marL="285750" indent="-285750">
              <a:buFont typeface="Wingdings" panose="05000000000000000000" pitchFamily="2" charset="2"/>
              <a:buChar char="Ø"/>
            </a:pPr>
            <a:r>
              <a:rPr lang="en-GB" sz="1600" dirty="0">
                <a:effectLst/>
                <a:latin typeface="Seaford" panose="00000500000000000000" pitchFamily="2" charset="0"/>
                <a:ea typeface="Aptos" panose="020B0004020202020204" pitchFamily="34" charset="0"/>
                <a:cs typeface="Aptos" panose="020B0004020202020204" pitchFamily="34" charset="0"/>
              </a:rPr>
              <a:t>With the versatility of the Safety Camera Vehicles being able to capture numerous offences (mobile phone, seatbelt, due care, etc.) and ANPR capabilities, they can also be used for monitoring in heavier traffic conditions such as on the approach to large scale events.</a:t>
            </a:r>
          </a:p>
          <a:p>
            <a:pPr marL="285750" indent="-285750">
              <a:buFont typeface="Wingdings" panose="05000000000000000000" pitchFamily="2" charset="2"/>
              <a:buChar char="Ø"/>
            </a:pPr>
            <a:r>
              <a:rPr lang="en-GB" sz="1600" dirty="0">
                <a:effectLst/>
                <a:latin typeface="Seaford" panose="00000500000000000000" pitchFamily="2" charset="0"/>
                <a:ea typeface="Aptos" panose="020B0004020202020204" pitchFamily="34" charset="0"/>
                <a:cs typeface="Aptos" panose="020B0004020202020204" pitchFamily="34" charset="0"/>
              </a:rPr>
              <a:t>All sites used are fully risk assessed and are reviewed at least annually. </a:t>
            </a:r>
            <a:endParaRPr lang="en-GB" sz="1600" dirty="0">
              <a:effectLst/>
              <a:latin typeface="Aptos" panose="020B0004020202020204" pitchFamily="34" charset="0"/>
              <a:ea typeface="Aptos" panose="020B0004020202020204" pitchFamily="34" charset="0"/>
              <a:cs typeface="Aptos" panose="020B0004020202020204" pitchFamily="34" charset="0"/>
            </a:endParaRPr>
          </a:p>
          <a:p>
            <a:r>
              <a:rPr lang="en-GB" sz="1600" dirty="0">
                <a:effectLst/>
                <a:latin typeface="Seaford" panose="00000500000000000000" pitchFamily="2" charset="0"/>
                <a:ea typeface="Aptos" panose="020B0004020202020204" pitchFamily="34" charset="0"/>
                <a:cs typeface="Aptos" panose="020B0004020202020204" pitchFamily="34" charset="0"/>
              </a:rPr>
              <a:t> </a:t>
            </a:r>
            <a:endParaRPr lang="en-GB" sz="1600" dirty="0">
              <a:effectLst/>
              <a:latin typeface="Aptos" panose="020B0004020202020204" pitchFamily="34" charset="0"/>
              <a:ea typeface="Aptos" panose="020B0004020202020204" pitchFamily="34" charset="0"/>
              <a:cs typeface="Aptos" panose="020B0004020202020204" pitchFamily="34" charset="0"/>
            </a:endParaRPr>
          </a:p>
          <a:p>
            <a:pPr>
              <a:lnSpc>
                <a:spcPct val="90000"/>
              </a:lnSpc>
              <a:spcAft>
                <a:spcPts val="600"/>
              </a:spcAft>
            </a:pPr>
            <a:endParaRPr lang="en-US" sz="1600" dirty="0"/>
          </a:p>
        </p:txBody>
      </p:sp>
      <p:sp>
        <p:nvSpPr>
          <p:cNvPr id="2" name="Slide Number Placeholder 1">
            <a:extLst>
              <a:ext uri="{FF2B5EF4-FFF2-40B4-BE49-F238E27FC236}">
                <a16:creationId xmlns:a16="http://schemas.microsoft.com/office/drawing/2014/main" id="{590CDF14-156C-0E21-3E76-9E89DDE4D53E}"/>
              </a:ext>
            </a:extLst>
          </p:cNvPr>
          <p:cNvSpPr>
            <a:spLocks noGrp="1"/>
          </p:cNvSpPr>
          <p:nvPr>
            <p:ph type="sldNum" sz="quarter" idx="12"/>
          </p:nvPr>
        </p:nvSpPr>
        <p:spPr/>
        <p:txBody>
          <a:bodyPr/>
          <a:lstStyle/>
          <a:p>
            <a:fld id="{1525A12E-0C9F-4672-8B25-975B4186B8DC}" type="slidenum">
              <a:rPr lang="en-GB" smtClean="0"/>
              <a:t>6</a:t>
            </a:fld>
            <a:endParaRPr lang="en-GB"/>
          </a:p>
        </p:txBody>
      </p:sp>
    </p:spTree>
    <p:extLst>
      <p:ext uri="{BB962C8B-B14F-4D97-AF65-F5344CB8AC3E}">
        <p14:creationId xmlns:p14="http://schemas.microsoft.com/office/powerpoint/2010/main" val="2182564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group of police officers posing for a photo&#10;&#10;AI-generated content may be incorrect.">
            <a:extLst>
              <a:ext uri="{FF2B5EF4-FFF2-40B4-BE49-F238E27FC236}">
                <a16:creationId xmlns:a16="http://schemas.microsoft.com/office/drawing/2014/main" id="{F64AF9B7-CD49-2C76-2AC9-14C2B7514640}"/>
              </a:ext>
            </a:extLst>
          </p:cNvPr>
          <p:cNvPicPr>
            <a:picLocks noChangeAspect="1"/>
          </p:cNvPicPr>
          <p:nvPr/>
        </p:nvPicPr>
        <p:blipFill>
          <a:blip r:embed="rId3">
            <a:alphaModFix amt="35000"/>
            <a:extLst>
              <a:ext uri="{28A0092B-C50C-407E-A947-70E740481C1C}">
                <a14:useLocalDpi xmlns:a14="http://schemas.microsoft.com/office/drawing/2010/main" val="0"/>
              </a:ext>
            </a:extLst>
          </a:blip>
          <a:srcRect l="7786" r="11139" b="-1"/>
          <a:stretch>
            <a:fillRect/>
          </a:stretch>
        </p:blipFill>
        <p:spPr>
          <a:xfrm>
            <a:off x="2555441" y="69850"/>
            <a:ext cx="9669642" cy="6857990"/>
          </a:xfrm>
          <a:prstGeom prst="rect">
            <a:avLst/>
          </a:prstGeom>
        </p:spPr>
      </p:pic>
      <p:sp>
        <p:nvSpPr>
          <p:cNvPr id="13" name="Rectangle 1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0C3B6E1-84A7-FB6C-B7D1-D21B37CF8E11}"/>
              </a:ext>
            </a:extLst>
          </p:cNvPr>
          <p:cNvSpPr>
            <a:spLocks noGrp="1"/>
          </p:cNvSpPr>
          <p:nvPr>
            <p:ph type="title"/>
          </p:nvPr>
        </p:nvSpPr>
        <p:spPr>
          <a:xfrm>
            <a:off x="371475" y="69850"/>
            <a:ext cx="3822189" cy="1206500"/>
          </a:xfrm>
        </p:spPr>
        <p:txBody>
          <a:bodyPr vert="horz" lIns="91440" tIns="45720" rIns="91440" bIns="45720" rtlCol="0" anchor="ctr">
            <a:normAutofit/>
          </a:bodyPr>
          <a:lstStyle/>
          <a:p>
            <a:r>
              <a:rPr lang="en-US" sz="3600" b="1" dirty="0" err="1"/>
              <a:t>FireBike</a:t>
            </a:r>
            <a:r>
              <a:rPr lang="en-US" sz="3600" b="1" dirty="0"/>
              <a:t> </a:t>
            </a:r>
          </a:p>
        </p:txBody>
      </p:sp>
      <p:sp>
        <p:nvSpPr>
          <p:cNvPr id="4" name="TextBox 3">
            <a:extLst>
              <a:ext uri="{FF2B5EF4-FFF2-40B4-BE49-F238E27FC236}">
                <a16:creationId xmlns:a16="http://schemas.microsoft.com/office/drawing/2014/main" id="{2718D3BE-3B16-9ABF-AFAC-2C27A1738CA3}"/>
              </a:ext>
            </a:extLst>
          </p:cNvPr>
          <p:cNvSpPr txBox="1"/>
          <p:nvPr/>
        </p:nvSpPr>
        <p:spPr>
          <a:xfrm>
            <a:off x="104772" y="890869"/>
            <a:ext cx="7390263" cy="5613170"/>
          </a:xfrm>
          <a:prstGeom prst="flowChartAlternateProcess">
            <a:avLst/>
          </a:prstGeom>
        </p:spPr>
        <p:txBody>
          <a:bodyPr vert="horz" lIns="91440" tIns="45720" rIns="91440" bIns="45720" rtlCol="0">
            <a:noAutofit/>
          </a:bodyPr>
          <a:lstStyle/>
          <a:p>
            <a:pPr marL="57150">
              <a:lnSpc>
                <a:spcPct val="90000"/>
              </a:lnSpc>
              <a:spcAft>
                <a:spcPts val="600"/>
              </a:spcAft>
            </a:pPr>
            <a:r>
              <a:rPr lang="en-GB" dirty="0" err="1"/>
              <a:t>FireBike</a:t>
            </a:r>
            <a:r>
              <a:rPr lang="en-GB" dirty="0"/>
              <a:t> is an initiative from North Yorkshire Fire and Rescue Service which is fully supported by the partnership. </a:t>
            </a:r>
          </a:p>
          <a:p>
            <a:pPr marL="57150">
              <a:lnSpc>
                <a:spcPct val="90000"/>
              </a:lnSpc>
              <a:spcAft>
                <a:spcPts val="600"/>
              </a:spcAft>
            </a:pPr>
            <a:endParaRPr lang="en-GB" dirty="0"/>
          </a:p>
          <a:p>
            <a:pPr marL="342900" indent="-285750">
              <a:lnSpc>
                <a:spcPct val="90000"/>
              </a:lnSpc>
              <a:spcAft>
                <a:spcPts val="600"/>
              </a:spcAft>
              <a:buFont typeface="Arial" panose="020B0604020202020204" pitchFamily="34" charset="0"/>
              <a:buChar char="•"/>
            </a:pPr>
            <a:r>
              <a:rPr lang="en-GB" dirty="0"/>
              <a:t>Team of 6 comprising of 3 firefighters and 3 others who all volunteer their time.</a:t>
            </a:r>
          </a:p>
          <a:p>
            <a:pPr marL="342900" indent="-285750">
              <a:lnSpc>
                <a:spcPct val="90000"/>
              </a:lnSpc>
              <a:spcAft>
                <a:spcPts val="600"/>
              </a:spcAft>
              <a:buFont typeface="Arial" panose="020B0604020202020204" pitchFamily="34" charset="0"/>
              <a:buChar char="•"/>
            </a:pPr>
            <a:endParaRPr lang="en-GB" dirty="0"/>
          </a:p>
          <a:p>
            <a:pPr marL="342900" indent="-285750">
              <a:lnSpc>
                <a:spcPct val="90000"/>
              </a:lnSpc>
              <a:spcAft>
                <a:spcPts val="600"/>
              </a:spcAft>
              <a:buFont typeface="Arial" panose="020B0604020202020204" pitchFamily="34" charset="0"/>
              <a:buChar char="•"/>
            </a:pPr>
            <a:r>
              <a:rPr lang="en-GB" dirty="0"/>
              <a:t>Regular engagement at motorcycle venues across the county promoting advanced rider training.</a:t>
            </a:r>
          </a:p>
          <a:p>
            <a:pPr marL="342900" indent="-285750">
              <a:lnSpc>
                <a:spcPct val="90000"/>
              </a:lnSpc>
              <a:spcAft>
                <a:spcPts val="600"/>
              </a:spcAft>
              <a:buFont typeface="Arial" panose="020B0604020202020204" pitchFamily="34" charset="0"/>
              <a:buChar char="•"/>
            </a:pPr>
            <a:endParaRPr lang="en-GB" dirty="0"/>
          </a:p>
          <a:p>
            <a:pPr marL="342900" indent="-285750">
              <a:lnSpc>
                <a:spcPct val="90000"/>
              </a:lnSpc>
              <a:spcAft>
                <a:spcPts val="600"/>
              </a:spcAft>
              <a:buFont typeface="Arial" panose="020B0604020202020204" pitchFamily="34" charset="0"/>
              <a:buChar char="•"/>
            </a:pPr>
            <a:r>
              <a:rPr lang="en-GB" dirty="0"/>
              <a:t>Work closely with police motorcyclists and </a:t>
            </a:r>
            <a:r>
              <a:rPr lang="en-GB" dirty="0" err="1"/>
              <a:t>DocBike</a:t>
            </a:r>
            <a:r>
              <a:rPr lang="en-GB" dirty="0"/>
              <a:t> Yorkshire.</a:t>
            </a:r>
          </a:p>
          <a:p>
            <a:pPr marL="342900" indent="-285750">
              <a:lnSpc>
                <a:spcPct val="90000"/>
              </a:lnSpc>
              <a:spcAft>
                <a:spcPts val="600"/>
              </a:spcAft>
              <a:buFont typeface="Arial" panose="020B0604020202020204" pitchFamily="34" charset="0"/>
              <a:buChar char="•"/>
            </a:pPr>
            <a:endParaRPr lang="en-GB" dirty="0"/>
          </a:p>
          <a:p>
            <a:pPr marL="342900" indent="-285750">
              <a:lnSpc>
                <a:spcPct val="90000"/>
              </a:lnSpc>
              <a:spcAft>
                <a:spcPts val="600"/>
              </a:spcAft>
              <a:buFont typeface="Arial" panose="020B0604020202020204" pitchFamily="34" charset="0"/>
              <a:buChar char="•"/>
            </a:pPr>
            <a:r>
              <a:rPr lang="en-GB" dirty="0"/>
              <a:t>58 Deployments in 2024 / 378 hours</a:t>
            </a:r>
          </a:p>
          <a:p>
            <a:pPr marL="342900" indent="-285750">
              <a:lnSpc>
                <a:spcPct val="90000"/>
              </a:lnSpc>
              <a:spcAft>
                <a:spcPts val="600"/>
              </a:spcAft>
              <a:buFont typeface="Arial" panose="020B0604020202020204" pitchFamily="34" charset="0"/>
              <a:buChar char="•"/>
            </a:pPr>
            <a:endParaRPr lang="en-GB" dirty="0"/>
          </a:p>
          <a:p>
            <a:pPr marL="342900" indent="-285750">
              <a:lnSpc>
                <a:spcPct val="90000"/>
              </a:lnSpc>
              <a:spcAft>
                <a:spcPts val="600"/>
              </a:spcAft>
              <a:buFont typeface="Arial" panose="020B0604020202020204" pitchFamily="34" charset="0"/>
              <a:buChar char="•"/>
            </a:pPr>
            <a:r>
              <a:rPr lang="en-GB" dirty="0"/>
              <a:t>Educated 123 people via Biker Down in 2024</a:t>
            </a:r>
          </a:p>
          <a:p>
            <a:pPr marL="57150">
              <a:lnSpc>
                <a:spcPct val="90000"/>
              </a:lnSpc>
              <a:spcAft>
                <a:spcPts val="600"/>
              </a:spcAft>
            </a:pPr>
            <a:endParaRPr lang="en-GB" dirty="0"/>
          </a:p>
          <a:p>
            <a:pPr marL="57150">
              <a:lnSpc>
                <a:spcPct val="90000"/>
              </a:lnSpc>
              <a:spcAft>
                <a:spcPts val="600"/>
              </a:spcAft>
            </a:pPr>
            <a:endParaRPr lang="en-GB" dirty="0"/>
          </a:p>
          <a:p>
            <a:pPr marL="57150">
              <a:lnSpc>
                <a:spcPct val="90000"/>
              </a:lnSpc>
              <a:spcAft>
                <a:spcPts val="600"/>
              </a:spcAft>
            </a:pPr>
            <a:endParaRPr lang="en-GB" sz="1400" dirty="0"/>
          </a:p>
        </p:txBody>
      </p:sp>
      <p:sp>
        <p:nvSpPr>
          <p:cNvPr id="3" name="TextBox 2">
            <a:extLst>
              <a:ext uri="{FF2B5EF4-FFF2-40B4-BE49-F238E27FC236}">
                <a16:creationId xmlns:a16="http://schemas.microsoft.com/office/drawing/2014/main" id="{B3E44B7B-0FE1-BDAE-0740-65536CC1AA7F}"/>
              </a:ext>
            </a:extLst>
          </p:cNvPr>
          <p:cNvSpPr txBox="1"/>
          <p:nvPr/>
        </p:nvSpPr>
        <p:spPr>
          <a:xfrm>
            <a:off x="0" y="5707626"/>
            <a:ext cx="12225083" cy="1150374"/>
          </a:xfrm>
          <a:prstGeom prst="rect">
            <a:avLst/>
          </a:prstGeom>
          <a:solidFill>
            <a:srgbClr val="FF0000"/>
          </a:solidFill>
        </p:spPr>
        <p:txBody>
          <a:bodyPr wrap="square" rtlCol="0">
            <a:spAutoFit/>
          </a:bodyPr>
          <a:lstStyle/>
          <a:p>
            <a:endParaRPr lang="en-GB" dirty="0"/>
          </a:p>
        </p:txBody>
      </p:sp>
      <p:pic>
        <p:nvPicPr>
          <p:cNvPr id="8" name="Picture 7" descr="A black background with white text&#10;&#10;AI-generated content may be incorrect.">
            <a:extLst>
              <a:ext uri="{FF2B5EF4-FFF2-40B4-BE49-F238E27FC236}">
                <a16:creationId xmlns:a16="http://schemas.microsoft.com/office/drawing/2014/main" id="{530EA835-5B1C-A430-38C5-DCF1C717B8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9479" y="5715908"/>
            <a:ext cx="4624841" cy="1175481"/>
          </a:xfrm>
          <a:prstGeom prst="rect">
            <a:avLst/>
          </a:prstGeom>
        </p:spPr>
      </p:pic>
      <p:sp>
        <p:nvSpPr>
          <p:cNvPr id="5" name="Slide Number Placeholder 4">
            <a:extLst>
              <a:ext uri="{FF2B5EF4-FFF2-40B4-BE49-F238E27FC236}">
                <a16:creationId xmlns:a16="http://schemas.microsoft.com/office/drawing/2014/main" id="{F44FA3E2-87C6-9E73-6741-293E21E0E813}"/>
              </a:ext>
            </a:extLst>
          </p:cNvPr>
          <p:cNvSpPr>
            <a:spLocks noGrp="1"/>
          </p:cNvSpPr>
          <p:nvPr>
            <p:ph type="sldNum" sz="quarter" idx="12"/>
          </p:nvPr>
        </p:nvSpPr>
        <p:spPr/>
        <p:txBody>
          <a:bodyPr/>
          <a:lstStyle/>
          <a:p>
            <a:fld id="{1525A12E-0C9F-4672-8B25-975B4186B8DC}" type="slidenum">
              <a:rPr lang="en-GB" smtClean="0"/>
              <a:t>7</a:t>
            </a:fld>
            <a:endParaRPr lang="en-GB"/>
          </a:p>
        </p:txBody>
      </p:sp>
    </p:spTree>
    <p:extLst>
      <p:ext uri="{BB962C8B-B14F-4D97-AF65-F5344CB8AC3E}">
        <p14:creationId xmlns:p14="http://schemas.microsoft.com/office/powerpoint/2010/main" val="6396940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33F13-138B-EF39-325B-BA26DDE70497}"/>
              </a:ext>
            </a:extLst>
          </p:cNvPr>
          <p:cNvSpPr>
            <a:spLocks noGrp="1"/>
          </p:cNvSpPr>
          <p:nvPr>
            <p:ph type="title"/>
          </p:nvPr>
        </p:nvSpPr>
        <p:spPr>
          <a:xfrm>
            <a:off x="371475" y="69850"/>
            <a:ext cx="8124825" cy="1206500"/>
          </a:xfrm>
        </p:spPr>
        <p:txBody>
          <a:bodyPr vert="horz" lIns="91440" tIns="45720" rIns="91440" bIns="45720" rtlCol="0" anchor="ctr">
            <a:noAutofit/>
          </a:bodyPr>
          <a:lstStyle/>
          <a:p>
            <a:r>
              <a:rPr lang="en-US" sz="2800" b="1" dirty="0"/>
              <a:t>Data: 2023 Overview (Fatalities and Serious Injuries)</a:t>
            </a:r>
            <a:br>
              <a:rPr lang="en-US" sz="2800" b="1" dirty="0"/>
            </a:br>
            <a:r>
              <a:rPr lang="en-US" sz="1800" b="1" dirty="0"/>
              <a:t>Source: Department for Transport</a:t>
            </a:r>
          </a:p>
        </p:txBody>
      </p:sp>
      <p:graphicFrame>
        <p:nvGraphicFramePr>
          <p:cNvPr id="3" name="Chart 2">
            <a:extLst>
              <a:ext uri="{FF2B5EF4-FFF2-40B4-BE49-F238E27FC236}">
                <a16:creationId xmlns:a16="http://schemas.microsoft.com/office/drawing/2014/main" id="{A24C3896-7B2A-723D-A966-1945EBCAC766}"/>
              </a:ext>
            </a:extLst>
          </p:cNvPr>
          <p:cNvGraphicFramePr/>
          <p:nvPr>
            <p:extLst>
              <p:ext uri="{D42A27DB-BD31-4B8C-83A1-F6EECF244321}">
                <p14:modId xmlns:p14="http://schemas.microsoft.com/office/powerpoint/2010/main" val="3817530417"/>
              </p:ext>
            </p:extLst>
          </p:nvPr>
        </p:nvGraphicFramePr>
        <p:xfrm>
          <a:off x="549220" y="3429000"/>
          <a:ext cx="5369034" cy="363537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Chart 4">
            <a:extLst>
              <a:ext uri="{FF2B5EF4-FFF2-40B4-BE49-F238E27FC236}">
                <a16:creationId xmlns:a16="http://schemas.microsoft.com/office/drawing/2014/main" id="{EDC59F8D-42DA-FEF1-2BD9-574A7684F32E}"/>
              </a:ext>
            </a:extLst>
          </p:cNvPr>
          <p:cNvGraphicFramePr/>
          <p:nvPr>
            <p:extLst>
              <p:ext uri="{D42A27DB-BD31-4B8C-83A1-F6EECF244321}">
                <p14:modId xmlns:p14="http://schemas.microsoft.com/office/powerpoint/2010/main" val="815253872"/>
              </p:ext>
            </p:extLst>
          </p:nvPr>
        </p:nvGraphicFramePr>
        <p:xfrm>
          <a:off x="6786255" y="3645304"/>
          <a:ext cx="4906296" cy="2771775"/>
        </p:xfrm>
        <a:graphic>
          <a:graphicData uri="http://schemas.openxmlformats.org/drawingml/2006/chart">
            <c:chart xmlns:c="http://schemas.openxmlformats.org/drawingml/2006/chart" xmlns:r="http://schemas.openxmlformats.org/officeDocument/2006/relationships" r:id="rId5"/>
          </a:graphicData>
        </a:graphic>
      </p:graphicFrame>
      <p:sp>
        <p:nvSpPr>
          <p:cNvPr id="8" name="TextBox 7">
            <a:extLst>
              <a:ext uri="{FF2B5EF4-FFF2-40B4-BE49-F238E27FC236}">
                <a16:creationId xmlns:a16="http://schemas.microsoft.com/office/drawing/2014/main" id="{02DA3B05-6C52-CB21-D6C7-5D376F0E49A2}"/>
              </a:ext>
            </a:extLst>
          </p:cNvPr>
          <p:cNvSpPr txBox="1"/>
          <p:nvPr/>
        </p:nvSpPr>
        <p:spPr>
          <a:xfrm>
            <a:off x="371475" y="1038225"/>
            <a:ext cx="5724525" cy="2031325"/>
          </a:xfrm>
          <a:prstGeom prst="rect">
            <a:avLst/>
          </a:prstGeom>
          <a:noFill/>
        </p:spPr>
        <p:txBody>
          <a:bodyPr wrap="square" rtlCol="0">
            <a:spAutoFit/>
          </a:bodyPr>
          <a:lstStyle/>
          <a:p>
            <a:pPr marL="285750" indent="-285750">
              <a:buFont typeface="Arial" panose="020B0604020202020204" pitchFamily="34" charset="0"/>
              <a:buChar char="•"/>
            </a:pPr>
            <a:r>
              <a:rPr lang="en-GB" i="0" dirty="0">
                <a:effectLst/>
              </a:rPr>
              <a:t>Data tells us </a:t>
            </a:r>
            <a:r>
              <a:rPr lang="en-GB" b="1" i="0" dirty="0">
                <a:effectLst/>
              </a:rPr>
              <a:t>where</a:t>
            </a:r>
            <a:r>
              <a:rPr lang="en-GB" i="0" dirty="0">
                <a:effectLst/>
              </a:rPr>
              <a:t> and </a:t>
            </a:r>
            <a:r>
              <a:rPr lang="en-GB" b="1" i="0" dirty="0">
                <a:effectLst/>
              </a:rPr>
              <a:t>when</a:t>
            </a:r>
            <a:r>
              <a:rPr lang="en-GB" i="0" dirty="0">
                <a:effectLst/>
              </a:rPr>
              <a:t> collisions are most likely to happen—and </a:t>
            </a:r>
            <a:r>
              <a:rPr lang="en-GB" b="1" i="0" dirty="0">
                <a:effectLst/>
              </a:rPr>
              <a:t>who</a:t>
            </a:r>
            <a:r>
              <a:rPr lang="en-GB" i="0" dirty="0">
                <a:effectLst/>
              </a:rPr>
              <a:t> is most at risk of serious injury.</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We are data led to ensure that our Engagement, Education, Engineering and Enforcement resources are used in the most effective way.</a:t>
            </a:r>
          </a:p>
        </p:txBody>
      </p:sp>
      <p:sp>
        <p:nvSpPr>
          <p:cNvPr id="9" name="TextBox 8">
            <a:extLst>
              <a:ext uri="{FF2B5EF4-FFF2-40B4-BE49-F238E27FC236}">
                <a16:creationId xmlns:a16="http://schemas.microsoft.com/office/drawing/2014/main" id="{41BD140D-9A2B-087D-1736-8669E23AB629}"/>
              </a:ext>
            </a:extLst>
          </p:cNvPr>
          <p:cNvSpPr txBox="1"/>
          <p:nvPr/>
        </p:nvSpPr>
        <p:spPr>
          <a:xfrm>
            <a:off x="6377141" y="959023"/>
            <a:ext cx="5724525" cy="2616101"/>
          </a:xfrm>
          <a:prstGeom prst="rect">
            <a:avLst/>
          </a:prstGeom>
          <a:solidFill>
            <a:schemeClr val="tx2">
              <a:lumMod val="10000"/>
              <a:lumOff val="90000"/>
            </a:schemeClr>
          </a:solidFill>
        </p:spPr>
        <p:txBody>
          <a:bodyPr wrap="square" rtlCol="0">
            <a:spAutoFit/>
          </a:bodyPr>
          <a:lstStyle/>
          <a:p>
            <a:r>
              <a:rPr lang="en-GB" b="1" dirty="0"/>
              <a:t>Fatalities and serious injuries in 2023:</a:t>
            </a:r>
          </a:p>
          <a:p>
            <a:pPr marL="285750" indent="-285750">
              <a:spcBef>
                <a:spcPts val="600"/>
              </a:spcBef>
              <a:buFont typeface="Arial" panose="020B0604020202020204" pitchFamily="34" charset="0"/>
              <a:buChar char="•"/>
            </a:pPr>
            <a:r>
              <a:rPr lang="en-GB" dirty="0"/>
              <a:t>Around 7 in 10 were the driver.</a:t>
            </a:r>
          </a:p>
          <a:p>
            <a:pPr marL="285750" indent="-285750">
              <a:spcBef>
                <a:spcPts val="600"/>
              </a:spcBef>
              <a:buFont typeface="Arial" panose="020B0604020202020204" pitchFamily="34" charset="0"/>
              <a:buChar char="•"/>
            </a:pPr>
            <a:r>
              <a:rPr lang="en-GB" dirty="0"/>
              <a:t>Around 25% were Motorcyclists-d</a:t>
            </a:r>
            <a:r>
              <a:rPr lang="en-GB" i="0" dirty="0">
                <a:solidFill>
                  <a:srgbClr val="424242"/>
                </a:solidFill>
                <a:effectLst/>
              </a:rPr>
              <a:t>espite making up less than 10% of road traffic.</a:t>
            </a:r>
          </a:p>
          <a:p>
            <a:pPr marL="285750" indent="-285750">
              <a:spcBef>
                <a:spcPts val="600"/>
              </a:spcBef>
              <a:buFont typeface="Arial" panose="020B0604020202020204" pitchFamily="34" charset="0"/>
              <a:buChar char="•"/>
            </a:pPr>
            <a:r>
              <a:rPr lang="en-GB" dirty="0">
                <a:solidFill>
                  <a:srgbClr val="424242"/>
                </a:solidFill>
              </a:rPr>
              <a:t>Around 23% involved a younger driver (aged under 25) and 15% involved an older driver (aged over 70)</a:t>
            </a:r>
          </a:p>
          <a:p>
            <a:pPr marL="285750" indent="-285750">
              <a:spcBef>
                <a:spcPts val="600"/>
              </a:spcBef>
              <a:buFont typeface="Arial" panose="020B0604020202020204" pitchFamily="34" charset="0"/>
              <a:buChar char="•"/>
            </a:pPr>
            <a:r>
              <a:rPr lang="en-GB" dirty="0">
                <a:solidFill>
                  <a:srgbClr val="424242"/>
                </a:solidFill>
              </a:rPr>
              <a:t>Around 7 in 10 were on our rural roads, most likely in a 60mph zone.</a:t>
            </a:r>
          </a:p>
        </p:txBody>
      </p:sp>
      <p:sp>
        <p:nvSpPr>
          <p:cNvPr id="4" name="Slide Number Placeholder 3">
            <a:extLst>
              <a:ext uri="{FF2B5EF4-FFF2-40B4-BE49-F238E27FC236}">
                <a16:creationId xmlns:a16="http://schemas.microsoft.com/office/drawing/2014/main" id="{1CF775E0-1270-C42E-A8AE-6BB442365218}"/>
              </a:ext>
            </a:extLst>
          </p:cNvPr>
          <p:cNvSpPr>
            <a:spLocks noGrp="1"/>
          </p:cNvSpPr>
          <p:nvPr>
            <p:ph type="sldNum" sz="quarter" idx="12"/>
          </p:nvPr>
        </p:nvSpPr>
        <p:spPr/>
        <p:txBody>
          <a:bodyPr/>
          <a:lstStyle/>
          <a:p>
            <a:fld id="{1525A12E-0C9F-4672-8B25-975B4186B8DC}" type="slidenum">
              <a:rPr lang="en-GB" smtClean="0"/>
              <a:t>8</a:t>
            </a:fld>
            <a:endParaRPr lang="en-GB"/>
          </a:p>
        </p:txBody>
      </p:sp>
    </p:spTree>
    <p:extLst>
      <p:ext uri="{BB962C8B-B14F-4D97-AF65-F5344CB8AC3E}">
        <p14:creationId xmlns:p14="http://schemas.microsoft.com/office/powerpoint/2010/main" val="2865155165"/>
      </p:ext>
    </p:extLst>
  </p:cSld>
  <p:clrMapOvr>
    <a:masterClrMapping/>
  </p:clrMapOvr>
  <p:extLst>
    <p:ext uri="{6950BFC3-D8DA-4A85-94F7-54DA5524770B}">
      <p188:commentRel xmlns:p188="http://schemas.microsoft.com/office/powerpoint/2018/8/main" r:id="rId3"/>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7E44139-E999-1472-2B54-E1C1D7D87D80}"/>
              </a:ext>
            </a:extLst>
          </p:cNvPr>
          <p:cNvSpPr txBox="1"/>
          <p:nvPr/>
        </p:nvSpPr>
        <p:spPr>
          <a:xfrm>
            <a:off x="250723" y="324465"/>
            <a:ext cx="9276735" cy="646331"/>
          </a:xfrm>
          <a:prstGeom prst="rect">
            <a:avLst/>
          </a:prstGeom>
          <a:noFill/>
        </p:spPr>
        <p:txBody>
          <a:bodyPr wrap="square" rtlCol="0">
            <a:spAutoFit/>
          </a:bodyPr>
          <a:lstStyle/>
          <a:p>
            <a:r>
              <a:rPr lang="en-GB" sz="3600" b="1" dirty="0"/>
              <a:t>Data</a:t>
            </a:r>
          </a:p>
        </p:txBody>
      </p:sp>
      <p:sp>
        <p:nvSpPr>
          <p:cNvPr id="5" name="TextBox 4">
            <a:extLst>
              <a:ext uri="{FF2B5EF4-FFF2-40B4-BE49-F238E27FC236}">
                <a16:creationId xmlns:a16="http://schemas.microsoft.com/office/drawing/2014/main" id="{C9E5FECF-BE0D-FB2A-956F-4079914F0107}"/>
              </a:ext>
            </a:extLst>
          </p:cNvPr>
          <p:cNvSpPr txBox="1"/>
          <p:nvPr/>
        </p:nvSpPr>
        <p:spPr>
          <a:xfrm>
            <a:off x="491150" y="1093906"/>
            <a:ext cx="10913806" cy="1477328"/>
          </a:xfrm>
          <a:prstGeom prst="rect">
            <a:avLst/>
          </a:prstGeom>
          <a:noFill/>
        </p:spPr>
        <p:txBody>
          <a:bodyPr wrap="square" rtlCol="0">
            <a:spAutoFit/>
          </a:bodyPr>
          <a:lstStyle/>
          <a:p>
            <a:r>
              <a:rPr lang="en-GB" dirty="0"/>
              <a:t>The seasonal deployment plans for roads policing provide the central ‘spine’ to our work and partners look to align their work with this. The charts below show a snapshot of information from 2025 that was provided in the last meeting of the Strategic partnership board in June.</a:t>
            </a:r>
          </a:p>
          <a:p>
            <a:endParaRPr lang="en-GB" dirty="0"/>
          </a:p>
          <a:p>
            <a:endParaRPr lang="en-GB" dirty="0"/>
          </a:p>
        </p:txBody>
      </p:sp>
      <p:pic>
        <p:nvPicPr>
          <p:cNvPr id="6" name="Picture 5">
            <a:extLst>
              <a:ext uri="{FF2B5EF4-FFF2-40B4-BE49-F238E27FC236}">
                <a16:creationId xmlns:a16="http://schemas.microsoft.com/office/drawing/2014/main" id="{5D569260-3767-58FD-ED2C-754D4070FBF5}"/>
              </a:ext>
            </a:extLst>
          </p:cNvPr>
          <p:cNvPicPr>
            <a:picLocks noChangeAspect="1"/>
          </p:cNvPicPr>
          <p:nvPr/>
        </p:nvPicPr>
        <p:blipFill>
          <a:blip r:embed="rId4"/>
          <a:stretch>
            <a:fillRect/>
          </a:stretch>
        </p:blipFill>
        <p:spPr>
          <a:xfrm>
            <a:off x="787044" y="3001562"/>
            <a:ext cx="4942946" cy="2980460"/>
          </a:xfrm>
          <a:prstGeom prst="rect">
            <a:avLst/>
          </a:prstGeom>
          <a:ln>
            <a:solidFill>
              <a:schemeClr val="tx1"/>
            </a:solidFill>
          </a:ln>
        </p:spPr>
      </p:pic>
      <p:pic>
        <p:nvPicPr>
          <p:cNvPr id="1026" name="Picture 2">
            <a:extLst>
              <a:ext uri="{FF2B5EF4-FFF2-40B4-BE49-F238E27FC236}">
                <a16:creationId xmlns:a16="http://schemas.microsoft.com/office/drawing/2014/main" id="{3D10B2C7-42C1-EF86-669C-60157F736D8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2990797"/>
            <a:ext cx="4942946" cy="299122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F4D05F4D-4FFC-F468-9E06-D15713826D29}"/>
              </a:ext>
            </a:extLst>
          </p:cNvPr>
          <p:cNvSpPr>
            <a:spLocks noGrp="1"/>
          </p:cNvSpPr>
          <p:nvPr>
            <p:ph type="sldNum" sz="quarter" idx="12"/>
          </p:nvPr>
        </p:nvSpPr>
        <p:spPr/>
        <p:txBody>
          <a:bodyPr/>
          <a:lstStyle/>
          <a:p>
            <a:fld id="{1525A12E-0C9F-4672-8B25-975B4186B8DC}" type="slidenum">
              <a:rPr lang="en-GB" smtClean="0"/>
              <a:t>9</a:t>
            </a:fld>
            <a:endParaRPr lang="en-GB"/>
          </a:p>
        </p:txBody>
      </p:sp>
    </p:spTree>
    <p:extLst>
      <p:ext uri="{BB962C8B-B14F-4D97-AF65-F5344CB8AC3E}">
        <p14:creationId xmlns:p14="http://schemas.microsoft.com/office/powerpoint/2010/main" val="2020228561"/>
      </p:ext>
    </p:extLst>
  </p:cSld>
  <p:clrMapOvr>
    <a:masterClrMapping/>
  </p:clrMapOvr>
  <p:extLst>
    <p:ext uri="{6950BFC3-D8DA-4A85-94F7-54DA5524770B}">
      <p188:commentRel xmlns:p188="http://schemas.microsoft.com/office/powerpoint/2018/8/main" r:id="rId3"/>
    </p:ext>
  </p:extLs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1521</TotalTime>
  <Words>1720</Words>
  <Application>Microsoft Office PowerPoint</Application>
  <PresentationFormat>Widescreen</PresentationFormat>
  <Paragraphs>170</Paragraphs>
  <Slides>13</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Aptos</vt:lpstr>
      <vt:lpstr>Aptos Display</vt:lpstr>
      <vt:lpstr>Arial</vt:lpstr>
      <vt:lpstr>Neue Haas Grotesk Text Pro</vt:lpstr>
      <vt:lpstr>Seaford</vt:lpstr>
      <vt:lpstr>Segoe Sans</vt:lpstr>
      <vt:lpstr>Wingdings</vt:lpstr>
      <vt:lpstr>Office Theme</vt:lpstr>
      <vt:lpstr>PowerPoint Presentation</vt:lpstr>
      <vt:lpstr>Overview</vt:lpstr>
      <vt:lpstr>PowerPoint Presentation</vt:lpstr>
      <vt:lpstr>PowerPoint Presentation</vt:lpstr>
      <vt:lpstr>Tactical Delivery</vt:lpstr>
      <vt:lpstr>PowerPoint Presentation</vt:lpstr>
      <vt:lpstr>FireBike </vt:lpstr>
      <vt:lpstr>Data: 2023 Overview (Fatalities and Serious Injuries) Source: Department for Transport</vt:lpstr>
      <vt:lpstr>PowerPoint Presentation</vt:lpstr>
      <vt:lpstr>PowerPoint Presentation</vt:lpstr>
      <vt:lpstr>PowerPoint Presentation</vt:lpstr>
      <vt:lpstr>Future plans</vt:lpstr>
      <vt:lpstr>Future plans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Helen Oldroyd</dc:creator>
  <cp:lastModifiedBy>Kinnear, Fiona</cp:lastModifiedBy>
  <cp:revision>23</cp:revision>
  <dcterms:created xsi:type="dcterms:W3CDTF">2025-06-02T11:38:21Z</dcterms:created>
  <dcterms:modified xsi:type="dcterms:W3CDTF">2025-07-15T09:00:25Z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c3f51d1-bd89-4ee9-a78a-494f589fb33f_Enabled">
    <vt:lpwstr>true</vt:lpwstr>
  </property>
  <property fmtid="{D5CDD505-2E9C-101B-9397-08002B2CF9AE}" pid="3" name="MSIP_Label_3c3f51d1-bd89-4ee9-a78a-494f589fb33f_SetDate">
    <vt:lpwstr>2025-06-19T14:07:24Z</vt:lpwstr>
  </property>
  <property fmtid="{D5CDD505-2E9C-101B-9397-08002B2CF9AE}" pid="4" name="MSIP_Label_3c3f51d1-bd89-4ee9-a78a-494f589fb33f_Method">
    <vt:lpwstr>Standard</vt:lpwstr>
  </property>
  <property fmtid="{D5CDD505-2E9C-101B-9397-08002B2CF9AE}" pid="5" name="MSIP_Label_3c3f51d1-bd89-4ee9-a78a-494f589fb33f_Name">
    <vt:lpwstr>OFFICIAL</vt:lpwstr>
  </property>
  <property fmtid="{D5CDD505-2E9C-101B-9397-08002B2CF9AE}" pid="6" name="MSIP_Label_3c3f51d1-bd89-4ee9-a78a-494f589fb33f_SiteId">
    <vt:lpwstr>2c84bc91-93af-476e-9721-cdad67cb3ead</vt:lpwstr>
  </property>
  <property fmtid="{D5CDD505-2E9C-101B-9397-08002B2CF9AE}" pid="7" name="MSIP_Label_3c3f51d1-bd89-4ee9-a78a-494f589fb33f_ActionId">
    <vt:lpwstr>aeaabf30-c35d-461b-8e74-b9fc50ebb6fc</vt:lpwstr>
  </property>
  <property fmtid="{D5CDD505-2E9C-101B-9397-08002B2CF9AE}" pid="8" name="MSIP_Label_3c3f51d1-bd89-4ee9-a78a-494f589fb33f_ContentBits">
    <vt:lpwstr>0</vt:lpwstr>
  </property>
</Properties>
</file>