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7" r:id="rId6"/>
    <p:sldId id="268" r:id="rId7"/>
    <p:sldId id="267" r:id="rId8"/>
    <p:sldId id="265" r:id="rId9"/>
    <p:sldId id="269" r:id="rId10"/>
    <p:sldId id="261" r:id="rId11"/>
    <p:sldId id="262" r:id="rId12"/>
    <p:sldId id="264" r:id="rId13"/>
    <p:sldId id="270" r:id="rId14"/>
    <p:sldId id="259" r:id="rId15"/>
    <p:sldId id="260" r:id="rId16"/>
    <p:sldId id="276" r:id="rId17"/>
    <p:sldId id="263" r:id="rId18"/>
    <p:sldId id="271" r:id="rId19"/>
    <p:sldId id="266" r:id="rId20"/>
    <p:sldId id="272" r:id="rId21"/>
    <p:sldId id="273" r:id="rId22"/>
    <p:sldId id="275"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9FCA42-B320-4486-9499-8F257A55FB5F}" v="54" dt="2025-10-16T12:32:26.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506" autoAdjust="0"/>
  </p:normalViewPr>
  <p:slideViewPr>
    <p:cSldViewPr snapToGrid="0">
      <p:cViewPr varScale="1">
        <p:scale>
          <a:sx n="63" d="100"/>
          <a:sy n="63" d="100"/>
        </p:scale>
        <p:origin x="2994" y="7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es, Gavin" userId="13e227c8-dfe3-4ed9-97e6-48d04b7afd8d" providerId="ADAL" clId="{0F9FCA42-B320-4486-9499-8F257A55FB5F}"/>
    <pc:docChg chg="undo custSel addSld delSld modSld sldOrd">
      <pc:chgData name="Mayes, Gavin" userId="13e227c8-dfe3-4ed9-97e6-48d04b7afd8d" providerId="ADAL" clId="{0F9FCA42-B320-4486-9499-8F257A55FB5F}" dt="2025-10-16T12:31:54.891" v="9533" actId="20577"/>
      <pc:docMkLst>
        <pc:docMk/>
      </pc:docMkLst>
      <pc:sldChg chg="modNotesTx">
        <pc:chgData name="Mayes, Gavin" userId="13e227c8-dfe3-4ed9-97e6-48d04b7afd8d" providerId="ADAL" clId="{0F9FCA42-B320-4486-9499-8F257A55FB5F}" dt="2025-10-14T10:30:41.362" v="1485" actId="20577"/>
        <pc:sldMkLst>
          <pc:docMk/>
          <pc:sldMk cId="3468604160" sldId="257"/>
        </pc:sldMkLst>
      </pc:sldChg>
      <pc:sldChg chg="modSp mod modNotesTx">
        <pc:chgData name="Mayes, Gavin" userId="13e227c8-dfe3-4ed9-97e6-48d04b7afd8d" providerId="ADAL" clId="{0F9FCA42-B320-4486-9499-8F257A55FB5F}" dt="2025-10-16T12:31:54.891" v="9533" actId="20577"/>
        <pc:sldMkLst>
          <pc:docMk/>
          <pc:sldMk cId="1894124006" sldId="259"/>
        </pc:sldMkLst>
        <pc:spChg chg="mod">
          <ac:chgData name="Mayes, Gavin" userId="13e227c8-dfe3-4ed9-97e6-48d04b7afd8d" providerId="ADAL" clId="{0F9FCA42-B320-4486-9499-8F257A55FB5F}" dt="2025-09-29T13:22:03.372" v="367" actId="114"/>
          <ac:spMkLst>
            <pc:docMk/>
            <pc:sldMk cId="1894124006" sldId="259"/>
            <ac:spMk id="2" creationId="{F3FE462F-AC60-0815-29F6-363A69220E31}"/>
          </ac:spMkLst>
        </pc:spChg>
        <pc:spChg chg="mod">
          <ac:chgData name="Mayes, Gavin" userId="13e227c8-dfe3-4ed9-97e6-48d04b7afd8d" providerId="ADAL" clId="{0F9FCA42-B320-4486-9499-8F257A55FB5F}" dt="2025-10-14T10:37:39.697" v="1686" actId="120"/>
          <ac:spMkLst>
            <pc:docMk/>
            <pc:sldMk cId="1894124006" sldId="259"/>
            <ac:spMk id="5" creationId="{6F33C3E6-5FDA-1877-9AD0-BEFB325EBCFD}"/>
          </ac:spMkLst>
        </pc:spChg>
        <pc:picChg chg="mod">
          <ac:chgData name="Mayes, Gavin" userId="13e227c8-dfe3-4ed9-97e6-48d04b7afd8d" providerId="ADAL" clId="{0F9FCA42-B320-4486-9499-8F257A55FB5F}" dt="2025-10-14T10:37:30.918" v="1684" actId="1076"/>
          <ac:picMkLst>
            <pc:docMk/>
            <pc:sldMk cId="1894124006" sldId="259"/>
            <ac:picMk id="4" creationId="{A6DAAA52-1485-951B-67E0-2D77693259CA}"/>
          </ac:picMkLst>
        </pc:picChg>
      </pc:sldChg>
      <pc:sldChg chg="modSp mod ord modNotesTx">
        <pc:chgData name="Mayes, Gavin" userId="13e227c8-dfe3-4ed9-97e6-48d04b7afd8d" providerId="ADAL" clId="{0F9FCA42-B320-4486-9499-8F257A55FB5F}" dt="2025-10-16T12:31:52.233" v="9531" actId="6549"/>
        <pc:sldMkLst>
          <pc:docMk/>
          <pc:sldMk cId="401862547" sldId="260"/>
        </pc:sldMkLst>
        <pc:spChg chg="mod">
          <ac:chgData name="Mayes, Gavin" userId="13e227c8-dfe3-4ed9-97e6-48d04b7afd8d" providerId="ADAL" clId="{0F9FCA42-B320-4486-9499-8F257A55FB5F}" dt="2025-10-14T10:34:12.488" v="1509" actId="1076"/>
          <ac:spMkLst>
            <pc:docMk/>
            <pc:sldMk cId="401862547" sldId="260"/>
            <ac:spMk id="4" creationId="{C86F398F-60B3-F0D1-7974-C7C604CBB684}"/>
          </ac:spMkLst>
        </pc:spChg>
      </pc:sldChg>
      <pc:sldChg chg="modSp mod ord modNotesTx">
        <pc:chgData name="Mayes, Gavin" userId="13e227c8-dfe3-4ed9-97e6-48d04b7afd8d" providerId="ADAL" clId="{0F9FCA42-B320-4486-9499-8F257A55FB5F}" dt="2025-10-16T08:17:48.731" v="1866" actId="20577"/>
        <pc:sldMkLst>
          <pc:docMk/>
          <pc:sldMk cId="3931154638" sldId="261"/>
        </pc:sldMkLst>
        <pc:spChg chg="mod">
          <ac:chgData name="Mayes, Gavin" userId="13e227c8-dfe3-4ed9-97e6-48d04b7afd8d" providerId="ADAL" clId="{0F9FCA42-B320-4486-9499-8F257A55FB5F}" dt="2025-09-29T13:16:42.165" v="133" actId="114"/>
          <ac:spMkLst>
            <pc:docMk/>
            <pc:sldMk cId="3931154638" sldId="261"/>
            <ac:spMk id="2" creationId="{611C4AF9-19C8-A7E9-389D-83B54F1622D8}"/>
          </ac:spMkLst>
        </pc:spChg>
        <pc:spChg chg="mod">
          <ac:chgData name="Mayes, Gavin" userId="13e227c8-dfe3-4ed9-97e6-48d04b7afd8d" providerId="ADAL" clId="{0F9FCA42-B320-4486-9499-8F257A55FB5F}" dt="2025-10-14T10:28:01.882" v="1438" actId="123"/>
          <ac:spMkLst>
            <pc:docMk/>
            <pc:sldMk cId="3931154638" sldId="261"/>
            <ac:spMk id="3" creationId="{E15762BF-DAD8-CECE-DFA7-F3EA8DAF5BF8}"/>
          </ac:spMkLst>
        </pc:spChg>
      </pc:sldChg>
      <pc:sldChg chg="modSp mod ord modNotesTx">
        <pc:chgData name="Mayes, Gavin" userId="13e227c8-dfe3-4ed9-97e6-48d04b7afd8d" providerId="ADAL" clId="{0F9FCA42-B320-4486-9499-8F257A55FB5F}" dt="2025-10-16T12:30:12.531" v="9527" actId="20577"/>
        <pc:sldMkLst>
          <pc:docMk/>
          <pc:sldMk cId="3505146896" sldId="262"/>
        </pc:sldMkLst>
        <pc:spChg chg="mod">
          <ac:chgData name="Mayes, Gavin" userId="13e227c8-dfe3-4ed9-97e6-48d04b7afd8d" providerId="ADAL" clId="{0F9FCA42-B320-4486-9499-8F257A55FB5F}" dt="2025-09-29T13:14:41.231" v="33" actId="123"/>
          <ac:spMkLst>
            <pc:docMk/>
            <pc:sldMk cId="3505146896" sldId="262"/>
            <ac:spMk id="8" creationId="{D28B4F16-536C-DDEA-89DC-4A24AEF44BD6}"/>
          </ac:spMkLst>
        </pc:spChg>
        <pc:spChg chg="mod">
          <ac:chgData name="Mayes, Gavin" userId="13e227c8-dfe3-4ed9-97e6-48d04b7afd8d" providerId="ADAL" clId="{0F9FCA42-B320-4486-9499-8F257A55FB5F}" dt="2025-10-14T10:28:23.373" v="1441" actId="5793"/>
          <ac:spMkLst>
            <pc:docMk/>
            <pc:sldMk cId="3505146896" sldId="262"/>
            <ac:spMk id="12" creationId="{99D2F610-C8F5-2A79-4AAE-AD905F3C7879}"/>
          </ac:spMkLst>
        </pc:spChg>
        <pc:picChg chg="mod">
          <ac:chgData name="Mayes, Gavin" userId="13e227c8-dfe3-4ed9-97e6-48d04b7afd8d" providerId="ADAL" clId="{0F9FCA42-B320-4486-9499-8F257A55FB5F}" dt="2025-09-29T13:20:24.938" v="348" actId="1076"/>
          <ac:picMkLst>
            <pc:docMk/>
            <pc:sldMk cId="3505146896" sldId="262"/>
            <ac:picMk id="2050" creationId="{CCA8C39A-94E5-3B10-BC48-9B27BD79DB65}"/>
          </ac:picMkLst>
        </pc:picChg>
      </pc:sldChg>
      <pc:sldChg chg="modSp mod modNotesTx">
        <pc:chgData name="Mayes, Gavin" userId="13e227c8-dfe3-4ed9-97e6-48d04b7afd8d" providerId="ADAL" clId="{0F9FCA42-B320-4486-9499-8F257A55FB5F}" dt="2025-10-16T12:31:25.687" v="9528" actId="6549"/>
        <pc:sldMkLst>
          <pc:docMk/>
          <pc:sldMk cId="3756791080" sldId="263"/>
        </pc:sldMkLst>
        <pc:spChg chg="mod">
          <ac:chgData name="Mayes, Gavin" userId="13e227c8-dfe3-4ed9-97e6-48d04b7afd8d" providerId="ADAL" clId="{0F9FCA42-B320-4486-9499-8F257A55FB5F}" dt="2025-10-14T10:29:17.433" v="1450" actId="120"/>
          <ac:spMkLst>
            <pc:docMk/>
            <pc:sldMk cId="3756791080" sldId="263"/>
            <ac:spMk id="6" creationId="{2E2412F6-7F6B-62D7-C71A-9775B7EC0B25}"/>
          </ac:spMkLst>
        </pc:spChg>
      </pc:sldChg>
      <pc:sldChg chg="modSp mod ord">
        <pc:chgData name="Mayes, Gavin" userId="13e227c8-dfe3-4ed9-97e6-48d04b7afd8d" providerId="ADAL" clId="{0F9FCA42-B320-4486-9499-8F257A55FB5F}" dt="2025-10-14T10:15:48.916" v="548"/>
        <pc:sldMkLst>
          <pc:docMk/>
          <pc:sldMk cId="2030009941" sldId="264"/>
        </pc:sldMkLst>
        <pc:spChg chg="mod">
          <ac:chgData name="Mayes, Gavin" userId="13e227c8-dfe3-4ed9-97e6-48d04b7afd8d" providerId="ADAL" clId="{0F9FCA42-B320-4486-9499-8F257A55FB5F}" dt="2025-10-14T10:15:31.968" v="542" actId="20577"/>
          <ac:spMkLst>
            <pc:docMk/>
            <pc:sldMk cId="2030009941" sldId="264"/>
            <ac:spMk id="9" creationId="{B386BD82-4C06-0770-4617-388AE49AAA6B}"/>
          </ac:spMkLst>
        </pc:spChg>
      </pc:sldChg>
      <pc:sldChg chg="modSp mod modNotesTx">
        <pc:chgData name="Mayes, Gavin" userId="13e227c8-dfe3-4ed9-97e6-48d04b7afd8d" providerId="ADAL" clId="{0F9FCA42-B320-4486-9499-8F257A55FB5F}" dt="2025-10-16T12:29:56.783" v="9525" actId="20577"/>
        <pc:sldMkLst>
          <pc:docMk/>
          <pc:sldMk cId="3930392482" sldId="265"/>
        </pc:sldMkLst>
        <pc:spChg chg="mod">
          <ac:chgData name="Mayes, Gavin" userId="13e227c8-dfe3-4ed9-97e6-48d04b7afd8d" providerId="ADAL" clId="{0F9FCA42-B320-4486-9499-8F257A55FB5F}" dt="2025-10-14T10:26:20.335" v="1411" actId="6549"/>
          <ac:spMkLst>
            <pc:docMk/>
            <pc:sldMk cId="3930392482" sldId="265"/>
            <ac:spMk id="3" creationId="{15E1485A-7EFD-E6E2-2419-E15D13AD7352}"/>
          </ac:spMkLst>
        </pc:spChg>
      </pc:sldChg>
      <pc:sldChg chg="ord modNotesTx">
        <pc:chgData name="Mayes, Gavin" userId="13e227c8-dfe3-4ed9-97e6-48d04b7afd8d" providerId="ADAL" clId="{0F9FCA42-B320-4486-9499-8F257A55FB5F}" dt="2025-10-16T12:31:42.582" v="9530" actId="6549"/>
        <pc:sldMkLst>
          <pc:docMk/>
          <pc:sldMk cId="229006438" sldId="266"/>
        </pc:sldMkLst>
      </pc:sldChg>
      <pc:sldChg chg="modSp">
        <pc:chgData name="Mayes, Gavin" userId="13e227c8-dfe3-4ed9-97e6-48d04b7afd8d" providerId="ADAL" clId="{0F9FCA42-B320-4486-9499-8F257A55FB5F}" dt="2025-09-29T13:17:27.422" v="142" actId="1076"/>
        <pc:sldMkLst>
          <pc:docMk/>
          <pc:sldMk cId="3971962209" sldId="267"/>
        </pc:sldMkLst>
        <pc:spChg chg="mod">
          <ac:chgData name="Mayes, Gavin" userId="13e227c8-dfe3-4ed9-97e6-48d04b7afd8d" providerId="ADAL" clId="{0F9FCA42-B320-4486-9499-8F257A55FB5F}" dt="2025-09-29T13:17:27.422" v="142" actId="1076"/>
          <ac:spMkLst>
            <pc:docMk/>
            <pc:sldMk cId="3971962209" sldId="267"/>
            <ac:spMk id="3" creationId="{D487910E-6652-0C98-A0E4-72A114C2D61B}"/>
          </ac:spMkLst>
        </pc:spChg>
      </pc:sldChg>
      <pc:sldChg chg="modSp mod modNotesTx">
        <pc:chgData name="Mayes, Gavin" userId="13e227c8-dfe3-4ed9-97e6-48d04b7afd8d" providerId="ADAL" clId="{0F9FCA42-B320-4486-9499-8F257A55FB5F}" dt="2025-10-16T12:29:35.138" v="9519" actId="6549"/>
        <pc:sldMkLst>
          <pc:docMk/>
          <pc:sldMk cId="2044132176" sldId="268"/>
        </pc:sldMkLst>
        <pc:spChg chg="mod">
          <ac:chgData name="Mayes, Gavin" userId="13e227c8-dfe3-4ed9-97e6-48d04b7afd8d" providerId="ADAL" clId="{0F9FCA42-B320-4486-9499-8F257A55FB5F}" dt="2025-09-29T13:12:34.436" v="8" actId="123"/>
          <ac:spMkLst>
            <pc:docMk/>
            <pc:sldMk cId="2044132176" sldId="268"/>
            <ac:spMk id="3" creationId="{FB8F2003-66A7-0AAA-824F-8ED2E5755083}"/>
          </ac:spMkLst>
        </pc:spChg>
      </pc:sldChg>
      <pc:sldChg chg="modSp mod">
        <pc:chgData name="Mayes, Gavin" userId="13e227c8-dfe3-4ed9-97e6-48d04b7afd8d" providerId="ADAL" clId="{0F9FCA42-B320-4486-9499-8F257A55FB5F}" dt="2025-09-29T13:18:31.562" v="151" actId="6549"/>
        <pc:sldMkLst>
          <pc:docMk/>
          <pc:sldMk cId="3606083709" sldId="269"/>
        </pc:sldMkLst>
        <pc:spChg chg="mod">
          <ac:chgData name="Mayes, Gavin" userId="13e227c8-dfe3-4ed9-97e6-48d04b7afd8d" providerId="ADAL" clId="{0F9FCA42-B320-4486-9499-8F257A55FB5F}" dt="2025-09-29T13:16:49.201" v="141" actId="5793"/>
          <ac:spMkLst>
            <pc:docMk/>
            <pc:sldMk cId="3606083709" sldId="269"/>
            <ac:spMk id="2" creationId="{A3310D56-8AB5-3F4D-B0E1-20904D6225A0}"/>
          </ac:spMkLst>
        </pc:spChg>
        <pc:spChg chg="mod">
          <ac:chgData name="Mayes, Gavin" userId="13e227c8-dfe3-4ed9-97e6-48d04b7afd8d" providerId="ADAL" clId="{0F9FCA42-B320-4486-9499-8F257A55FB5F}" dt="2025-09-29T13:18:31.562" v="151" actId="6549"/>
          <ac:spMkLst>
            <pc:docMk/>
            <pc:sldMk cId="3606083709" sldId="269"/>
            <ac:spMk id="3" creationId="{C556D98A-2E9A-53F9-A854-8ABBAC11218D}"/>
          </ac:spMkLst>
        </pc:spChg>
      </pc:sldChg>
      <pc:sldChg chg="modSp mod">
        <pc:chgData name="Mayes, Gavin" userId="13e227c8-dfe3-4ed9-97e6-48d04b7afd8d" providerId="ADAL" clId="{0F9FCA42-B320-4486-9499-8F257A55FB5F}" dt="2025-09-29T13:16:22.510" v="115" actId="20577"/>
        <pc:sldMkLst>
          <pc:docMk/>
          <pc:sldMk cId="3287821513" sldId="270"/>
        </pc:sldMkLst>
        <pc:spChg chg="mod">
          <ac:chgData name="Mayes, Gavin" userId="13e227c8-dfe3-4ed9-97e6-48d04b7afd8d" providerId="ADAL" clId="{0F9FCA42-B320-4486-9499-8F257A55FB5F}" dt="2025-09-29T13:16:22.510" v="115" actId="20577"/>
          <ac:spMkLst>
            <pc:docMk/>
            <pc:sldMk cId="3287821513" sldId="270"/>
            <ac:spMk id="2" creationId="{C275752D-0637-485D-E968-8FA9B6EC1A03}"/>
          </ac:spMkLst>
        </pc:spChg>
        <pc:spChg chg="mod">
          <ac:chgData name="Mayes, Gavin" userId="13e227c8-dfe3-4ed9-97e6-48d04b7afd8d" providerId="ADAL" clId="{0F9FCA42-B320-4486-9499-8F257A55FB5F}" dt="2025-09-29T13:16:07.940" v="110" actId="6549"/>
          <ac:spMkLst>
            <pc:docMk/>
            <pc:sldMk cId="3287821513" sldId="270"/>
            <ac:spMk id="3" creationId="{28CB5B24-1E0E-E48C-3613-1ADF8EEA1D39}"/>
          </ac:spMkLst>
        </pc:spChg>
      </pc:sldChg>
      <pc:sldChg chg="modNotesTx">
        <pc:chgData name="Mayes, Gavin" userId="13e227c8-dfe3-4ed9-97e6-48d04b7afd8d" providerId="ADAL" clId="{0F9FCA42-B320-4486-9499-8F257A55FB5F}" dt="2025-10-16T12:25:30.251" v="9311" actId="6549"/>
        <pc:sldMkLst>
          <pc:docMk/>
          <pc:sldMk cId="2404963550" sldId="272"/>
        </pc:sldMkLst>
      </pc:sldChg>
      <pc:sldChg chg="new del">
        <pc:chgData name="Mayes, Gavin" userId="13e227c8-dfe3-4ed9-97e6-48d04b7afd8d" providerId="ADAL" clId="{0F9FCA42-B320-4486-9499-8F257A55FB5F}" dt="2025-10-14T09:57:28.143" v="373" actId="47"/>
        <pc:sldMkLst>
          <pc:docMk/>
          <pc:sldMk cId="291230606" sldId="274"/>
        </pc:sldMkLst>
      </pc:sldChg>
      <pc:sldChg chg="addSp modSp add mod">
        <pc:chgData name="Mayes, Gavin" userId="13e227c8-dfe3-4ed9-97e6-48d04b7afd8d" providerId="ADAL" clId="{0F9FCA42-B320-4486-9499-8F257A55FB5F}" dt="2025-10-14T09:58:42.942" v="429" actId="122"/>
        <pc:sldMkLst>
          <pc:docMk/>
          <pc:sldMk cId="2501931477" sldId="275"/>
        </pc:sldMkLst>
        <pc:spChg chg="mod">
          <ac:chgData name="Mayes, Gavin" userId="13e227c8-dfe3-4ed9-97e6-48d04b7afd8d" providerId="ADAL" clId="{0F9FCA42-B320-4486-9499-8F257A55FB5F}" dt="2025-10-14T09:58:42.942" v="429" actId="122"/>
          <ac:spMkLst>
            <pc:docMk/>
            <pc:sldMk cId="2501931477" sldId="275"/>
            <ac:spMk id="9" creationId="{BBA3AFBA-B157-44FE-06B1-6802997DD31F}"/>
          </ac:spMkLst>
        </pc:spChg>
        <pc:spChg chg="mod">
          <ac:chgData name="Mayes, Gavin" userId="13e227c8-dfe3-4ed9-97e6-48d04b7afd8d" providerId="ADAL" clId="{0F9FCA42-B320-4486-9499-8F257A55FB5F}" dt="2025-10-14T09:58:35.280" v="426" actId="1076"/>
          <ac:spMkLst>
            <pc:docMk/>
            <pc:sldMk cId="2501931477" sldId="275"/>
            <ac:spMk id="10" creationId="{FFAA85B9-9FAD-DC20-6934-B9A8AE20B341}"/>
          </ac:spMkLst>
        </pc:spChg>
        <pc:picChg chg="add mod">
          <ac:chgData name="Mayes, Gavin" userId="13e227c8-dfe3-4ed9-97e6-48d04b7afd8d" providerId="ADAL" clId="{0F9FCA42-B320-4486-9499-8F257A55FB5F}" dt="2025-10-14T09:58:37.732" v="427" actId="1076"/>
          <ac:picMkLst>
            <pc:docMk/>
            <pc:sldMk cId="2501931477" sldId="275"/>
            <ac:picMk id="2" creationId="{CAE30308-8D55-7024-E0D6-B1815A6A171A}"/>
          </ac:picMkLst>
        </pc:picChg>
        <pc:picChg chg="add mod">
          <ac:chgData name="Mayes, Gavin" userId="13e227c8-dfe3-4ed9-97e6-48d04b7afd8d" providerId="ADAL" clId="{0F9FCA42-B320-4486-9499-8F257A55FB5F}" dt="2025-10-14T09:58:40.576" v="428" actId="1076"/>
          <ac:picMkLst>
            <pc:docMk/>
            <pc:sldMk cId="2501931477" sldId="275"/>
            <ac:picMk id="3" creationId="{B2D95D34-3E3D-A5E9-0197-D9FBCD1126A3}"/>
          </ac:picMkLst>
        </pc:picChg>
        <pc:picChg chg="mod">
          <ac:chgData name="Mayes, Gavin" userId="13e227c8-dfe3-4ed9-97e6-48d04b7afd8d" providerId="ADAL" clId="{0F9FCA42-B320-4486-9499-8F257A55FB5F}" dt="2025-10-14T09:57:42.643" v="415" actId="1076"/>
          <ac:picMkLst>
            <pc:docMk/>
            <pc:sldMk cId="2501931477" sldId="275"/>
            <ac:picMk id="8" creationId="{8D0E18EF-8C5E-4CE6-C393-0BF158280499}"/>
          </ac:picMkLst>
        </pc:picChg>
      </pc:sldChg>
      <pc:sldChg chg="new del">
        <pc:chgData name="Mayes, Gavin" userId="13e227c8-dfe3-4ed9-97e6-48d04b7afd8d" providerId="ADAL" clId="{0F9FCA42-B320-4486-9499-8F257A55FB5F}" dt="2025-10-14T09:58:59.575" v="431" actId="47"/>
        <pc:sldMkLst>
          <pc:docMk/>
          <pc:sldMk cId="438481656" sldId="276"/>
        </pc:sldMkLst>
      </pc:sldChg>
      <pc:sldChg chg="addSp delSp modSp add mod ord modNotesTx">
        <pc:chgData name="Mayes, Gavin" userId="13e227c8-dfe3-4ed9-97e6-48d04b7afd8d" providerId="ADAL" clId="{0F9FCA42-B320-4486-9499-8F257A55FB5F}" dt="2025-10-16T12:27:02.282" v="9518" actId="20577"/>
        <pc:sldMkLst>
          <pc:docMk/>
          <pc:sldMk cId="1859979854" sldId="276"/>
        </pc:sldMkLst>
        <pc:spChg chg="mod">
          <ac:chgData name="Mayes, Gavin" userId="13e227c8-dfe3-4ed9-97e6-48d04b7afd8d" providerId="ADAL" clId="{0F9FCA42-B320-4486-9499-8F257A55FB5F}" dt="2025-10-16T12:27:02.282" v="9518" actId="20577"/>
          <ac:spMkLst>
            <pc:docMk/>
            <pc:sldMk cId="1859979854" sldId="276"/>
            <ac:spMk id="9" creationId="{E152F03B-52FB-0696-8FDC-2E926698646F}"/>
          </ac:spMkLst>
        </pc:spChg>
        <pc:picChg chg="add mod">
          <ac:chgData name="Mayes, Gavin" userId="13e227c8-dfe3-4ed9-97e6-48d04b7afd8d" providerId="ADAL" clId="{0F9FCA42-B320-4486-9499-8F257A55FB5F}" dt="2025-10-14T10:09:30.238" v="500" actId="1076"/>
          <ac:picMkLst>
            <pc:docMk/>
            <pc:sldMk cId="1859979854" sldId="276"/>
            <ac:picMk id="3" creationId="{D5861D93-EFB8-68B8-1FAB-5B04AB2AA4E8}"/>
          </ac:picMkLst>
        </pc:picChg>
        <pc:picChg chg="mod">
          <ac:chgData name="Mayes, Gavin" userId="13e227c8-dfe3-4ed9-97e6-48d04b7afd8d" providerId="ADAL" clId="{0F9FCA42-B320-4486-9499-8F257A55FB5F}" dt="2025-10-14T10:09:15.560" v="496" actId="1076"/>
          <ac:picMkLst>
            <pc:docMk/>
            <pc:sldMk cId="1859979854" sldId="276"/>
            <ac:picMk id="8" creationId="{123C6821-CC44-2238-8583-85B9BDFB05D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68FB1F-7AE9-4C83-B4DB-94B368D6CCA7}" type="datetimeFigureOut">
              <a:rPr lang="en-GB" smtClean="0"/>
              <a:t>16/10/2025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18A78-76F4-46D6-833F-911F8474A86F}" type="slidenum">
              <a:rPr lang="en-GB" smtClean="0"/>
              <a:t>‹#›</a:t>
            </a:fld>
            <a:endParaRPr lang="en-GB"/>
          </a:p>
        </p:txBody>
      </p:sp>
    </p:spTree>
    <p:extLst>
      <p:ext uri="{BB962C8B-B14F-4D97-AF65-F5344CB8AC3E}">
        <p14:creationId xmlns:p14="http://schemas.microsoft.com/office/powerpoint/2010/main" val="3355225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4518A78-76F4-46D6-833F-911F8474A86F}" type="slidenum">
              <a:rPr lang="en-GB" smtClean="0"/>
              <a:t>1</a:t>
            </a:fld>
            <a:endParaRPr lang="en-GB"/>
          </a:p>
        </p:txBody>
      </p:sp>
    </p:spTree>
    <p:extLst>
      <p:ext uri="{BB962C8B-B14F-4D97-AF65-F5344CB8AC3E}">
        <p14:creationId xmlns:p14="http://schemas.microsoft.com/office/powerpoint/2010/main" val="102977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 Janie Mitchell</a:t>
            </a:r>
          </a:p>
          <a:p>
            <a:endParaRPr lang="en-GB" dirty="0"/>
          </a:p>
        </p:txBody>
      </p:sp>
      <p:sp>
        <p:nvSpPr>
          <p:cNvPr id="4" name="Slide Number Placeholder 3"/>
          <p:cNvSpPr>
            <a:spLocks noGrp="1"/>
          </p:cNvSpPr>
          <p:nvPr>
            <p:ph type="sldNum" sz="quarter" idx="5"/>
          </p:nvPr>
        </p:nvSpPr>
        <p:spPr/>
        <p:txBody>
          <a:bodyPr/>
          <a:lstStyle/>
          <a:p>
            <a:fld id="{C4518A78-76F4-46D6-833F-911F8474A86F}" type="slidenum">
              <a:rPr lang="en-GB" smtClean="0"/>
              <a:t>10</a:t>
            </a:fld>
            <a:endParaRPr lang="en-GB"/>
          </a:p>
        </p:txBody>
      </p:sp>
    </p:spTree>
    <p:extLst>
      <p:ext uri="{BB962C8B-B14F-4D97-AF65-F5344CB8AC3E}">
        <p14:creationId xmlns:p14="http://schemas.microsoft.com/office/powerpoint/2010/main" val="951270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Insp Gavin Mayes</a:t>
            </a:r>
          </a:p>
        </p:txBody>
      </p:sp>
      <p:sp>
        <p:nvSpPr>
          <p:cNvPr id="4" name="Slide Number Placeholder 3"/>
          <p:cNvSpPr>
            <a:spLocks noGrp="1"/>
          </p:cNvSpPr>
          <p:nvPr>
            <p:ph type="sldNum" sz="quarter" idx="5"/>
          </p:nvPr>
        </p:nvSpPr>
        <p:spPr/>
        <p:txBody>
          <a:bodyPr/>
          <a:lstStyle/>
          <a:p>
            <a:fld id="{C4518A78-76F4-46D6-833F-911F8474A86F}" type="slidenum">
              <a:rPr lang="en-GB" smtClean="0"/>
              <a:t>11</a:t>
            </a:fld>
            <a:endParaRPr lang="en-GB"/>
          </a:p>
        </p:txBody>
      </p:sp>
    </p:spTree>
    <p:extLst>
      <p:ext uri="{BB962C8B-B14F-4D97-AF65-F5344CB8AC3E}">
        <p14:creationId xmlns:p14="http://schemas.microsoft.com/office/powerpoint/2010/main" val="2551994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Insp Gavin Mayes</a:t>
            </a:r>
          </a:p>
          <a:p>
            <a:endParaRPr lang="en-GB" dirty="0"/>
          </a:p>
        </p:txBody>
      </p:sp>
      <p:sp>
        <p:nvSpPr>
          <p:cNvPr id="4" name="Slide Number Placeholder 3"/>
          <p:cNvSpPr>
            <a:spLocks noGrp="1"/>
          </p:cNvSpPr>
          <p:nvPr>
            <p:ph type="sldNum" sz="quarter" idx="5"/>
          </p:nvPr>
        </p:nvSpPr>
        <p:spPr/>
        <p:txBody>
          <a:bodyPr/>
          <a:lstStyle/>
          <a:p>
            <a:fld id="{C4518A78-76F4-46D6-833F-911F8474A86F}" type="slidenum">
              <a:rPr lang="en-GB" smtClean="0"/>
              <a:t>12</a:t>
            </a:fld>
            <a:endParaRPr lang="en-GB"/>
          </a:p>
        </p:txBody>
      </p:sp>
    </p:spTree>
    <p:extLst>
      <p:ext uri="{BB962C8B-B14F-4D97-AF65-F5344CB8AC3E}">
        <p14:creationId xmlns:p14="http://schemas.microsoft.com/office/powerpoint/2010/main" val="2442593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Insp Gavin Mayes</a:t>
            </a:r>
          </a:p>
        </p:txBody>
      </p:sp>
      <p:sp>
        <p:nvSpPr>
          <p:cNvPr id="4" name="Slide Number Placeholder 3"/>
          <p:cNvSpPr>
            <a:spLocks noGrp="1"/>
          </p:cNvSpPr>
          <p:nvPr>
            <p:ph type="sldNum" sz="quarter" idx="5"/>
          </p:nvPr>
        </p:nvSpPr>
        <p:spPr/>
        <p:txBody>
          <a:bodyPr/>
          <a:lstStyle/>
          <a:p>
            <a:fld id="{C4518A78-76F4-46D6-833F-911F8474A86F}" type="slidenum">
              <a:rPr lang="en-GB" smtClean="0"/>
              <a:t>13</a:t>
            </a:fld>
            <a:endParaRPr lang="en-GB"/>
          </a:p>
        </p:txBody>
      </p:sp>
    </p:spTree>
    <p:extLst>
      <p:ext uri="{BB962C8B-B14F-4D97-AF65-F5344CB8AC3E}">
        <p14:creationId xmlns:p14="http://schemas.microsoft.com/office/powerpoint/2010/main" val="2644947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518A78-76F4-46D6-833F-911F8474A86F}" type="slidenum">
              <a:rPr lang="en-GB" smtClean="0"/>
              <a:t>14</a:t>
            </a:fld>
            <a:endParaRPr lang="en-GB"/>
          </a:p>
        </p:txBody>
      </p:sp>
    </p:spTree>
    <p:extLst>
      <p:ext uri="{BB962C8B-B14F-4D97-AF65-F5344CB8AC3E}">
        <p14:creationId xmlns:p14="http://schemas.microsoft.com/office/powerpoint/2010/main" val="556077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21E5F-42AA-EB5C-8557-667543E88E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562DCE-A57E-9340-A752-E8BF8DB70E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19F38-4EF6-9B85-7A1A-A58C3608D7D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 Janie Mitchell</a:t>
            </a:r>
          </a:p>
          <a:p>
            <a:endParaRPr lang="en-GB" dirty="0"/>
          </a:p>
        </p:txBody>
      </p:sp>
      <p:sp>
        <p:nvSpPr>
          <p:cNvPr id="4" name="Slide Number Placeholder 3">
            <a:extLst>
              <a:ext uri="{FF2B5EF4-FFF2-40B4-BE49-F238E27FC236}">
                <a16:creationId xmlns:a16="http://schemas.microsoft.com/office/drawing/2014/main" id="{9C77A048-660F-6B13-65FF-54B862EEB4F0}"/>
              </a:ext>
            </a:extLst>
          </p:cNvPr>
          <p:cNvSpPr>
            <a:spLocks noGrp="1"/>
          </p:cNvSpPr>
          <p:nvPr>
            <p:ph type="sldNum" sz="quarter" idx="5"/>
          </p:nvPr>
        </p:nvSpPr>
        <p:spPr/>
        <p:txBody>
          <a:bodyPr/>
          <a:lstStyle/>
          <a:p>
            <a:fld id="{C4518A78-76F4-46D6-833F-911F8474A86F}" type="slidenum">
              <a:rPr lang="en-GB" smtClean="0"/>
              <a:t>15</a:t>
            </a:fld>
            <a:endParaRPr lang="en-GB"/>
          </a:p>
        </p:txBody>
      </p:sp>
    </p:spTree>
    <p:extLst>
      <p:ext uri="{BB962C8B-B14F-4D97-AF65-F5344CB8AC3E}">
        <p14:creationId xmlns:p14="http://schemas.microsoft.com/office/powerpoint/2010/main" val="2172647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Insp Gavin Mayes</a:t>
            </a:r>
          </a:p>
        </p:txBody>
      </p:sp>
      <p:sp>
        <p:nvSpPr>
          <p:cNvPr id="4" name="Slide Number Placeholder 3"/>
          <p:cNvSpPr>
            <a:spLocks noGrp="1"/>
          </p:cNvSpPr>
          <p:nvPr>
            <p:ph type="sldNum" sz="quarter" idx="5"/>
          </p:nvPr>
        </p:nvSpPr>
        <p:spPr/>
        <p:txBody>
          <a:bodyPr/>
          <a:lstStyle/>
          <a:p>
            <a:fld id="{C4518A78-76F4-46D6-833F-911F8474A86F}" type="slidenum">
              <a:rPr lang="en-GB" smtClean="0"/>
              <a:t>16</a:t>
            </a:fld>
            <a:endParaRPr lang="en-GB"/>
          </a:p>
        </p:txBody>
      </p:sp>
    </p:spTree>
    <p:extLst>
      <p:ext uri="{BB962C8B-B14F-4D97-AF65-F5344CB8AC3E}">
        <p14:creationId xmlns:p14="http://schemas.microsoft.com/office/powerpoint/2010/main" val="4008593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 Janie Mitchell</a:t>
            </a:r>
          </a:p>
          <a:p>
            <a:endParaRPr lang="en-GB" dirty="0"/>
          </a:p>
          <a:p>
            <a:r>
              <a:rPr lang="en-GB" dirty="0"/>
              <a:t>*** Thank you, Janine.  I’ll just add that in terms pure online criminality while I think the Online Safety Act has many positives for protecting children, the associated well-publicised surged in Virtual Private Networks in which VPN providers reported seeing 1800 hundred% surge in signups, will inevitably make it harder for </a:t>
            </a:r>
            <a:r>
              <a:rPr lang="en-GB" sz="1200" b="0" i="0" kern="1200" dirty="0">
                <a:solidFill>
                  <a:schemeClr val="tx1"/>
                </a:solidFill>
                <a:effectLst/>
                <a:latin typeface="+mn-lt"/>
                <a:ea typeface="+mn-ea"/>
                <a:cs typeface="+mn-cs"/>
              </a:rPr>
              <a:t>law enforcement to track and identify other online criminal activity, given it will make it significantly harder to trace a user's true location.  This may limit future investigative opportunities leaving in a scenario where our proactive investigation are very limited and we may only be left with opportunities to following the money, or the ‘cryptocurrency’ which is the primary payment method within hacking communities.  VPNs have always been a challenge for policing and they are not infallible and we can still make investigative in-roads when they drop out, but we may see less opportunities identify ‘low hanging fruit’ and those quick </a:t>
            </a:r>
            <a:r>
              <a:rPr lang="en-GB" sz="1200" b="0" i="0" kern="1200" dirty="0" err="1">
                <a:solidFill>
                  <a:schemeClr val="tx1"/>
                </a:solidFill>
                <a:effectLst/>
                <a:latin typeface="+mn-lt"/>
                <a:ea typeface="+mn-ea"/>
                <a:cs typeface="+mn-cs"/>
              </a:rPr>
              <a:t>wins,m</a:t>
            </a:r>
            <a:r>
              <a:rPr lang="en-GB" sz="1200" b="0" i="0" kern="1200" dirty="0">
                <a:solidFill>
                  <a:schemeClr val="tx1"/>
                </a:solidFill>
                <a:effectLst/>
                <a:latin typeface="+mn-lt"/>
                <a:ea typeface="+mn-ea"/>
                <a:cs typeface="+mn-cs"/>
              </a:rPr>
              <a:t> which have historically led to wider and more complex offending involving Organised Crime Groups.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C4518A78-76F4-46D6-833F-911F8474A86F}" type="slidenum">
              <a:rPr lang="en-GB" smtClean="0"/>
              <a:t>17</a:t>
            </a:fld>
            <a:endParaRPr lang="en-GB"/>
          </a:p>
        </p:txBody>
      </p:sp>
    </p:spTree>
    <p:extLst>
      <p:ext uri="{BB962C8B-B14F-4D97-AF65-F5344CB8AC3E}">
        <p14:creationId xmlns:p14="http://schemas.microsoft.com/office/powerpoint/2010/main" val="3912079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 Janie Mitchell</a:t>
            </a:r>
          </a:p>
          <a:p>
            <a:endParaRPr lang="en-GB" dirty="0"/>
          </a:p>
        </p:txBody>
      </p:sp>
      <p:sp>
        <p:nvSpPr>
          <p:cNvPr id="4" name="Slide Number Placeholder 3"/>
          <p:cNvSpPr>
            <a:spLocks noGrp="1"/>
          </p:cNvSpPr>
          <p:nvPr>
            <p:ph type="sldNum" sz="quarter" idx="5"/>
          </p:nvPr>
        </p:nvSpPr>
        <p:spPr/>
        <p:txBody>
          <a:bodyPr/>
          <a:lstStyle/>
          <a:p>
            <a:fld id="{C4518A78-76F4-46D6-833F-911F8474A86F}" type="slidenum">
              <a:rPr lang="en-GB" smtClean="0"/>
              <a:t>18</a:t>
            </a:fld>
            <a:endParaRPr lang="en-GB"/>
          </a:p>
        </p:txBody>
      </p:sp>
    </p:spTree>
    <p:extLst>
      <p:ext uri="{BB962C8B-B14F-4D97-AF65-F5344CB8AC3E}">
        <p14:creationId xmlns:p14="http://schemas.microsoft.com/office/powerpoint/2010/main" val="1157411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 Janie Mitchell</a:t>
            </a:r>
          </a:p>
          <a:p>
            <a:endParaRPr lang="en-GB" dirty="0"/>
          </a:p>
        </p:txBody>
      </p:sp>
      <p:sp>
        <p:nvSpPr>
          <p:cNvPr id="4" name="Slide Number Placeholder 3"/>
          <p:cNvSpPr>
            <a:spLocks noGrp="1"/>
          </p:cNvSpPr>
          <p:nvPr>
            <p:ph type="sldNum" sz="quarter" idx="5"/>
          </p:nvPr>
        </p:nvSpPr>
        <p:spPr/>
        <p:txBody>
          <a:bodyPr/>
          <a:lstStyle/>
          <a:p>
            <a:fld id="{C4518A78-76F4-46D6-833F-911F8474A86F}" type="slidenum">
              <a:rPr lang="en-GB" smtClean="0"/>
              <a:t>19</a:t>
            </a:fld>
            <a:endParaRPr lang="en-GB"/>
          </a:p>
        </p:txBody>
      </p:sp>
    </p:spTree>
    <p:extLst>
      <p:ext uri="{BB962C8B-B14F-4D97-AF65-F5344CB8AC3E}">
        <p14:creationId xmlns:p14="http://schemas.microsoft.com/office/powerpoint/2010/main" val="603407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 Janie Mitchell</a:t>
            </a:r>
          </a:p>
        </p:txBody>
      </p:sp>
      <p:sp>
        <p:nvSpPr>
          <p:cNvPr id="4" name="Slide Number Placeholder 3"/>
          <p:cNvSpPr>
            <a:spLocks noGrp="1"/>
          </p:cNvSpPr>
          <p:nvPr>
            <p:ph type="sldNum" sz="quarter" idx="5"/>
          </p:nvPr>
        </p:nvSpPr>
        <p:spPr/>
        <p:txBody>
          <a:bodyPr/>
          <a:lstStyle/>
          <a:p>
            <a:fld id="{C4518A78-76F4-46D6-833F-911F8474A86F}" type="slidenum">
              <a:rPr lang="en-GB" smtClean="0"/>
              <a:t>2</a:t>
            </a:fld>
            <a:endParaRPr lang="en-GB"/>
          </a:p>
        </p:txBody>
      </p:sp>
    </p:spTree>
    <p:extLst>
      <p:ext uri="{BB962C8B-B14F-4D97-AF65-F5344CB8AC3E}">
        <p14:creationId xmlns:p14="http://schemas.microsoft.com/office/powerpoint/2010/main" val="3557560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7381E-2B50-0327-D9D0-77D6477DA9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96CCC8-ED03-7CD6-3AA7-9A7FF2B22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40F6A4-5C4C-9213-77FA-18E51F601968}"/>
              </a:ext>
            </a:extLst>
          </p:cNvPr>
          <p:cNvSpPr>
            <a:spLocks noGrp="1"/>
          </p:cNvSpPr>
          <p:nvPr>
            <p:ph type="body" idx="1"/>
          </p:nvPr>
        </p:nvSpPr>
        <p:spPr/>
        <p:txBody>
          <a:bodyPr/>
          <a:lstStyle/>
          <a:p>
            <a:r>
              <a:rPr lang="en-GB" dirty="0"/>
              <a:t>Insp Gavin Mayes</a:t>
            </a:r>
          </a:p>
        </p:txBody>
      </p:sp>
      <p:sp>
        <p:nvSpPr>
          <p:cNvPr id="4" name="Slide Number Placeholder 3">
            <a:extLst>
              <a:ext uri="{FF2B5EF4-FFF2-40B4-BE49-F238E27FC236}">
                <a16:creationId xmlns:a16="http://schemas.microsoft.com/office/drawing/2014/main" id="{4C5DCE1F-94A0-A228-D393-A3438F1E06E8}"/>
              </a:ext>
            </a:extLst>
          </p:cNvPr>
          <p:cNvSpPr>
            <a:spLocks noGrp="1"/>
          </p:cNvSpPr>
          <p:nvPr>
            <p:ph type="sldNum" sz="quarter" idx="5"/>
          </p:nvPr>
        </p:nvSpPr>
        <p:spPr/>
        <p:txBody>
          <a:bodyPr/>
          <a:lstStyle/>
          <a:p>
            <a:fld id="{C4518A78-76F4-46D6-833F-911F8474A86F}" type="slidenum">
              <a:rPr lang="en-GB" smtClean="0"/>
              <a:t>3</a:t>
            </a:fld>
            <a:endParaRPr lang="en-GB"/>
          </a:p>
        </p:txBody>
      </p:sp>
    </p:spTree>
    <p:extLst>
      <p:ext uri="{BB962C8B-B14F-4D97-AF65-F5344CB8AC3E}">
        <p14:creationId xmlns:p14="http://schemas.microsoft.com/office/powerpoint/2010/main" val="936669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BB74E-159A-752E-F74C-7C82DC54ED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DFA724-804F-A248-2BE1-A5B91A3F0E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07572B-7500-0AEA-2404-331D6BF1754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 Janie Mitchell</a:t>
            </a:r>
          </a:p>
          <a:p>
            <a:endParaRPr lang="en-GB" dirty="0"/>
          </a:p>
        </p:txBody>
      </p:sp>
      <p:sp>
        <p:nvSpPr>
          <p:cNvPr id="4" name="Slide Number Placeholder 3">
            <a:extLst>
              <a:ext uri="{FF2B5EF4-FFF2-40B4-BE49-F238E27FC236}">
                <a16:creationId xmlns:a16="http://schemas.microsoft.com/office/drawing/2014/main" id="{2884F8EE-C0C5-9B7A-F5E2-4052A1126D5B}"/>
              </a:ext>
            </a:extLst>
          </p:cNvPr>
          <p:cNvSpPr>
            <a:spLocks noGrp="1"/>
          </p:cNvSpPr>
          <p:nvPr>
            <p:ph type="sldNum" sz="quarter" idx="5"/>
          </p:nvPr>
        </p:nvSpPr>
        <p:spPr/>
        <p:txBody>
          <a:bodyPr/>
          <a:lstStyle/>
          <a:p>
            <a:fld id="{C4518A78-76F4-46D6-833F-911F8474A86F}" type="slidenum">
              <a:rPr lang="en-GB" smtClean="0"/>
              <a:t>4</a:t>
            </a:fld>
            <a:endParaRPr lang="en-GB"/>
          </a:p>
        </p:txBody>
      </p:sp>
    </p:spTree>
    <p:extLst>
      <p:ext uri="{BB962C8B-B14F-4D97-AF65-F5344CB8AC3E}">
        <p14:creationId xmlns:p14="http://schemas.microsoft.com/office/powerpoint/2010/main" val="2440430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1" dirty="0"/>
              <a:t>Insp Gavin Mayes</a:t>
            </a:r>
          </a:p>
        </p:txBody>
      </p:sp>
      <p:sp>
        <p:nvSpPr>
          <p:cNvPr id="4" name="Slide Number Placeholder 3"/>
          <p:cNvSpPr>
            <a:spLocks noGrp="1"/>
          </p:cNvSpPr>
          <p:nvPr>
            <p:ph type="sldNum" sz="quarter" idx="5"/>
          </p:nvPr>
        </p:nvSpPr>
        <p:spPr/>
        <p:txBody>
          <a:bodyPr/>
          <a:lstStyle/>
          <a:p>
            <a:fld id="{C4518A78-76F4-46D6-833F-911F8474A86F}" type="slidenum">
              <a:rPr lang="en-GB" smtClean="0"/>
              <a:t>5</a:t>
            </a:fld>
            <a:endParaRPr lang="en-GB"/>
          </a:p>
        </p:txBody>
      </p:sp>
    </p:spTree>
    <p:extLst>
      <p:ext uri="{BB962C8B-B14F-4D97-AF65-F5344CB8AC3E}">
        <p14:creationId xmlns:p14="http://schemas.microsoft.com/office/powerpoint/2010/main" val="2295685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 Janie Mitchell</a:t>
            </a:r>
          </a:p>
          <a:p>
            <a:endParaRPr lang="en-GB" dirty="0"/>
          </a:p>
        </p:txBody>
      </p:sp>
      <p:sp>
        <p:nvSpPr>
          <p:cNvPr id="4" name="Slide Number Placeholder 3"/>
          <p:cNvSpPr>
            <a:spLocks noGrp="1"/>
          </p:cNvSpPr>
          <p:nvPr>
            <p:ph type="sldNum" sz="quarter" idx="5"/>
          </p:nvPr>
        </p:nvSpPr>
        <p:spPr/>
        <p:txBody>
          <a:bodyPr/>
          <a:lstStyle/>
          <a:p>
            <a:fld id="{C4518A78-76F4-46D6-833F-911F8474A86F}" type="slidenum">
              <a:rPr lang="en-GB" smtClean="0"/>
              <a:t>6</a:t>
            </a:fld>
            <a:endParaRPr lang="en-GB"/>
          </a:p>
        </p:txBody>
      </p:sp>
    </p:spTree>
    <p:extLst>
      <p:ext uri="{BB962C8B-B14F-4D97-AF65-F5344CB8AC3E}">
        <p14:creationId xmlns:p14="http://schemas.microsoft.com/office/powerpoint/2010/main" val="1633839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Insp Gavin Mayes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C4518A78-76F4-46D6-833F-911F8474A86F}" type="slidenum">
              <a:rPr lang="en-GB" smtClean="0"/>
              <a:t>7</a:t>
            </a:fld>
            <a:endParaRPr lang="en-GB"/>
          </a:p>
        </p:txBody>
      </p:sp>
    </p:spTree>
    <p:extLst>
      <p:ext uri="{BB962C8B-B14F-4D97-AF65-F5344CB8AC3E}">
        <p14:creationId xmlns:p14="http://schemas.microsoft.com/office/powerpoint/2010/main" val="1184314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Insp Gavin Mayes</a:t>
            </a:r>
          </a:p>
        </p:txBody>
      </p:sp>
      <p:sp>
        <p:nvSpPr>
          <p:cNvPr id="4" name="Slide Number Placeholder 3"/>
          <p:cNvSpPr>
            <a:spLocks noGrp="1"/>
          </p:cNvSpPr>
          <p:nvPr>
            <p:ph type="sldNum" sz="quarter" idx="5"/>
          </p:nvPr>
        </p:nvSpPr>
        <p:spPr/>
        <p:txBody>
          <a:bodyPr/>
          <a:lstStyle/>
          <a:p>
            <a:fld id="{C4518A78-76F4-46D6-833F-911F8474A86F}" type="slidenum">
              <a:rPr lang="en-GB" smtClean="0"/>
              <a:t>8</a:t>
            </a:fld>
            <a:endParaRPr lang="en-GB"/>
          </a:p>
        </p:txBody>
      </p:sp>
    </p:spTree>
    <p:extLst>
      <p:ext uri="{BB962C8B-B14F-4D97-AF65-F5344CB8AC3E}">
        <p14:creationId xmlns:p14="http://schemas.microsoft.com/office/powerpoint/2010/main" val="1673141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Insp Gavin Mayes</a:t>
            </a:r>
          </a:p>
          <a:p>
            <a:endParaRPr lang="en-GB" dirty="0"/>
          </a:p>
        </p:txBody>
      </p:sp>
      <p:sp>
        <p:nvSpPr>
          <p:cNvPr id="4" name="Slide Number Placeholder 3"/>
          <p:cNvSpPr>
            <a:spLocks noGrp="1"/>
          </p:cNvSpPr>
          <p:nvPr>
            <p:ph type="sldNum" sz="quarter" idx="5"/>
          </p:nvPr>
        </p:nvSpPr>
        <p:spPr/>
        <p:txBody>
          <a:bodyPr/>
          <a:lstStyle/>
          <a:p>
            <a:fld id="{C4518A78-76F4-46D6-833F-911F8474A86F}" type="slidenum">
              <a:rPr lang="en-GB" smtClean="0"/>
              <a:t>9</a:t>
            </a:fld>
            <a:endParaRPr lang="en-GB"/>
          </a:p>
        </p:txBody>
      </p:sp>
    </p:spTree>
    <p:extLst>
      <p:ext uri="{BB962C8B-B14F-4D97-AF65-F5344CB8AC3E}">
        <p14:creationId xmlns:p14="http://schemas.microsoft.com/office/powerpoint/2010/main" val="1415855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4724400"/>
            <a:ext cx="9144000" cy="2133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7050" y="3573463"/>
            <a:ext cx="6034088"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916833"/>
            <a:ext cx="7772400" cy="1080120"/>
          </a:xfrm>
        </p:spPr>
        <p:txBody>
          <a:bodyPr/>
          <a:lstStyle/>
          <a:p>
            <a:r>
              <a:rPr lang="en-US"/>
              <a:t>Click to edit Master title style</a:t>
            </a:r>
            <a:endParaRPr lang="en-GB"/>
          </a:p>
        </p:txBody>
      </p:sp>
      <p:sp>
        <p:nvSpPr>
          <p:cNvPr id="3" name="Subtitle 2"/>
          <p:cNvSpPr>
            <a:spLocks noGrp="1"/>
          </p:cNvSpPr>
          <p:nvPr>
            <p:ph type="subTitle" idx="1"/>
          </p:nvPr>
        </p:nvSpPr>
        <p:spPr>
          <a:xfrm>
            <a:off x="683568" y="2996952"/>
            <a:ext cx="7088832" cy="62292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576195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3B0AFF9-C18F-46A8-B98C-F442CE452259}" type="datetimeFigureOut">
              <a:rPr lang="en-GB"/>
              <a:pPr>
                <a:defRPr/>
              </a:pPr>
              <a:t>16/10/2025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9F71733-8A78-4759-BE13-477AB47B70BC}" type="slidenum">
              <a:rPr lang="en-GB"/>
              <a:pPr>
                <a:defRPr/>
              </a:pPr>
              <a:t>‹#›</a:t>
            </a:fld>
            <a:endParaRPr lang="en-GB"/>
          </a:p>
        </p:txBody>
      </p:sp>
    </p:spTree>
    <p:extLst>
      <p:ext uri="{BB962C8B-B14F-4D97-AF65-F5344CB8AC3E}">
        <p14:creationId xmlns:p14="http://schemas.microsoft.com/office/powerpoint/2010/main" val="3167326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8099052-6AD6-4483-8A5D-B52D1A347956}" type="datetimeFigureOut">
              <a:rPr lang="en-GB"/>
              <a:pPr>
                <a:defRPr/>
              </a:pPr>
              <a:t>16/10/2025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655E4A6-A922-49A4-A860-81DEB02FA62C}" type="slidenum">
              <a:rPr lang="en-GB"/>
              <a:pPr>
                <a:defRPr/>
              </a:pPr>
              <a:t>‹#›</a:t>
            </a:fld>
            <a:endParaRPr lang="en-GB"/>
          </a:p>
        </p:txBody>
      </p:sp>
    </p:spTree>
    <p:extLst>
      <p:ext uri="{BB962C8B-B14F-4D97-AF65-F5344CB8AC3E}">
        <p14:creationId xmlns:p14="http://schemas.microsoft.com/office/powerpoint/2010/main" val="636489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770DBC4-28D6-4E20-93AB-DEE986E6E534}" type="datetimeFigureOut">
              <a:rPr lang="en-GB"/>
              <a:pPr>
                <a:defRPr/>
              </a:pPr>
              <a:t>16/10/2025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E79D1-1F21-4DE5-B73F-84C7D145B05B}" type="slidenum">
              <a:rPr lang="en-GB"/>
              <a:pPr>
                <a:defRPr/>
              </a:pPr>
              <a:t>‹#›</a:t>
            </a:fld>
            <a:endParaRPr lang="en-GB"/>
          </a:p>
        </p:txBody>
      </p:sp>
    </p:spTree>
    <p:extLst>
      <p:ext uri="{BB962C8B-B14F-4D97-AF65-F5344CB8AC3E}">
        <p14:creationId xmlns:p14="http://schemas.microsoft.com/office/powerpoint/2010/main" val="152195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48F8C11-9C98-41C6-A1D3-234916B088EC}" type="datetimeFigureOut">
              <a:rPr lang="en-GB"/>
              <a:pPr>
                <a:defRPr/>
              </a:pPr>
              <a:t>16/10/2025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7DAF4B9-2B74-4F38-97DA-3C8C959110F5}" type="slidenum">
              <a:rPr lang="en-GB"/>
              <a:pPr>
                <a:defRPr/>
              </a:pPr>
              <a:t>‹#›</a:t>
            </a:fld>
            <a:endParaRPr lang="en-GB"/>
          </a:p>
        </p:txBody>
      </p:sp>
    </p:spTree>
    <p:extLst>
      <p:ext uri="{BB962C8B-B14F-4D97-AF65-F5344CB8AC3E}">
        <p14:creationId xmlns:p14="http://schemas.microsoft.com/office/powerpoint/2010/main" val="444324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4899EFDD-1752-463A-8A8E-7F138D67A366}" type="datetimeFigureOut">
              <a:rPr lang="en-GB"/>
              <a:pPr>
                <a:defRPr/>
              </a:pPr>
              <a:t>16/10/2025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C542EE7-1CA5-4171-8605-D649BC39E678}" type="slidenum">
              <a:rPr lang="en-GB"/>
              <a:pPr>
                <a:defRPr/>
              </a:pPr>
              <a:t>‹#›</a:t>
            </a:fld>
            <a:endParaRPr lang="en-GB"/>
          </a:p>
        </p:txBody>
      </p:sp>
    </p:spTree>
    <p:extLst>
      <p:ext uri="{BB962C8B-B14F-4D97-AF65-F5344CB8AC3E}">
        <p14:creationId xmlns:p14="http://schemas.microsoft.com/office/powerpoint/2010/main" val="1243229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1C425E12-B619-4516-B68D-87D6BFB1AAC5}" type="datetimeFigureOut">
              <a:rPr lang="en-GB"/>
              <a:pPr>
                <a:defRPr/>
              </a:pPr>
              <a:t>16/10/2025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5631FB8-0D31-42D2-B7DE-863D944BEC99}" type="slidenum">
              <a:rPr lang="en-GB"/>
              <a:pPr>
                <a:defRPr/>
              </a:pPr>
              <a:t>‹#›</a:t>
            </a:fld>
            <a:endParaRPr lang="en-GB"/>
          </a:p>
        </p:txBody>
      </p:sp>
    </p:spTree>
    <p:extLst>
      <p:ext uri="{BB962C8B-B14F-4D97-AF65-F5344CB8AC3E}">
        <p14:creationId xmlns:p14="http://schemas.microsoft.com/office/powerpoint/2010/main" val="3532417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B2C49BC-AD33-44C8-A533-8F5067328154}" type="datetimeFigureOut">
              <a:rPr lang="en-GB"/>
              <a:pPr>
                <a:defRPr/>
              </a:pPr>
              <a:t>16/10/2025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177BE8A7-D47F-4A01-B3CC-119C124EC19D}" type="slidenum">
              <a:rPr lang="en-GB"/>
              <a:pPr>
                <a:defRPr/>
              </a:pPr>
              <a:t>‹#›</a:t>
            </a:fld>
            <a:endParaRPr lang="en-GB"/>
          </a:p>
        </p:txBody>
      </p:sp>
    </p:spTree>
    <p:extLst>
      <p:ext uri="{BB962C8B-B14F-4D97-AF65-F5344CB8AC3E}">
        <p14:creationId xmlns:p14="http://schemas.microsoft.com/office/powerpoint/2010/main" val="1058845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8BA40A6-2E97-4EF2-99C3-708DEC3C21C7}" type="datetimeFigureOut">
              <a:rPr lang="en-GB"/>
              <a:pPr>
                <a:defRPr/>
              </a:pPr>
              <a:t>16/10/2025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C6E694AB-D025-4AA9-A1A3-37FF48792A73}" type="slidenum">
              <a:rPr lang="en-GB"/>
              <a:pPr>
                <a:defRPr/>
              </a:pPr>
              <a:t>‹#›</a:t>
            </a:fld>
            <a:endParaRPr lang="en-GB"/>
          </a:p>
        </p:txBody>
      </p:sp>
    </p:spTree>
    <p:extLst>
      <p:ext uri="{BB962C8B-B14F-4D97-AF65-F5344CB8AC3E}">
        <p14:creationId xmlns:p14="http://schemas.microsoft.com/office/powerpoint/2010/main" val="253632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97F63F3-168F-4711-96A2-449292CEF586}" type="datetimeFigureOut">
              <a:rPr lang="en-GB"/>
              <a:pPr>
                <a:defRPr/>
              </a:pPr>
              <a:t>16/10/2025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70C5799-8A4A-4B8B-B84F-CC224F8099E4}" type="slidenum">
              <a:rPr lang="en-GB"/>
              <a:pPr>
                <a:defRPr/>
              </a:pPr>
              <a:t>‹#›</a:t>
            </a:fld>
            <a:endParaRPr lang="en-GB"/>
          </a:p>
        </p:txBody>
      </p:sp>
    </p:spTree>
    <p:extLst>
      <p:ext uri="{BB962C8B-B14F-4D97-AF65-F5344CB8AC3E}">
        <p14:creationId xmlns:p14="http://schemas.microsoft.com/office/powerpoint/2010/main" val="1737509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221F053-6884-4D38-A996-6376E5B6A825}" type="datetimeFigureOut">
              <a:rPr lang="en-GB"/>
              <a:pPr>
                <a:defRPr/>
              </a:pPr>
              <a:t>16/10/2025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6C5BD77-D800-4CA6-A32A-19203EA0FFA2}" type="slidenum">
              <a:rPr lang="en-GB"/>
              <a:pPr>
                <a:defRPr/>
              </a:pPr>
              <a:t>‹#›</a:t>
            </a:fld>
            <a:endParaRPr lang="en-GB"/>
          </a:p>
        </p:txBody>
      </p:sp>
    </p:spTree>
    <p:extLst>
      <p:ext uri="{BB962C8B-B14F-4D97-AF65-F5344CB8AC3E}">
        <p14:creationId xmlns:p14="http://schemas.microsoft.com/office/powerpoint/2010/main" val="849237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72326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74AF62C-B036-4BFC-BEBE-D38CF118CFE8}" type="datetimeFigureOut">
              <a:rPr lang="en-GB"/>
              <a:pPr>
                <a:defRPr/>
              </a:pPr>
              <a:t>16/10/2025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48A14981-ED7A-40ED-B7C3-33957AE3D43D}" type="slidenum">
              <a:rPr lang="en-GB"/>
              <a:pPr>
                <a:defRPr/>
              </a:pPr>
              <a:t>‹#›</a:t>
            </a:fld>
            <a:endParaRPr lang="en-GB"/>
          </a:p>
        </p:txBody>
      </p:sp>
      <p:sp>
        <p:nvSpPr>
          <p:cNvPr id="2" name="hc" descr=" "/>
          <p:cNvSpPr txBox="1"/>
          <p:nvPr userDrawn="1"/>
        </p:nvSpPr>
        <p:spPr>
          <a:xfrm>
            <a:off x="0" y="0"/>
            <a:ext cx="9144000" cy="223138"/>
          </a:xfrm>
          <a:prstGeom prst="rect">
            <a:avLst/>
          </a:prstGeom>
          <a:noFill/>
        </p:spPr>
        <p:txBody>
          <a:bodyPr vert="horz" rtlCol="0">
            <a:spAutoFit/>
          </a:bodyPr>
          <a:lstStyle/>
          <a:p>
            <a:pPr algn="ctr"/>
            <a:r>
              <a:rPr lang="en-GB" sz="850" b="0" i="0" u="none" baseline="0">
                <a:solidFill>
                  <a:srgbClr val="000000"/>
                </a:solidFill>
                <a:latin typeface="Microsoft Sans Serif"/>
              </a:rPr>
              <a:t> </a:t>
            </a:r>
          </a:p>
        </p:txBody>
      </p:sp>
      <p:sp>
        <p:nvSpPr>
          <p:cNvPr id="3" name="fc" descr=" "/>
          <p:cNvSpPr txBox="1"/>
          <p:nvPr userDrawn="1"/>
        </p:nvSpPr>
        <p:spPr>
          <a:xfrm>
            <a:off x="0" y="6537960"/>
            <a:ext cx="9144000" cy="223138"/>
          </a:xfrm>
          <a:prstGeom prst="rect">
            <a:avLst/>
          </a:prstGeom>
          <a:noFill/>
        </p:spPr>
        <p:txBody>
          <a:bodyPr vert="horz" rtlCol="0">
            <a:spAutoFit/>
          </a:bodyPr>
          <a:lstStyle/>
          <a:p>
            <a:pPr algn="ctr"/>
            <a:r>
              <a:rPr lang="en-GB" sz="850" b="0" i="0" u="none" baseline="0">
                <a:solidFill>
                  <a:srgbClr val="000000"/>
                </a:solidFill>
                <a:latin typeface="Microsoft Sans Serif"/>
              </a:rPr>
              <a:t> </a:t>
            </a:r>
          </a:p>
        </p:txBody>
      </p:sp>
      <p:pic>
        <p:nvPicPr>
          <p:cNvPr id="8" name="Picture 7" descr="A close up of a badge&#10;&#10;Description automatically generated">
            <a:extLst>
              <a:ext uri="{FF2B5EF4-FFF2-40B4-BE49-F238E27FC236}">
                <a16:creationId xmlns:a16="http://schemas.microsoft.com/office/drawing/2014/main" id="{14342F28-8EE6-7DAE-E592-90E64EC44DF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12360" y="173570"/>
            <a:ext cx="1120000" cy="1440000"/>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fontAlgn="base">
        <a:spcBef>
          <a:spcPct val="0"/>
        </a:spcBef>
        <a:spcAft>
          <a:spcPct val="0"/>
        </a:spcAft>
        <a:defRPr sz="3200" kern="1200">
          <a:solidFill>
            <a:schemeClr val="tx1"/>
          </a:solidFill>
          <a:latin typeface="+mj-lt"/>
          <a:ea typeface="+mj-ea"/>
          <a:cs typeface="+mj-cs"/>
        </a:defRPr>
      </a:lvl1pPr>
      <a:lvl2pPr algn="l" rtl="0" fontAlgn="base">
        <a:spcBef>
          <a:spcPct val="0"/>
        </a:spcBef>
        <a:spcAft>
          <a:spcPct val="0"/>
        </a:spcAft>
        <a:defRPr sz="3200">
          <a:solidFill>
            <a:schemeClr val="tx1"/>
          </a:solidFill>
          <a:latin typeface="Calibri" pitchFamily="34" charset="0"/>
        </a:defRPr>
      </a:lvl2pPr>
      <a:lvl3pPr algn="l" rtl="0" fontAlgn="base">
        <a:spcBef>
          <a:spcPct val="0"/>
        </a:spcBef>
        <a:spcAft>
          <a:spcPct val="0"/>
        </a:spcAft>
        <a:defRPr sz="3200">
          <a:solidFill>
            <a:schemeClr val="tx1"/>
          </a:solidFill>
          <a:latin typeface="Calibri" pitchFamily="34" charset="0"/>
        </a:defRPr>
      </a:lvl3pPr>
      <a:lvl4pPr algn="l" rtl="0" fontAlgn="base">
        <a:spcBef>
          <a:spcPct val="0"/>
        </a:spcBef>
        <a:spcAft>
          <a:spcPct val="0"/>
        </a:spcAft>
        <a:defRPr sz="3200">
          <a:solidFill>
            <a:schemeClr val="tx1"/>
          </a:solidFill>
          <a:latin typeface="Calibri" pitchFamily="34" charset="0"/>
        </a:defRPr>
      </a:lvl4pPr>
      <a:lvl5pPr algn="l" rtl="0" fontAlgn="base">
        <a:spcBef>
          <a:spcPct val="0"/>
        </a:spcBef>
        <a:spcAft>
          <a:spcPct val="0"/>
        </a:spcAft>
        <a:defRPr sz="3200">
          <a:solidFill>
            <a:schemeClr val="tx1"/>
          </a:solidFill>
          <a:latin typeface="Calibri" pitchFamily="34" charset="0"/>
        </a:defRPr>
      </a:lvl5pPr>
      <a:lvl6pPr marL="457200" algn="l" rtl="0" fontAlgn="base">
        <a:spcBef>
          <a:spcPct val="0"/>
        </a:spcBef>
        <a:spcAft>
          <a:spcPct val="0"/>
        </a:spcAft>
        <a:defRPr sz="3200">
          <a:solidFill>
            <a:schemeClr val="tx1"/>
          </a:solidFill>
          <a:latin typeface="Calibri" pitchFamily="34" charset="0"/>
        </a:defRPr>
      </a:lvl6pPr>
      <a:lvl7pPr marL="914400" algn="l" rtl="0" fontAlgn="base">
        <a:spcBef>
          <a:spcPct val="0"/>
        </a:spcBef>
        <a:spcAft>
          <a:spcPct val="0"/>
        </a:spcAft>
        <a:defRPr sz="3200">
          <a:solidFill>
            <a:schemeClr val="tx1"/>
          </a:solidFill>
          <a:latin typeface="Calibri" pitchFamily="34" charset="0"/>
        </a:defRPr>
      </a:lvl7pPr>
      <a:lvl8pPr marL="1371600" algn="l" rtl="0" fontAlgn="base">
        <a:spcBef>
          <a:spcPct val="0"/>
        </a:spcBef>
        <a:spcAft>
          <a:spcPct val="0"/>
        </a:spcAft>
        <a:defRPr sz="3200">
          <a:solidFill>
            <a:schemeClr val="tx1"/>
          </a:solidFill>
          <a:latin typeface="Calibri" pitchFamily="34" charset="0"/>
        </a:defRPr>
      </a:lvl8pPr>
      <a:lvl9pPr marL="1828800" algn="l" rtl="0" fontAlgn="base">
        <a:spcBef>
          <a:spcPct val="0"/>
        </a:spcBef>
        <a:spcAft>
          <a:spcPct val="0"/>
        </a:spcAft>
        <a:defRPr sz="32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hyperlink" Target="mailto:report@phishing.gov.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bstract digital matrix background | Premium Photo">
            <a:extLst>
              <a:ext uri="{FF2B5EF4-FFF2-40B4-BE49-F238E27FC236}">
                <a16:creationId xmlns:a16="http://schemas.microsoft.com/office/drawing/2014/main" id="{91E75919-FC88-2D3A-073C-8B5EFEE4E759}"/>
              </a:ext>
            </a:extLst>
          </p:cNvPr>
          <p:cNvPicPr>
            <a:picLocks noChangeAspect="1" noChangeArrowheads="1"/>
          </p:cNvPicPr>
          <p:nvPr/>
        </p:nvPicPr>
        <p:blipFill>
          <a:blip r:embed="rId3">
            <a:alphaModFix amt="11000"/>
            <a:extLst>
              <a:ext uri="{28A0092B-C50C-407E-A947-70E740481C1C}">
                <a14:useLocalDpi xmlns:a14="http://schemas.microsoft.com/office/drawing/2010/main" val="0"/>
              </a:ext>
            </a:extLst>
          </a:blip>
          <a:srcRect/>
          <a:stretch>
            <a:fillRect/>
          </a:stretch>
        </p:blipFill>
        <p:spPr bwMode="auto">
          <a:xfrm>
            <a:off x="0" y="3674"/>
            <a:ext cx="9144000" cy="6872412"/>
          </a:xfrm>
          <a:prstGeom prst="rect">
            <a:avLst/>
          </a:prstGeom>
          <a:noFill/>
          <a:effectLst>
            <a:outerShdw blurRad="50800" dist="50800"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22AFAC8-B57D-2FA8-A168-3571D45571A5}"/>
              </a:ext>
            </a:extLst>
          </p:cNvPr>
          <p:cNvSpPr>
            <a:spLocks noGrp="1"/>
          </p:cNvSpPr>
          <p:nvPr>
            <p:ph type="ctrTitle"/>
          </p:nvPr>
        </p:nvSpPr>
        <p:spPr/>
        <p:txBody>
          <a:bodyPr/>
          <a:lstStyle/>
          <a:p>
            <a:r>
              <a:rPr lang="en-GB"/>
              <a:t>North Yorkshire Police</a:t>
            </a:r>
            <a:br>
              <a:rPr lang="en-GB"/>
            </a:br>
            <a:br>
              <a:rPr lang="en-GB"/>
            </a:br>
            <a:r>
              <a:rPr lang="en-GB" sz="2400"/>
              <a:t>Cybercrime, Digital Investigations &amp; Fraud</a:t>
            </a:r>
            <a:endParaRPr lang="en-GB"/>
          </a:p>
        </p:txBody>
      </p:sp>
      <p:sp>
        <p:nvSpPr>
          <p:cNvPr id="3" name="Subtitle 2"/>
          <p:cNvSpPr>
            <a:spLocks noGrp="1"/>
          </p:cNvSpPr>
          <p:nvPr>
            <p:ph type="subTitle" idx="1"/>
          </p:nvPr>
        </p:nvSpPr>
        <p:spPr/>
        <p:txBody>
          <a:bodyPr rtlCol="0">
            <a:normAutofit fontScale="40000" lnSpcReduction="20000"/>
          </a:bodyPr>
          <a:lstStyle/>
          <a:p>
            <a:pPr fontAlgn="auto">
              <a:spcAft>
                <a:spcPts val="0"/>
              </a:spcAft>
              <a:buFont typeface="Arial" panose="020B0604020202020204" pitchFamily="34" charset="0"/>
              <a:buNone/>
              <a:defRPr/>
            </a:pPr>
            <a:endParaRPr lang="en-GB"/>
          </a:p>
          <a:p>
            <a:pPr fontAlgn="auto">
              <a:spcAft>
                <a:spcPts val="0"/>
              </a:spcAft>
              <a:buFont typeface="Arial" panose="020B0604020202020204" pitchFamily="34" charset="0"/>
              <a:buNone/>
              <a:defRPr/>
            </a:pPr>
            <a:endParaRPr lang="en-GB"/>
          </a:p>
          <a:p>
            <a:pPr fontAlgn="auto">
              <a:spcAft>
                <a:spcPts val="0"/>
              </a:spcAft>
              <a:buFont typeface="Arial" panose="020B0604020202020204" pitchFamily="34" charset="0"/>
              <a:buNone/>
              <a:defRPr/>
            </a:pPr>
            <a:endParaRPr lang="en-GB"/>
          </a:p>
          <a:p>
            <a:pPr fontAlgn="auto">
              <a:spcAft>
                <a:spcPts val="0"/>
              </a:spcAft>
              <a:buFont typeface="Arial" panose="020B0604020202020204" pitchFamily="34" charset="0"/>
              <a:buNone/>
              <a:defRPr/>
            </a:pPr>
            <a:r>
              <a:rPr lang="en-GB" sz="1600">
                <a:solidFill>
                  <a:schemeClr val="bg1"/>
                </a:solidFill>
              </a:rPr>
              <a:t>August 2023</a:t>
            </a:r>
            <a:endParaRPr lang="en-GB">
              <a:solidFill>
                <a:schemeClr val="bg1"/>
              </a:solidFill>
            </a:endParaRPr>
          </a:p>
          <a:p>
            <a:pPr fontAlgn="auto">
              <a:spcAft>
                <a:spcPts val="0"/>
              </a:spcAft>
              <a:buFont typeface="Arial" panose="020B0604020202020204" pitchFamily="34" charset="0"/>
              <a:buNone/>
              <a:defRPr/>
            </a:pPr>
            <a:endParaRPr lang="en-GB"/>
          </a:p>
          <a:p>
            <a:pPr fontAlgn="auto">
              <a:spcAft>
                <a:spcPts val="0"/>
              </a:spcAft>
              <a:buFont typeface="Arial" panose="020B0604020202020204" pitchFamily="34" charset="0"/>
              <a:buNone/>
              <a:defRPr/>
            </a:pPr>
            <a:endParaRPr lang="en-GB">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50C7D-A18F-04F9-21E2-D21F66245C0F}"/>
            </a:ext>
          </a:extLst>
        </p:cNvPr>
        <p:cNvGrpSpPr/>
        <p:nvPr/>
      </p:nvGrpSpPr>
      <p:grpSpPr>
        <a:xfrm>
          <a:off x="0" y="0"/>
          <a:ext cx="0" cy="0"/>
          <a:chOff x="0" y="0"/>
          <a:chExt cx="0" cy="0"/>
        </a:xfrm>
      </p:grpSpPr>
      <p:pic>
        <p:nvPicPr>
          <p:cNvPr id="4" name="Picture 2" descr="Abstract digital matrix background | Premium Photo">
            <a:extLst>
              <a:ext uri="{FF2B5EF4-FFF2-40B4-BE49-F238E27FC236}">
                <a16:creationId xmlns:a16="http://schemas.microsoft.com/office/drawing/2014/main" id="{7D96E565-B4D5-19E3-A119-919BC4C0992C}"/>
              </a:ext>
            </a:extLst>
          </p:cNvPr>
          <p:cNvPicPr>
            <a:picLocks noChangeAspect="1" noChangeArrowheads="1"/>
          </p:cNvPicPr>
          <p:nvPr/>
        </p:nvPicPr>
        <p:blipFill>
          <a:blip r:embed="rId3">
            <a:alphaModFix amt="11000"/>
            <a:extLst>
              <a:ext uri="{28A0092B-C50C-407E-A947-70E740481C1C}">
                <a14:useLocalDpi xmlns:a14="http://schemas.microsoft.com/office/drawing/2010/main" val="0"/>
              </a:ext>
            </a:extLst>
          </a:blip>
          <a:srcRect/>
          <a:stretch>
            <a:fillRect/>
          </a:stretch>
        </p:blipFill>
        <p:spPr bwMode="auto">
          <a:xfrm>
            <a:off x="0" y="0"/>
            <a:ext cx="9144000" cy="6872412"/>
          </a:xfrm>
          <a:prstGeom prst="rect">
            <a:avLst/>
          </a:prstGeom>
          <a:noFill/>
          <a:effectLst>
            <a:outerShdw blurRad="50800" dist="50800"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275752D-0637-485D-E968-8FA9B6EC1A03}"/>
              </a:ext>
            </a:extLst>
          </p:cNvPr>
          <p:cNvSpPr>
            <a:spLocks noGrp="1"/>
          </p:cNvSpPr>
          <p:nvPr>
            <p:ph type="title"/>
          </p:nvPr>
        </p:nvSpPr>
        <p:spPr>
          <a:xfrm>
            <a:off x="457200" y="53752"/>
            <a:ext cx="7232650" cy="1143000"/>
          </a:xfrm>
        </p:spPr>
        <p:txBody>
          <a:bodyPr/>
          <a:lstStyle/>
          <a:p>
            <a:r>
              <a:rPr lang="en-GB"/>
              <a:t>ECU - Protect / Prevent Responsibilities</a:t>
            </a:r>
          </a:p>
        </p:txBody>
      </p:sp>
      <p:sp>
        <p:nvSpPr>
          <p:cNvPr id="3" name="Content Placeholder 2">
            <a:extLst>
              <a:ext uri="{FF2B5EF4-FFF2-40B4-BE49-F238E27FC236}">
                <a16:creationId xmlns:a16="http://schemas.microsoft.com/office/drawing/2014/main" id="{28CB5B24-1E0E-E48C-3613-1ADF8EEA1D39}"/>
              </a:ext>
            </a:extLst>
          </p:cNvPr>
          <p:cNvSpPr>
            <a:spLocks noGrp="1"/>
          </p:cNvSpPr>
          <p:nvPr>
            <p:ph idx="1"/>
          </p:nvPr>
        </p:nvSpPr>
        <p:spPr>
          <a:xfrm>
            <a:off x="492433" y="1683376"/>
            <a:ext cx="8229600" cy="1817632"/>
          </a:xfrm>
        </p:spPr>
        <p:txBody>
          <a:bodyPr/>
          <a:lstStyle/>
          <a:p>
            <a:r>
              <a:rPr lang="en-GB" sz="1800"/>
              <a:t>FASO &amp; Fraud Ambassadors</a:t>
            </a:r>
          </a:p>
          <a:p>
            <a:r>
              <a:rPr lang="en-GB" sz="1800"/>
              <a:t>Virtual Kidnapping - Presentations to York University including to overseas students (Chinese / Mandarin translation)</a:t>
            </a:r>
          </a:p>
          <a:p>
            <a:r>
              <a:rPr lang="en-GB" sz="1800"/>
              <a:t>Romance fraud awareness week</a:t>
            </a:r>
          </a:p>
        </p:txBody>
      </p:sp>
      <p:pic>
        <p:nvPicPr>
          <p:cNvPr id="5" name="Picture 4" descr="A group of women in uniform standing in front of a van&#10;&#10;AI-generated content may be incorrect.">
            <a:extLst>
              <a:ext uri="{FF2B5EF4-FFF2-40B4-BE49-F238E27FC236}">
                <a16:creationId xmlns:a16="http://schemas.microsoft.com/office/drawing/2014/main" id="{87D1BA05-333E-FD26-66DC-12547CED9E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5749" y="3514462"/>
            <a:ext cx="4972501" cy="2321148"/>
          </a:xfrm>
          <a:prstGeom prst="rect">
            <a:avLst/>
          </a:prstGeom>
        </p:spPr>
      </p:pic>
    </p:spTree>
    <p:extLst>
      <p:ext uri="{BB962C8B-B14F-4D97-AF65-F5344CB8AC3E}">
        <p14:creationId xmlns:p14="http://schemas.microsoft.com/office/powerpoint/2010/main" val="3287821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bstract digital matrix background | Premium Photo">
            <a:extLst>
              <a:ext uri="{FF2B5EF4-FFF2-40B4-BE49-F238E27FC236}">
                <a16:creationId xmlns:a16="http://schemas.microsoft.com/office/drawing/2014/main" id="{BA88D69F-49EC-6729-D269-9F556CBD3719}"/>
              </a:ext>
            </a:extLst>
          </p:cNvPr>
          <p:cNvPicPr>
            <a:picLocks noChangeAspect="1" noChangeArrowheads="1"/>
          </p:cNvPicPr>
          <p:nvPr/>
        </p:nvPicPr>
        <p:blipFill>
          <a:blip r:embed="rId3">
            <a:alphaModFix amt="11000"/>
            <a:extLst>
              <a:ext uri="{28A0092B-C50C-407E-A947-70E740481C1C}">
                <a14:useLocalDpi xmlns:a14="http://schemas.microsoft.com/office/drawing/2010/main" val="0"/>
              </a:ext>
            </a:extLst>
          </a:blip>
          <a:srcRect/>
          <a:stretch>
            <a:fillRect/>
          </a:stretch>
        </p:blipFill>
        <p:spPr bwMode="auto">
          <a:xfrm>
            <a:off x="0" y="3674"/>
            <a:ext cx="9144000" cy="6872412"/>
          </a:xfrm>
          <a:prstGeom prst="rect">
            <a:avLst/>
          </a:prstGeom>
          <a:noFill/>
          <a:effectLst>
            <a:outerShdw blurRad="50800" dist="50800"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3FE462F-AC60-0815-29F6-363A69220E31}"/>
              </a:ext>
            </a:extLst>
          </p:cNvPr>
          <p:cNvSpPr>
            <a:spLocks noGrp="1"/>
          </p:cNvSpPr>
          <p:nvPr>
            <p:ph type="title"/>
          </p:nvPr>
        </p:nvSpPr>
        <p:spPr>
          <a:xfrm>
            <a:off x="189856" y="836712"/>
            <a:ext cx="7232650" cy="1143000"/>
          </a:xfrm>
        </p:spPr>
        <p:txBody>
          <a:bodyPr vert="horz" wrap="square" lIns="91440" tIns="45720" rIns="91440" bIns="45720" numCol="1" anchor="ctr" anchorCtr="0" compatLnSpc="1">
            <a:prstTxWarp prst="textNoShape">
              <a:avLst/>
            </a:prstTxWarp>
            <a:normAutofit/>
          </a:bodyPr>
          <a:lstStyle/>
          <a:p>
            <a:r>
              <a:rPr lang="en-GB"/>
              <a:t>Operation Webhook – Protect / Prepare</a:t>
            </a:r>
          </a:p>
        </p:txBody>
      </p:sp>
      <p:pic>
        <p:nvPicPr>
          <p:cNvPr id="4" name="Picture 3">
            <a:extLst>
              <a:ext uri="{FF2B5EF4-FFF2-40B4-BE49-F238E27FC236}">
                <a16:creationId xmlns:a16="http://schemas.microsoft.com/office/drawing/2014/main" id="{A6DAAA52-1485-951B-67E0-2D77693259CA}"/>
              </a:ext>
            </a:extLst>
          </p:cNvPr>
          <p:cNvPicPr>
            <a:picLocks noChangeAspect="1"/>
          </p:cNvPicPr>
          <p:nvPr/>
        </p:nvPicPr>
        <p:blipFill>
          <a:blip r:embed="rId4"/>
          <a:stretch>
            <a:fillRect/>
          </a:stretch>
        </p:blipFill>
        <p:spPr>
          <a:xfrm>
            <a:off x="327720" y="1982688"/>
            <a:ext cx="4038600" cy="4038600"/>
          </a:xfrm>
          <a:prstGeom prst="rect">
            <a:avLst/>
          </a:prstGeom>
          <a:noFill/>
        </p:spPr>
      </p:pic>
      <p:sp>
        <p:nvSpPr>
          <p:cNvPr id="5" name="TextBox 4">
            <a:extLst>
              <a:ext uri="{FF2B5EF4-FFF2-40B4-BE49-F238E27FC236}">
                <a16:creationId xmlns:a16="http://schemas.microsoft.com/office/drawing/2014/main" id="{6F33C3E6-5FDA-1877-9AD0-BEFB325EBCFD}"/>
              </a:ext>
            </a:extLst>
          </p:cNvPr>
          <p:cNvSpPr txBox="1"/>
          <p:nvPr/>
        </p:nvSpPr>
        <p:spPr bwMode="auto">
          <a:xfrm>
            <a:off x="4366320" y="2162275"/>
            <a:ext cx="4608512" cy="4205063"/>
          </a:xfrm>
          <a:prstGeom prst="rect">
            <a:avLst/>
          </a:prstGeom>
          <a:noFill/>
          <a:ln>
            <a:noFill/>
          </a:ln>
        </p:spPr>
        <p:txBody>
          <a:bodyPr vert="horz" wrap="square" lIns="91440" tIns="45720" rIns="91440" bIns="45720" numCol="1" anchor="t" anchorCtr="0" compatLnSpc="1">
            <a:prstTxWarp prst="textNoShape">
              <a:avLst/>
            </a:prstTxWarp>
            <a:normAutofit/>
          </a:bodyPr>
          <a:lstStyle/>
          <a:p>
            <a:pPr marL="342900" indent="-342900">
              <a:lnSpc>
                <a:spcPct val="90000"/>
              </a:lnSpc>
              <a:spcBef>
                <a:spcPct val="20000"/>
              </a:spcBef>
              <a:buFont typeface="Arial" charset="0"/>
              <a:buChar char="•"/>
            </a:pPr>
            <a:r>
              <a:rPr lang="en-US" dirty="0">
                <a:latin typeface="+mn-lt"/>
              </a:rPr>
              <a:t>Proactively identifying and notifying potential victims of cybercrime </a:t>
            </a:r>
            <a:r>
              <a:rPr lang="en-US" b="1" i="1" dirty="0">
                <a:latin typeface="+mn-lt"/>
              </a:rPr>
              <a:t>before</a:t>
            </a:r>
            <a:r>
              <a:rPr lang="en-US" dirty="0">
                <a:latin typeface="+mn-lt"/>
              </a:rPr>
              <a:t> they become a victim.</a:t>
            </a:r>
            <a:endParaRPr lang="en-US" b="1" i="1" dirty="0">
              <a:latin typeface="+mn-lt"/>
            </a:endParaRPr>
          </a:p>
          <a:p>
            <a:pPr marL="342900" indent="-342900">
              <a:lnSpc>
                <a:spcPct val="90000"/>
              </a:lnSpc>
              <a:spcBef>
                <a:spcPct val="20000"/>
              </a:spcBef>
              <a:buFont typeface="Arial" charset="0"/>
              <a:buChar char="•"/>
            </a:pPr>
            <a:endParaRPr lang="en-US" dirty="0">
              <a:latin typeface="+mn-lt"/>
              <a:cs typeface="+mn-cs"/>
            </a:endParaRPr>
          </a:p>
          <a:p>
            <a:pPr marL="342900" indent="-342900">
              <a:lnSpc>
                <a:spcPct val="90000"/>
              </a:lnSpc>
              <a:spcBef>
                <a:spcPct val="20000"/>
              </a:spcBef>
              <a:buFont typeface="Arial" charset="0"/>
              <a:buChar char="•"/>
            </a:pPr>
            <a:r>
              <a:rPr lang="en-US" dirty="0">
                <a:latin typeface="+mn-lt"/>
                <a:cs typeface="+mn-cs"/>
              </a:rPr>
              <a:t>Cyber </a:t>
            </a:r>
            <a:r>
              <a:rPr lang="en-US" dirty="0">
                <a:effectLst/>
                <a:latin typeface="+mn-lt"/>
                <a:cs typeface="+mn-cs"/>
              </a:rPr>
              <a:t>target hardening by reducing vulnerable systems</a:t>
            </a:r>
          </a:p>
          <a:p>
            <a:pPr>
              <a:lnSpc>
                <a:spcPct val="90000"/>
              </a:lnSpc>
              <a:spcBef>
                <a:spcPct val="20000"/>
              </a:spcBef>
            </a:pPr>
            <a:endParaRPr lang="en-US" dirty="0">
              <a:effectLst/>
              <a:latin typeface="+mn-lt"/>
              <a:cs typeface="+mn-cs"/>
            </a:endParaRPr>
          </a:p>
          <a:p>
            <a:pPr marL="342900" indent="-342900">
              <a:lnSpc>
                <a:spcPct val="90000"/>
              </a:lnSpc>
              <a:spcBef>
                <a:spcPct val="20000"/>
              </a:spcBef>
              <a:buFont typeface="Arial" charset="0"/>
              <a:buChar char="•"/>
            </a:pPr>
            <a:r>
              <a:rPr lang="en-US" dirty="0">
                <a:effectLst/>
                <a:latin typeface="+mn-lt"/>
                <a:cs typeface="+mn-cs"/>
              </a:rPr>
              <a:t>Very high success rate and very positive feedback</a:t>
            </a:r>
            <a:endParaRPr lang="en-US" dirty="0">
              <a:latin typeface="+mn-lt"/>
              <a:cs typeface="+mn-cs"/>
            </a:endParaRPr>
          </a:p>
          <a:p>
            <a:pPr>
              <a:lnSpc>
                <a:spcPct val="90000"/>
              </a:lnSpc>
              <a:spcBef>
                <a:spcPct val="20000"/>
              </a:spcBef>
            </a:pPr>
            <a:endParaRPr lang="en-US" dirty="0">
              <a:effectLst/>
              <a:latin typeface="+mn-lt"/>
              <a:cs typeface="+mn-cs"/>
            </a:endParaRPr>
          </a:p>
          <a:p>
            <a:pPr marL="342900" indent="-342900">
              <a:lnSpc>
                <a:spcPct val="90000"/>
              </a:lnSpc>
              <a:spcBef>
                <a:spcPct val="20000"/>
              </a:spcBef>
              <a:buFont typeface="Arial" charset="0"/>
              <a:buChar char="•"/>
            </a:pPr>
            <a:r>
              <a:rPr lang="en-US" sz="1200" dirty="0">
                <a:latin typeface="+mn-lt"/>
                <a:cs typeface="+mn-cs"/>
              </a:rPr>
              <a:t>E</a:t>
            </a:r>
            <a:r>
              <a:rPr lang="en-US" sz="1200" dirty="0">
                <a:effectLst/>
                <a:latin typeface="+mn-lt"/>
                <a:cs typeface="+mn-cs"/>
              </a:rPr>
              <a:t>ducation</a:t>
            </a:r>
            <a:r>
              <a:rPr lang="en-US" sz="1200" dirty="0">
                <a:latin typeface="+mn-lt"/>
                <a:cs typeface="+mn-cs"/>
              </a:rPr>
              <a:t>al Institutions</a:t>
            </a:r>
            <a:endParaRPr lang="en-US" sz="1200" dirty="0">
              <a:effectLst/>
              <a:latin typeface="+mn-lt"/>
              <a:cs typeface="+mn-cs"/>
            </a:endParaRPr>
          </a:p>
          <a:p>
            <a:pPr marL="342900" indent="-342900">
              <a:lnSpc>
                <a:spcPct val="90000"/>
              </a:lnSpc>
              <a:spcBef>
                <a:spcPct val="20000"/>
              </a:spcBef>
              <a:buFont typeface="Arial" charset="0"/>
              <a:buChar char="•"/>
            </a:pPr>
            <a:r>
              <a:rPr lang="en-US" sz="1200" dirty="0">
                <a:effectLst/>
                <a:latin typeface="+mn-lt"/>
                <a:cs typeface="+mn-cs"/>
              </a:rPr>
              <a:t>Local Government &amp; Public Sector Infrastructure</a:t>
            </a:r>
          </a:p>
          <a:p>
            <a:pPr marL="342900" indent="-342900">
              <a:lnSpc>
                <a:spcPct val="90000"/>
              </a:lnSpc>
              <a:spcBef>
                <a:spcPct val="20000"/>
              </a:spcBef>
              <a:buFont typeface="Arial" charset="0"/>
              <a:buChar char="•"/>
            </a:pPr>
            <a:r>
              <a:rPr lang="en-US" sz="1200" dirty="0">
                <a:latin typeface="+mn-lt"/>
                <a:cs typeface="+mn-cs"/>
              </a:rPr>
              <a:t>Web Hosting Company</a:t>
            </a:r>
            <a:endParaRPr lang="en-US" sz="1200" dirty="0">
              <a:effectLst/>
              <a:latin typeface="+mn-lt"/>
              <a:cs typeface="+mn-cs"/>
            </a:endParaRPr>
          </a:p>
          <a:p>
            <a:pPr marL="342900" indent="-342900">
              <a:lnSpc>
                <a:spcPct val="90000"/>
              </a:lnSpc>
              <a:spcBef>
                <a:spcPct val="20000"/>
              </a:spcBef>
              <a:buFont typeface="Arial" charset="0"/>
              <a:buChar char="•"/>
            </a:pPr>
            <a:r>
              <a:rPr lang="en-US" sz="1200" dirty="0">
                <a:effectLst/>
                <a:latin typeface="+mn-lt"/>
                <a:cs typeface="+mn-cs"/>
              </a:rPr>
              <a:t>Several </a:t>
            </a:r>
            <a:r>
              <a:rPr lang="en-GB" sz="1200" dirty="0"/>
              <a:t>Small and medium-sized enterprises (SMEs)</a:t>
            </a:r>
          </a:p>
          <a:p>
            <a:pPr marL="342900" indent="-342900">
              <a:lnSpc>
                <a:spcPct val="90000"/>
              </a:lnSpc>
              <a:spcBef>
                <a:spcPct val="20000"/>
              </a:spcBef>
              <a:buFont typeface="Arial" charset="0"/>
              <a:buChar char="•"/>
            </a:pPr>
            <a:r>
              <a:rPr lang="en-US" sz="1200" dirty="0">
                <a:latin typeface="+mn-lt"/>
                <a:cs typeface="+mn-cs"/>
              </a:rPr>
              <a:t>Private individuals in residential settings</a:t>
            </a:r>
          </a:p>
          <a:p>
            <a:pPr>
              <a:lnSpc>
                <a:spcPct val="90000"/>
              </a:lnSpc>
              <a:spcBef>
                <a:spcPct val="20000"/>
              </a:spcBef>
            </a:pPr>
            <a:endParaRPr lang="en-US" sz="1200" dirty="0">
              <a:latin typeface="+mn-lt"/>
              <a:cs typeface="+mn-cs"/>
            </a:endParaRPr>
          </a:p>
        </p:txBody>
      </p:sp>
    </p:spTree>
    <p:extLst>
      <p:ext uri="{BB962C8B-B14F-4D97-AF65-F5344CB8AC3E}">
        <p14:creationId xmlns:p14="http://schemas.microsoft.com/office/powerpoint/2010/main" val="1894124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bstract digital matrix background | Premium Photo">
            <a:extLst>
              <a:ext uri="{FF2B5EF4-FFF2-40B4-BE49-F238E27FC236}">
                <a16:creationId xmlns:a16="http://schemas.microsoft.com/office/drawing/2014/main" id="{D41B1223-5E86-CF81-BEA8-6A9B312D9D5D}"/>
              </a:ext>
            </a:extLst>
          </p:cNvPr>
          <p:cNvPicPr>
            <a:picLocks noChangeAspect="1" noChangeArrowheads="1"/>
          </p:cNvPicPr>
          <p:nvPr/>
        </p:nvPicPr>
        <p:blipFill>
          <a:blip r:embed="rId3">
            <a:alphaModFix amt="11000"/>
            <a:extLst>
              <a:ext uri="{28A0092B-C50C-407E-A947-70E740481C1C}">
                <a14:useLocalDpi xmlns:a14="http://schemas.microsoft.com/office/drawing/2010/main" val="0"/>
              </a:ext>
            </a:extLst>
          </a:blip>
          <a:srcRect/>
          <a:stretch>
            <a:fillRect/>
          </a:stretch>
        </p:blipFill>
        <p:spPr bwMode="auto">
          <a:xfrm>
            <a:off x="0" y="3674"/>
            <a:ext cx="9144000" cy="6872412"/>
          </a:xfrm>
          <a:prstGeom prst="rect">
            <a:avLst/>
          </a:prstGeom>
          <a:noFill/>
          <a:effectLst>
            <a:outerShdw blurRad="50800" dist="50800"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C86F398F-60B3-F0D1-7974-C7C604CBB684}"/>
              </a:ext>
            </a:extLst>
          </p:cNvPr>
          <p:cNvSpPr>
            <a:spLocks noGrp="1"/>
          </p:cNvSpPr>
          <p:nvPr>
            <p:ph idx="1"/>
          </p:nvPr>
        </p:nvSpPr>
        <p:spPr>
          <a:xfrm>
            <a:off x="374904" y="1688602"/>
            <a:ext cx="8229600" cy="4565104"/>
          </a:xfrm>
        </p:spPr>
        <p:txBody>
          <a:bodyPr/>
          <a:lstStyle/>
          <a:p>
            <a:pPr algn="just"/>
            <a:r>
              <a:rPr lang="en-GB" sz="1400" i="1" dirty="0"/>
              <a:t>“I run MoD computers from here and my wife runs her NHS computer, thank you!”</a:t>
            </a:r>
            <a:endParaRPr lang="en-GB" sz="1400" dirty="0"/>
          </a:p>
          <a:p>
            <a:pPr marL="0" indent="0" algn="just">
              <a:buNone/>
            </a:pPr>
            <a:endParaRPr lang="en-GB" sz="1400" dirty="0"/>
          </a:p>
          <a:p>
            <a:pPr algn="just"/>
            <a:r>
              <a:rPr lang="en-GB" sz="1400" i="1" dirty="0"/>
              <a:t>“May I take this opportunity to thank you and North Yorkshire police for bringing this to our attention – this is a great service that we had no idea you provided.”</a:t>
            </a:r>
            <a:endParaRPr lang="en-GB" sz="1400" dirty="0"/>
          </a:p>
          <a:p>
            <a:pPr marL="0" indent="0" algn="just">
              <a:buNone/>
            </a:pPr>
            <a:endParaRPr lang="en-GB" sz="1400" dirty="0"/>
          </a:p>
          <a:p>
            <a:pPr algn="just"/>
            <a:r>
              <a:rPr lang="en-GB" sz="1400" i="1" dirty="0"/>
              <a:t>“Thank you for your e-mail. We are impressed by the police's proactive approach and would commend this kind of activity given the security threat landscape in the UK at present.”</a:t>
            </a:r>
            <a:endParaRPr lang="en-GB" sz="1400" dirty="0"/>
          </a:p>
          <a:p>
            <a:pPr marL="0" indent="0" algn="just">
              <a:buNone/>
            </a:pPr>
            <a:endParaRPr lang="en-GB" sz="1400" dirty="0"/>
          </a:p>
          <a:p>
            <a:pPr algn="just"/>
            <a:r>
              <a:rPr lang="en-GB" sz="1400" i="1" dirty="0"/>
              <a:t>“Good to hear from you again, and thanks for letting us know about this asset. I’ll speak to our Infrastructure team, and let you know their plans and any outcomes you need.”</a:t>
            </a:r>
            <a:endParaRPr lang="en-GB" sz="1400" dirty="0"/>
          </a:p>
          <a:p>
            <a:pPr marL="0" indent="0" algn="just">
              <a:buNone/>
            </a:pPr>
            <a:endParaRPr lang="en-GB" sz="1400" dirty="0"/>
          </a:p>
          <a:p>
            <a:pPr algn="just"/>
            <a:r>
              <a:rPr lang="en-GB" sz="1400" i="1" dirty="0"/>
              <a:t>“This information is definitely helpful and we really appreciate the heads up.”</a:t>
            </a:r>
            <a:endParaRPr lang="en-GB" sz="1400" dirty="0"/>
          </a:p>
          <a:p>
            <a:pPr marL="0" indent="0" algn="just">
              <a:buNone/>
            </a:pPr>
            <a:endParaRPr lang="en-GB" sz="1400" dirty="0"/>
          </a:p>
          <a:p>
            <a:pPr algn="just"/>
            <a:r>
              <a:rPr lang="en-GB" sz="1400" i="1" dirty="0"/>
              <a:t>“It's also good to find that at least North Yorkshire police are being pro-active in looking for vulnerable sites and alerting the owners, thank you.”</a:t>
            </a:r>
            <a:endParaRPr lang="en-GB" sz="1400" dirty="0"/>
          </a:p>
          <a:p>
            <a:pPr marL="0" indent="0">
              <a:buNone/>
            </a:pPr>
            <a:endParaRPr lang="en-GB" sz="1050" dirty="0"/>
          </a:p>
          <a:p>
            <a:pPr marL="0" indent="0">
              <a:buNone/>
            </a:pPr>
            <a:endParaRPr lang="en-GB" sz="1050" dirty="0"/>
          </a:p>
        </p:txBody>
      </p:sp>
      <p:sp>
        <p:nvSpPr>
          <p:cNvPr id="5" name="Title 1">
            <a:extLst>
              <a:ext uri="{FF2B5EF4-FFF2-40B4-BE49-F238E27FC236}">
                <a16:creationId xmlns:a16="http://schemas.microsoft.com/office/drawing/2014/main" id="{149A2046-E3DF-63BC-23DD-113431B75C28}"/>
              </a:ext>
            </a:extLst>
          </p:cNvPr>
          <p:cNvSpPr>
            <a:spLocks noGrp="1"/>
          </p:cNvSpPr>
          <p:nvPr>
            <p:ph type="title"/>
          </p:nvPr>
        </p:nvSpPr>
        <p:spPr>
          <a:xfrm>
            <a:off x="457200" y="274638"/>
            <a:ext cx="7232650" cy="1143000"/>
          </a:xfrm>
        </p:spPr>
        <p:txBody>
          <a:bodyPr vert="horz" wrap="square" lIns="91440" tIns="45720" rIns="91440" bIns="45720" numCol="1" anchor="ctr" anchorCtr="0" compatLnSpc="1">
            <a:prstTxWarp prst="textNoShape">
              <a:avLst/>
            </a:prstTxWarp>
            <a:normAutofit/>
          </a:bodyPr>
          <a:lstStyle/>
          <a:p>
            <a:r>
              <a:rPr lang="en-GB"/>
              <a:t>Operation Webhook – </a:t>
            </a:r>
            <a:r>
              <a:rPr lang="en-GB" i="1"/>
              <a:t>Feedback</a:t>
            </a:r>
          </a:p>
        </p:txBody>
      </p:sp>
    </p:spTree>
    <p:extLst>
      <p:ext uri="{BB962C8B-B14F-4D97-AF65-F5344CB8AC3E}">
        <p14:creationId xmlns:p14="http://schemas.microsoft.com/office/powerpoint/2010/main" val="401862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8FF96-D650-F861-DED7-F6BACEAC5670}"/>
            </a:ext>
          </a:extLst>
        </p:cNvPr>
        <p:cNvGrpSpPr/>
        <p:nvPr/>
      </p:nvGrpSpPr>
      <p:grpSpPr>
        <a:xfrm>
          <a:off x="0" y="0"/>
          <a:ext cx="0" cy="0"/>
          <a:chOff x="0" y="0"/>
          <a:chExt cx="0" cy="0"/>
        </a:xfrm>
      </p:grpSpPr>
      <p:pic>
        <p:nvPicPr>
          <p:cNvPr id="8" name="Picture 2" descr="Abstract digital matrix background | Premium Photo">
            <a:extLst>
              <a:ext uri="{FF2B5EF4-FFF2-40B4-BE49-F238E27FC236}">
                <a16:creationId xmlns:a16="http://schemas.microsoft.com/office/drawing/2014/main" id="{123C6821-CC44-2238-8583-85B9BDFB05DA}"/>
              </a:ext>
            </a:extLst>
          </p:cNvPr>
          <p:cNvPicPr>
            <a:picLocks noChangeAspect="1" noChangeArrowheads="1"/>
          </p:cNvPicPr>
          <p:nvPr/>
        </p:nvPicPr>
        <p:blipFill>
          <a:blip r:embed="rId3">
            <a:alphaModFix amt="11000"/>
            <a:extLst>
              <a:ext uri="{28A0092B-C50C-407E-A947-70E740481C1C}">
                <a14:useLocalDpi xmlns:a14="http://schemas.microsoft.com/office/drawing/2010/main" val="0"/>
              </a:ext>
            </a:extLst>
          </a:blip>
          <a:srcRect/>
          <a:stretch>
            <a:fillRect/>
          </a:stretch>
        </p:blipFill>
        <p:spPr bwMode="auto">
          <a:xfrm>
            <a:off x="0" y="0"/>
            <a:ext cx="9144000" cy="6872412"/>
          </a:xfrm>
          <a:prstGeom prst="rect">
            <a:avLst/>
          </a:prstGeom>
          <a:noFill/>
          <a:effectLst>
            <a:outerShdw blurRad="50800" dist="50800"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E152F03B-52FB-0696-8FDC-2E926698646F}"/>
              </a:ext>
            </a:extLst>
          </p:cNvPr>
          <p:cNvSpPr>
            <a:spLocks noGrp="1"/>
          </p:cNvSpPr>
          <p:nvPr>
            <p:ph type="title"/>
          </p:nvPr>
        </p:nvSpPr>
        <p:spPr>
          <a:xfrm>
            <a:off x="251520" y="260648"/>
            <a:ext cx="7931224" cy="1143000"/>
          </a:xfrm>
        </p:spPr>
        <p:txBody>
          <a:bodyPr wrap="square" anchor="ctr">
            <a:normAutofit/>
          </a:bodyPr>
          <a:lstStyle/>
          <a:p>
            <a:pPr algn="ctr"/>
            <a:r>
              <a:rPr lang="en-GB" sz="3200" b="0" dirty="0"/>
              <a:t>Performance Data</a:t>
            </a:r>
          </a:p>
        </p:txBody>
      </p:sp>
      <p:pic>
        <p:nvPicPr>
          <p:cNvPr id="3" name="Picture 2">
            <a:extLst>
              <a:ext uri="{FF2B5EF4-FFF2-40B4-BE49-F238E27FC236}">
                <a16:creationId xmlns:a16="http://schemas.microsoft.com/office/drawing/2014/main" id="{D5861D93-EFB8-68B8-1FAB-5B04AB2AA4E8}"/>
              </a:ext>
            </a:extLst>
          </p:cNvPr>
          <p:cNvPicPr>
            <a:picLocks noChangeAspect="1"/>
          </p:cNvPicPr>
          <p:nvPr/>
        </p:nvPicPr>
        <p:blipFill>
          <a:blip r:embed="rId4"/>
          <a:stretch>
            <a:fillRect/>
          </a:stretch>
        </p:blipFill>
        <p:spPr>
          <a:xfrm>
            <a:off x="0" y="1819253"/>
            <a:ext cx="9144000" cy="3000037"/>
          </a:xfrm>
          <a:prstGeom prst="rect">
            <a:avLst/>
          </a:prstGeom>
        </p:spPr>
      </p:pic>
    </p:spTree>
    <p:extLst>
      <p:ext uri="{BB962C8B-B14F-4D97-AF65-F5344CB8AC3E}">
        <p14:creationId xmlns:p14="http://schemas.microsoft.com/office/powerpoint/2010/main" val="1859979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bstract digital matrix background | Premium Photo">
            <a:extLst>
              <a:ext uri="{FF2B5EF4-FFF2-40B4-BE49-F238E27FC236}">
                <a16:creationId xmlns:a16="http://schemas.microsoft.com/office/drawing/2014/main" id="{5AA3ED6C-6468-647F-BE8D-CEBA6196BD87}"/>
              </a:ext>
            </a:extLst>
          </p:cNvPr>
          <p:cNvPicPr>
            <a:picLocks noChangeAspect="1" noChangeArrowheads="1"/>
          </p:cNvPicPr>
          <p:nvPr/>
        </p:nvPicPr>
        <p:blipFill>
          <a:blip r:embed="rId3">
            <a:alphaModFix amt="11000"/>
            <a:extLst>
              <a:ext uri="{28A0092B-C50C-407E-A947-70E740481C1C}">
                <a14:useLocalDpi xmlns:a14="http://schemas.microsoft.com/office/drawing/2010/main" val="0"/>
              </a:ext>
            </a:extLst>
          </a:blip>
          <a:srcRect/>
          <a:stretch>
            <a:fillRect/>
          </a:stretch>
        </p:blipFill>
        <p:spPr bwMode="auto">
          <a:xfrm>
            <a:off x="0" y="-14412"/>
            <a:ext cx="9144000" cy="6872412"/>
          </a:xfrm>
          <a:prstGeom prst="rect">
            <a:avLst/>
          </a:prstGeom>
          <a:noFill/>
          <a:effectLst>
            <a:outerShdw blurRad="50800" dist="50800"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2E2412F6-7F6B-62D7-C71A-9775B7EC0B25}"/>
              </a:ext>
            </a:extLst>
          </p:cNvPr>
          <p:cNvSpPr txBox="1">
            <a:spLocks/>
          </p:cNvSpPr>
          <p:nvPr/>
        </p:nvSpPr>
        <p:spPr bwMode="auto">
          <a:xfrm>
            <a:off x="171574" y="1988840"/>
            <a:ext cx="4320480"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GB" sz="1800" dirty="0"/>
              <a:t>Delivery of over 50 presentations to over 2000 individuals in the financial year to date. Including:</a:t>
            </a:r>
          </a:p>
          <a:p>
            <a:pPr marL="0" indent="0">
              <a:lnSpc>
                <a:spcPct val="90000"/>
              </a:lnSpc>
              <a:buNone/>
            </a:pPr>
            <a:endParaRPr lang="en-GB" sz="1800" dirty="0"/>
          </a:p>
          <a:p>
            <a:pPr lvl="1">
              <a:lnSpc>
                <a:spcPct val="90000"/>
              </a:lnSpc>
              <a:buFont typeface="Arial" panose="020B0604020202020204" pitchFamily="34" charset="0"/>
              <a:buChar char="•"/>
            </a:pPr>
            <a:r>
              <a:rPr lang="en-GB" sz="1400" b="1" dirty="0"/>
              <a:t>16 educational facilities</a:t>
            </a:r>
          </a:p>
          <a:p>
            <a:pPr lvl="1">
              <a:lnSpc>
                <a:spcPct val="90000"/>
              </a:lnSpc>
              <a:buFont typeface="Arial" panose="020B0604020202020204" pitchFamily="34" charset="0"/>
              <a:buChar char="•"/>
            </a:pPr>
            <a:r>
              <a:rPr lang="en-GB" sz="1400" b="1" dirty="0"/>
              <a:t>6 Youth Groups</a:t>
            </a:r>
          </a:p>
          <a:p>
            <a:pPr lvl="1">
              <a:lnSpc>
                <a:spcPct val="90000"/>
              </a:lnSpc>
              <a:buFont typeface="Arial" panose="020B0604020202020204" pitchFamily="34" charset="0"/>
              <a:buChar char="•"/>
            </a:pPr>
            <a:r>
              <a:rPr lang="en-GB" sz="1400" b="1" dirty="0"/>
              <a:t>5 Women specific groups including a joint dedicated day event Dalby Forrest Girls Wellbeing Festival</a:t>
            </a:r>
          </a:p>
          <a:p>
            <a:pPr lvl="1">
              <a:lnSpc>
                <a:spcPct val="90000"/>
              </a:lnSpc>
              <a:buFont typeface="Arial" panose="020B0604020202020204" pitchFamily="34" charset="0"/>
              <a:buChar char="•"/>
            </a:pPr>
            <a:r>
              <a:rPr lang="en-GB" sz="1400" b="1" dirty="0"/>
              <a:t>Multiple Carer/Foster parent specific </a:t>
            </a:r>
          </a:p>
          <a:p>
            <a:pPr lvl="1">
              <a:lnSpc>
                <a:spcPct val="90000"/>
              </a:lnSpc>
              <a:buFont typeface="Arial" panose="020B0604020202020204" pitchFamily="34" charset="0"/>
              <a:buChar char="•"/>
            </a:pPr>
            <a:r>
              <a:rPr lang="en-GB" sz="1400" b="1" dirty="0"/>
              <a:t>Multiple general-public drop in sessions</a:t>
            </a:r>
          </a:p>
          <a:p>
            <a:pPr marL="0" indent="0">
              <a:lnSpc>
                <a:spcPct val="90000"/>
              </a:lnSpc>
              <a:buFont typeface="Arial" charset="0"/>
              <a:buNone/>
            </a:pPr>
            <a:endParaRPr lang="en-GB" sz="1800" dirty="0"/>
          </a:p>
          <a:p>
            <a:pPr>
              <a:lnSpc>
                <a:spcPct val="90000"/>
              </a:lnSpc>
            </a:pPr>
            <a:r>
              <a:rPr lang="en-GB" sz="1800" dirty="0"/>
              <a:t>Multiple </a:t>
            </a:r>
            <a:r>
              <a:rPr lang="en-GB" sz="1800" i="1" dirty="0"/>
              <a:t>Cyber</a:t>
            </a:r>
            <a:r>
              <a:rPr lang="en-GB" sz="1800" dirty="0"/>
              <a:t> </a:t>
            </a:r>
            <a:r>
              <a:rPr lang="en-GB" sz="1800" i="1" dirty="0"/>
              <a:t>Escape Rooms </a:t>
            </a:r>
            <a:r>
              <a:rPr lang="en-GB" sz="1800" dirty="0"/>
              <a:t>– interactive game investigation focusing on understanding weaknesses in personal cyber security and how not to be a victim.</a:t>
            </a:r>
          </a:p>
        </p:txBody>
      </p:sp>
      <p:sp>
        <p:nvSpPr>
          <p:cNvPr id="7" name="Content Placeholder 2">
            <a:extLst>
              <a:ext uri="{FF2B5EF4-FFF2-40B4-BE49-F238E27FC236}">
                <a16:creationId xmlns:a16="http://schemas.microsoft.com/office/drawing/2014/main" id="{08F9AE81-D0EC-2C89-E6CE-CAD550B06FF0}"/>
              </a:ext>
            </a:extLst>
          </p:cNvPr>
          <p:cNvSpPr txBox="1">
            <a:spLocks/>
          </p:cNvSpPr>
          <p:nvPr/>
        </p:nvSpPr>
        <p:spPr bwMode="auto">
          <a:xfrm>
            <a:off x="4710297" y="1988840"/>
            <a:ext cx="4320480"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GB" sz="1800"/>
              <a:t>Half day input to all new starter police officers during their initial training.</a:t>
            </a:r>
          </a:p>
          <a:p>
            <a:pPr marL="0" indent="0">
              <a:lnSpc>
                <a:spcPct val="90000"/>
              </a:lnSpc>
              <a:buNone/>
            </a:pPr>
            <a:endParaRPr lang="en-GB" sz="1800"/>
          </a:p>
          <a:p>
            <a:pPr lvl="1">
              <a:lnSpc>
                <a:spcPct val="90000"/>
              </a:lnSpc>
              <a:buFont typeface="Arial" panose="020B0604020202020204" pitchFamily="34" charset="0"/>
              <a:buChar char="•"/>
            </a:pPr>
            <a:r>
              <a:rPr lang="en-GB" sz="1200"/>
              <a:t>Personal cyber security</a:t>
            </a:r>
          </a:p>
          <a:p>
            <a:pPr lvl="1">
              <a:lnSpc>
                <a:spcPct val="90000"/>
              </a:lnSpc>
              <a:buFont typeface="Arial" panose="020B0604020202020204" pitchFamily="34" charset="0"/>
              <a:buChar char="•"/>
            </a:pPr>
            <a:r>
              <a:rPr lang="en-GB" sz="1200"/>
              <a:t>Digital evidence recognition and seizure</a:t>
            </a:r>
          </a:p>
          <a:p>
            <a:pPr lvl="1">
              <a:lnSpc>
                <a:spcPct val="90000"/>
              </a:lnSpc>
              <a:buFont typeface="Arial" panose="020B0604020202020204" pitchFamily="34" charset="0"/>
              <a:buChar char="•"/>
            </a:pPr>
            <a:r>
              <a:rPr lang="en-GB" sz="1200"/>
              <a:t>Technology recognition</a:t>
            </a:r>
          </a:p>
          <a:p>
            <a:pPr lvl="1">
              <a:lnSpc>
                <a:spcPct val="90000"/>
              </a:lnSpc>
              <a:buFont typeface="Arial" panose="020B0604020202020204" pitchFamily="34" charset="0"/>
              <a:buChar char="•"/>
            </a:pPr>
            <a:r>
              <a:rPr lang="en-GB" sz="1200"/>
              <a:t>Social Engineering</a:t>
            </a:r>
          </a:p>
          <a:p>
            <a:pPr lvl="1">
              <a:lnSpc>
                <a:spcPct val="90000"/>
              </a:lnSpc>
              <a:buFont typeface="Arial" panose="020B0604020202020204" pitchFamily="34" charset="0"/>
              <a:buChar char="•"/>
            </a:pPr>
            <a:r>
              <a:rPr lang="en-GB" sz="1200"/>
              <a:t>Procedures &amp; Policy</a:t>
            </a:r>
          </a:p>
          <a:p>
            <a:pPr lvl="1">
              <a:lnSpc>
                <a:spcPct val="90000"/>
              </a:lnSpc>
              <a:buFont typeface="Arial" panose="020B0604020202020204" pitchFamily="34" charset="0"/>
              <a:buChar char="•"/>
            </a:pPr>
            <a:r>
              <a:rPr lang="en-GB" sz="1200"/>
              <a:t>VAWG safeguarding considerations though Digital Safety and Target Hardening</a:t>
            </a:r>
          </a:p>
          <a:p>
            <a:pPr lvl="1">
              <a:lnSpc>
                <a:spcPct val="90000"/>
              </a:lnSpc>
              <a:buFont typeface="Arial" panose="020B0604020202020204" pitchFamily="34" charset="0"/>
              <a:buChar char="•"/>
            </a:pPr>
            <a:r>
              <a:rPr lang="en-GB" sz="1200"/>
              <a:t>Social Media Leaking</a:t>
            </a:r>
          </a:p>
          <a:p>
            <a:pPr lvl="1">
              <a:lnSpc>
                <a:spcPct val="90000"/>
              </a:lnSpc>
              <a:buFont typeface="Arial" panose="020B0604020202020204" pitchFamily="34" charset="0"/>
              <a:buChar char="•"/>
            </a:pPr>
            <a:r>
              <a:rPr lang="en-GB" sz="1200"/>
              <a:t>Wi-Fi security</a:t>
            </a:r>
          </a:p>
          <a:p>
            <a:pPr lvl="1">
              <a:lnSpc>
                <a:spcPct val="90000"/>
              </a:lnSpc>
              <a:buFont typeface="Arial" panose="020B0604020202020204" pitchFamily="34" charset="0"/>
              <a:buChar char="•"/>
            </a:pPr>
            <a:r>
              <a:rPr lang="en-GB" sz="1200"/>
              <a:t>Tracking</a:t>
            </a:r>
          </a:p>
          <a:p>
            <a:pPr marL="457200" lvl="1" indent="0">
              <a:lnSpc>
                <a:spcPct val="90000"/>
              </a:lnSpc>
              <a:buNone/>
            </a:pPr>
            <a:endParaRPr lang="en-GB" sz="1400"/>
          </a:p>
          <a:p>
            <a:pPr>
              <a:lnSpc>
                <a:spcPct val="90000"/>
              </a:lnSpc>
              <a:buFont typeface="Arial" panose="020B0604020202020204" pitchFamily="34" charset="0"/>
              <a:buChar char="•"/>
            </a:pPr>
            <a:r>
              <a:rPr lang="en-GB" sz="1800"/>
              <a:t>Implementing everything learned into advice to the public</a:t>
            </a:r>
          </a:p>
        </p:txBody>
      </p:sp>
      <p:sp>
        <p:nvSpPr>
          <p:cNvPr id="8" name="Title 1">
            <a:extLst>
              <a:ext uri="{FF2B5EF4-FFF2-40B4-BE49-F238E27FC236}">
                <a16:creationId xmlns:a16="http://schemas.microsoft.com/office/drawing/2014/main" id="{8BA2E492-2175-7872-CAB0-865D3771DDC4}"/>
              </a:ext>
            </a:extLst>
          </p:cNvPr>
          <p:cNvSpPr>
            <a:spLocks noGrp="1"/>
          </p:cNvSpPr>
          <p:nvPr>
            <p:ph type="title"/>
          </p:nvPr>
        </p:nvSpPr>
        <p:spPr>
          <a:xfrm>
            <a:off x="251520" y="260648"/>
            <a:ext cx="7931224" cy="1143000"/>
          </a:xfrm>
        </p:spPr>
        <p:txBody>
          <a:bodyPr wrap="square" anchor="ctr">
            <a:normAutofit/>
          </a:bodyPr>
          <a:lstStyle/>
          <a:p>
            <a:r>
              <a:rPr lang="en-GB" sz="3200" b="0"/>
              <a:t>Protect &amp; Prevent – Public/Partner Education</a:t>
            </a:r>
          </a:p>
        </p:txBody>
      </p:sp>
    </p:spTree>
    <p:extLst>
      <p:ext uri="{BB962C8B-B14F-4D97-AF65-F5344CB8AC3E}">
        <p14:creationId xmlns:p14="http://schemas.microsoft.com/office/powerpoint/2010/main" val="3756791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771A3-C32D-E5E9-786C-E5003B5B976B}"/>
            </a:ext>
          </a:extLst>
        </p:cNvPr>
        <p:cNvGrpSpPr/>
        <p:nvPr/>
      </p:nvGrpSpPr>
      <p:grpSpPr>
        <a:xfrm>
          <a:off x="0" y="0"/>
          <a:ext cx="0" cy="0"/>
          <a:chOff x="0" y="0"/>
          <a:chExt cx="0" cy="0"/>
        </a:xfrm>
      </p:grpSpPr>
      <p:pic>
        <p:nvPicPr>
          <p:cNvPr id="5" name="Picture 2" descr="Abstract digital matrix background | Premium Photo">
            <a:extLst>
              <a:ext uri="{FF2B5EF4-FFF2-40B4-BE49-F238E27FC236}">
                <a16:creationId xmlns:a16="http://schemas.microsoft.com/office/drawing/2014/main" id="{9567D480-CF1E-F2A7-8EDB-D3B7B842B1C9}"/>
              </a:ext>
            </a:extLst>
          </p:cNvPr>
          <p:cNvPicPr>
            <a:picLocks noChangeAspect="1" noChangeArrowheads="1"/>
          </p:cNvPicPr>
          <p:nvPr/>
        </p:nvPicPr>
        <p:blipFill>
          <a:blip r:embed="rId3">
            <a:alphaModFix amt="11000"/>
            <a:extLst>
              <a:ext uri="{28A0092B-C50C-407E-A947-70E740481C1C}">
                <a14:useLocalDpi xmlns:a14="http://schemas.microsoft.com/office/drawing/2010/main" val="0"/>
              </a:ext>
            </a:extLst>
          </a:blip>
          <a:srcRect/>
          <a:stretch>
            <a:fillRect/>
          </a:stretch>
        </p:blipFill>
        <p:spPr bwMode="auto">
          <a:xfrm>
            <a:off x="0" y="-14412"/>
            <a:ext cx="9144000" cy="6872412"/>
          </a:xfrm>
          <a:prstGeom prst="rect">
            <a:avLst/>
          </a:prstGeom>
          <a:noFill/>
          <a:effectLst>
            <a:outerShdw blurRad="50800" dist="50800"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DA6B7200-B711-A695-CA87-17DD7CB9533A}"/>
              </a:ext>
            </a:extLst>
          </p:cNvPr>
          <p:cNvSpPr txBox="1">
            <a:spLocks/>
          </p:cNvSpPr>
          <p:nvPr/>
        </p:nvSpPr>
        <p:spPr bwMode="auto">
          <a:xfrm>
            <a:off x="182371" y="2276872"/>
            <a:ext cx="8779257"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a:t>Economic and Cyber Crime Academy</a:t>
            </a:r>
          </a:p>
          <a:p>
            <a:pPr>
              <a:buFontTx/>
              <a:buChar char="-"/>
            </a:pPr>
            <a:r>
              <a:rPr lang="en-GB" sz="1800"/>
              <a:t>Six Specialist Fraud Investigators</a:t>
            </a:r>
          </a:p>
          <a:p>
            <a:pPr>
              <a:buFontTx/>
              <a:buChar char="-"/>
            </a:pPr>
            <a:r>
              <a:rPr lang="en-GB" sz="1800"/>
              <a:t>Three Economic Crime Investigation Managers</a:t>
            </a:r>
          </a:p>
          <a:p>
            <a:pPr marL="0" indent="0">
              <a:buNone/>
            </a:pPr>
            <a:endParaRPr lang="en-GB" sz="1800"/>
          </a:p>
          <a:p>
            <a:pPr marL="0" indent="0">
              <a:buNone/>
            </a:pPr>
            <a:r>
              <a:rPr lang="en-GB" sz="1800" b="1"/>
              <a:t>National Crime Agency</a:t>
            </a:r>
          </a:p>
          <a:p>
            <a:pPr>
              <a:buFontTx/>
              <a:buChar char="-"/>
            </a:pPr>
            <a:r>
              <a:rPr lang="en-GB" sz="1800"/>
              <a:t>Thirteen NCA Accredited Financial Investigators</a:t>
            </a:r>
          </a:p>
          <a:p>
            <a:pPr>
              <a:buFontTx/>
              <a:buChar char="-"/>
            </a:pPr>
            <a:endParaRPr lang="en-GB" sz="1800"/>
          </a:p>
          <a:p>
            <a:pPr marL="0" indent="0">
              <a:buNone/>
            </a:pPr>
            <a:r>
              <a:rPr lang="en-GB" sz="1800" b="1"/>
              <a:t>Cryptocurrency Training </a:t>
            </a:r>
          </a:p>
          <a:p>
            <a:pPr>
              <a:buFontTx/>
              <a:buChar char="-"/>
            </a:pPr>
            <a:r>
              <a:rPr lang="en-GB" sz="1800"/>
              <a:t>Crypto Seizure Specialist trained officers</a:t>
            </a:r>
          </a:p>
        </p:txBody>
      </p:sp>
      <p:sp>
        <p:nvSpPr>
          <p:cNvPr id="8" name="Title 1">
            <a:extLst>
              <a:ext uri="{FF2B5EF4-FFF2-40B4-BE49-F238E27FC236}">
                <a16:creationId xmlns:a16="http://schemas.microsoft.com/office/drawing/2014/main" id="{0B0439A7-7BA7-4961-36BD-2F36874FD2AF}"/>
              </a:ext>
            </a:extLst>
          </p:cNvPr>
          <p:cNvSpPr>
            <a:spLocks noGrp="1"/>
          </p:cNvSpPr>
          <p:nvPr>
            <p:ph type="title"/>
          </p:nvPr>
        </p:nvSpPr>
        <p:spPr>
          <a:xfrm>
            <a:off x="251520" y="260648"/>
            <a:ext cx="7931224" cy="1143000"/>
          </a:xfrm>
        </p:spPr>
        <p:txBody>
          <a:bodyPr wrap="square" anchor="ctr">
            <a:normAutofit/>
          </a:bodyPr>
          <a:lstStyle/>
          <a:p>
            <a:r>
              <a:rPr lang="en-GB" sz="3200" b="0"/>
              <a:t>Prepare – Investing in our People</a:t>
            </a:r>
          </a:p>
        </p:txBody>
      </p:sp>
    </p:spTree>
    <p:extLst>
      <p:ext uri="{BB962C8B-B14F-4D97-AF65-F5344CB8AC3E}">
        <p14:creationId xmlns:p14="http://schemas.microsoft.com/office/powerpoint/2010/main" val="4132915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bstract digital matrix background | Premium Photo">
            <a:extLst>
              <a:ext uri="{FF2B5EF4-FFF2-40B4-BE49-F238E27FC236}">
                <a16:creationId xmlns:a16="http://schemas.microsoft.com/office/drawing/2014/main" id="{03A278FF-0216-E0E8-6068-494FCF40408C}"/>
              </a:ext>
            </a:extLst>
          </p:cNvPr>
          <p:cNvPicPr>
            <a:picLocks noChangeAspect="1" noChangeArrowheads="1"/>
          </p:cNvPicPr>
          <p:nvPr/>
        </p:nvPicPr>
        <p:blipFill>
          <a:blip r:embed="rId3">
            <a:alphaModFix amt="11000"/>
            <a:extLst>
              <a:ext uri="{28A0092B-C50C-407E-A947-70E740481C1C}">
                <a14:useLocalDpi xmlns:a14="http://schemas.microsoft.com/office/drawing/2010/main" val="0"/>
              </a:ext>
            </a:extLst>
          </a:blip>
          <a:srcRect/>
          <a:stretch>
            <a:fillRect/>
          </a:stretch>
        </p:blipFill>
        <p:spPr bwMode="auto">
          <a:xfrm>
            <a:off x="0" y="-14412"/>
            <a:ext cx="9144000" cy="6872412"/>
          </a:xfrm>
          <a:prstGeom prst="rect">
            <a:avLst/>
          </a:prstGeom>
          <a:noFill/>
          <a:effectLst>
            <a:outerShdw blurRad="50800" dist="50800"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7F3CBE1B-A5C9-4335-D195-DF7E78CC1DB3}"/>
              </a:ext>
            </a:extLst>
          </p:cNvPr>
          <p:cNvSpPr>
            <a:spLocks noGrp="1"/>
          </p:cNvSpPr>
          <p:nvPr>
            <p:ph type="title"/>
          </p:nvPr>
        </p:nvSpPr>
        <p:spPr>
          <a:xfrm>
            <a:off x="251520" y="260648"/>
            <a:ext cx="7931224" cy="1143000"/>
          </a:xfrm>
        </p:spPr>
        <p:txBody>
          <a:bodyPr wrap="square" anchor="ctr">
            <a:normAutofit/>
          </a:bodyPr>
          <a:lstStyle/>
          <a:p>
            <a:r>
              <a:rPr lang="en-GB" sz="3200" b="0"/>
              <a:t>Investing in our People – Training Pathway</a:t>
            </a:r>
          </a:p>
        </p:txBody>
      </p:sp>
      <p:pic>
        <p:nvPicPr>
          <p:cNvPr id="8" name="Picture 7">
            <a:extLst>
              <a:ext uri="{FF2B5EF4-FFF2-40B4-BE49-F238E27FC236}">
                <a16:creationId xmlns:a16="http://schemas.microsoft.com/office/drawing/2014/main" id="{9516B4BA-2AE0-FD35-1C20-1E889EEEE326}"/>
              </a:ext>
            </a:extLst>
          </p:cNvPr>
          <p:cNvPicPr>
            <a:picLocks noChangeAspect="1"/>
          </p:cNvPicPr>
          <p:nvPr/>
        </p:nvPicPr>
        <p:blipFill>
          <a:blip r:embed="rId4"/>
          <a:stretch>
            <a:fillRect/>
          </a:stretch>
        </p:blipFill>
        <p:spPr>
          <a:xfrm>
            <a:off x="480628" y="1696049"/>
            <a:ext cx="8182744" cy="4449411"/>
          </a:xfrm>
          <a:prstGeom prst="rect">
            <a:avLst/>
          </a:prstGeom>
        </p:spPr>
      </p:pic>
    </p:spTree>
    <p:extLst>
      <p:ext uri="{BB962C8B-B14F-4D97-AF65-F5344CB8AC3E}">
        <p14:creationId xmlns:p14="http://schemas.microsoft.com/office/powerpoint/2010/main" val="229006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5E121-C125-9228-E5E8-71587475069D}"/>
            </a:ext>
          </a:extLst>
        </p:cNvPr>
        <p:cNvGrpSpPr/>
        <p:nvPr/>
      </p:nvGrpSpPr>
      <p:grpSpPr>
        <a:xfrm>
          <a:off x="0" y="0"/>
          <a:ext cx="0" cy="0"/>
          <a:chOff x="0" y="0"/>
          <a:chExt cx="0" cy="0"/>
        </a:xfrm>
      </p:grpSpPr>
      <p:pic>
        <p:nvPicPr>
          <p:cNvPr id="8" name="Picture 2" descr="Abstract digital matrix background | Premium Photo">
            <a:extLst>
              <a:ext uri="{FF2B5EF4-FFF2-40B4-BE49-F238E27FC236}">
                <a16:creationId xmlns:a16="http://schemas.microsoft.com/office/drawing/2014/main" id="{3315358B-5C8B-BB89-1E49-71C642D4B2CF}"/>
              </a:ext>
            </a:extLst>
          </p:cNvPr>
          <p:cNvPicPr>
            <a:picLocks noChangeAspect="1" noChangeArrowheads="1"/>
          </p:cNvPicPr>
          <p:nvPr/>
        </p:nvPicPr>
        <p:blipFill>
          <a:blip r:embed="rId3">
            <a:alphaModFix amt="11000"/>
            <a:extLst>
              <a:ext uri="{28A0092B-C50C-407E-A947-70E740481C1C}">
                <a14:useLocalDpi xmlns:a14="http://schemas.microsoft.com/office/drawing/2010/main" val="0"/>
              </a:ext>
            </a:extLst>
          </a:blip>
          <a:srcRect/>
          <a:stretch>
            <a:fillRect/>
          </a:stretch>
        </p:blipFill>
        <p:spPr bwMode="auto">
          <a:xfrm>
            <a:off x="0" y="0"/>
            <a:ext cx="9144000" cy="6872412"/>
          </a:xfrm>
          <a:prstGeom prst="rect">
            <a:avLst/>
          </a:prstGeom>
          <a:noFill/>
          <a:effectLst>
            <a:outerShdw blurRad="50800" dist="50800"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11D1B444-7628-3FAB-8E25-7341D1A4F58E}"/>
              </a:ext>
            </a:extLst>
          </p:cNvPr>
          <p:cNvSpPr>
            <a:spLocks noGrp="1"/>
          </p:cNvSpPr>
          <p:nvPr>
            <p:ph type="title"/>
          </p:nvPr>
        </p:nvSpPr>
        <p:spPr>
          <a:xfrm>
            <a:off x="251520" y="260648"/>
            <a:ext cx="7931224" cy="1143000"/>
          </a:xfrm>
        </p:spPr>
        <p:txBody>
          <a:bodyPr wrap="square" anchor="ctr">
            <a:normAutofit/>
          </a:bodyPr>
          <a:lstStyle/>
          <a:p>
            <a:r>
              <a:rPr lang="en-GB" sz="3200" b="0"/>
              <a:t>ECU - Challenges</a:t>
            </a:r>
          </a:p>
        </p:txBody>
      </p:sp>
      <p:sp>
        <p:nvSpPr>
          <p:cNvPr id="10" name="Content Placeholder 2">
            <a:extLst>
              <a:ext uri="{FF2B5EF4-FFF2-40B4-BE49-F238E27FC236}">
                <a16:creationId xmlns:a16="http://schemas.microsoft.com/office/drawing/2014/main" id="{017BC024-3475-A3EE-D098-E0D4C41027AE}"/>
              </a:ext>
            </a:extLst>
          </p:cNvPr>
          <p:cNvSpPr>
            <a:spLocks noGrp="1"/>
          </p:cNvSpPr>
          <p:nvPr>
            <p:ph idx="1"/>
          </p:nvPr>
        </p:nvSpPr>
        <p:spPr>
          <a:xfrm>
            <a:off x="457200" y="1855478"/>
            <a:ext cx="8229600" cy="4565104"/>
          </a:xfrm>
        </p:spPr>
        <p:txBody>
          <a:bodyPr/>
          <a:lstStyle/>
          <a:p>
            <a:r>
              <a:rPr lang="en-GB" sz="2000" dirty="0"/>
              <a:t>Government report states fraud accounts for over 40% of crime but receives less than 1% of police resources</a:t>
            </a:r>
          </a:p>
          <a:p>
            <a:r>
              <a:rPr lang="en-GB" sz="2000" dirty="0"/>
              <a:t>Increasing understanding of the link between fraud and other areas of organised crime such as modern slavery and drugs</a:t>
            </a:r>
          </a:p>
          <a:p>
            <a:r>
              <a:rPr lang="en-GB" sz="2000" dirty="0"/>
              <a:t>Traditional investigation - follow the money v Proactive investigation – investigate the event itself </a:t>
            </a:r>
          </a:p>
          <a:p>
            <a:r>
              <a:rPr lang="en-GB" sz="2000" dirty="0"/>
              <a:t>Continued investment in ensuring we have a workforce with sufficient skills and capabilities</a:t>
            </a:r>
          </a:p>
          <a:p>
            <a:r>
              <a:rPr lang="en-GB" sz="2000" dirty="0"/>
              <a:t>Data sharing - Obtaining evidence from financial institutions and in particular technology companies can be difficult and lengthy </a:t>
            </a:r>
          </a:p>
          <a:p>
            <a:r>
              <a:rPr lang="en-GB" sz="2000" dirty="0"/>
              <a:t>Cross border cooperation </a:t>
            </a:r>
          </a:p>
        </p:txBody>
      </p:sp>
    </p:spTree>
    <p:extLst>
      <p:ext uri="{BB962C8B-B14F-4D97-AF65-F5344CB8AC3E}">
        <p14:creationId xmlns:p14="http://schemas.microsoft.com/office/powerpoint/2010/main" val="2404963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CD27B-F9DA-4A00-4B49-7F8D57F71F61}"/>
            </a:ext>
          </a:extLst>
        </p:cNvPr>
        <p:cNvGrpSpPr/>
        <p:nvPr/>
      </p:nvGrpSpPr>
      <p:grpSpPr>
        <a:xfrm>
          <a:off x="0" y="0"/>
          <a:ext cx="0" cy="0"/>
          <a:chOff x="0" y="0"/>
          <a:chExt cx="0" cy="0"/>
        </a:xfrm>
      </p:grpSpPr>
      <p:pic>
        <p:nvPicPr>
          <p:cNvPr id="8" name="Picture 2" descr="Abstract digital matrix background | Premium Photo">
            <a:extLst>
              <a:ext uri="{FF2B5EF4-FFF2-40B4-BE49-F238E27FC236}">
                <a16:creationId xmlns:a16="http://schemas.microsoft.com/office/drawing/2014/main" id="{279FA7A9-D38E-E76C-063E-C620B8B843ED}"/>
              </a:ext>
            </a:extLst>
          </p:cNvPr>
          <p:cNvPicPr>
            <a:picLocks noChangeAspect="1" noChangeArrowheads="1"/>
          </p:cNvPicPr>
          <p:nvPr/>
        </p:nvPicPr>
        <p:blipFill>
          <a:blip r:embed="rId3">
            <a:alphaModFix amt="11000"/>
            <a:extLst>
              <a:ext uri="{28A0092B-C50C-407E-A947-70E740481C1C}">
                <a14:useLocalDpi xmlns:a14="http://schemas.microsoft.com/office/drawing/2010/main" val="0"/>
              </a:ext>
            </a:extLst>
          </a:blip>
          <a:srcRect/>
          <a:stretch>
            <a:fillRect/>
          </a:stretch>
        </p:blipFill>
        <p:spPr bwMode="auto">
          <a:xfrm>
            <a:off x="0" y="0"/>
            <a:ext cx="9144000" cy="6872412"/>
          </a:xfrm>
          <a:prstGeom prst="rect">
            <a:avLst/>
          </a:prstGeom>
          <a:noFill/>
          <a:effectLst>
            <a:outerShdw blurRad="50800" dist="50800"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1A70949B-0FB7-495E-5221-C8C33C4BDB13}"/>
              </a:ext>
            </a:extLst>
          </p:cNvPr>
          <p:cNvSpPr>
            <a:spLocks noGrp="1"/>
          </p:cNvSpPr>
          <p:nvPr>
            <p:ph type="title"/>
          </p:nvPr>
        </p:nvSpPr>
        <p:spPr>
          <a:xfrm>
            <a:off x="251520" y="260648"/>
            <a:ext cx="7931224" cy="1143000"/>
          </a:xfrm>
        </p:spPr>
        <p:txBody>
          <a:bodyPr wrap="square" anchor="ctr">
            <a:normAutofit/>
          </a:bodyPr>
          <a:lstStyle/>
          <a:p>
            <a:r>
              <a:rPr lang="en-GB" sz="3200" b="0"/>
              <a:t>ECU – Deliver Improvement &amp; Future Goals</a:t>
            </a:r>
          </a:p>
        </p:txBody>
      </p:sp>
      <p:sp>
        <p:nvSpPr>
          <p:cNvPr id="10" name="Content Placeholder 2">
            <a:extLst>
              <a:ext uri="{FF2B5EF4-FFF2-40B4-BE49-F238E27FC236}">
                <a16:creationId xmlns:a16="http://schemas.microsoft.com/office/drawing/2014/main" id="{61AA05B6-2AA5-6829-4699-2A3E172463D5}"/>
              </a:ext>
            </a:extLst>
          </p:cNvPr>
          <p:cNvSpPr>
            <a:spLocks noGrp="1"/>
          </p:cNvSpPr>
          <p:nvPr>
            <p:ph idx="1"/>
          </p:nvPr>
        </p:nvSpPr>
        <p:spPr>
          <a:xfrm>
            <a:off x="457200" y="2857500"/>
            <a:ext cx="8229600" cy="1143000"/>
          </a:xfrm>
        </p:spPr>
        <p:txBody>
          <a:bodyPr/>
          <a:lstStyle/>
          <a:p>
            <a:r>
              <a:rPr lang="en-GB" sz="2000" dirty="0"/>
              <a:t>Reinvest recovered funds into enforcement and victim care</a:t>
            </a:r>
          </a:p>
          <a:p>
            <a:r>
              <a:rPr lang="en-GB" sz="2000" dirty="0"/>
              <a:t>Expand training and investment in Cyber and Economic Crime teams</a:t>
            </a:r>
          </a:p>
          <a:p>
            <a:r>
              <a:rPr lang="en-GB" sz="2000" dirty="0"/>
              <a:t>Increase Public Awareness and Digital Literacy</a:t>
            </a:r>
          </a:p>
        </p:txBody>
      </p:sp>
    </p:spTree>
    <p:extLst>
      <p:ext uri="{BB962C8B-B14F-4D97-AF65-F5344CB8AC3E}">
        <p14:creationId xmlns:p14="http://schemas.microsoft.com/office/powerpoint/2010/main" val="966544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0895F-9F29-7622-F7E9-BDA3431EE6A0}"/>
            </a:ext>
          </a:extLst>
        </p:cNvPr>
        <p:cNvGrpSpPr/>
        <p:nvPr/>
      </p:nvGrpSpPr>
      <p:grpSpPr>
        <a:xfrm>
          <a:off x="0" y="0"/>
          <a:ext cx="0" cy="0"/>
          <a:chOff x="0" y="0"/>
          <a:chExt cx="0" cy="0"/>
        </a:xfrm>
      </p:grpSpPr>
      <p:pic>
        <p:nvPicPr>
          <p:cNvPr id="8" name="Picture 2" descr="Abstract digital matrix background | Premium Photo">
            <a:extLst>
              <a:ext uri="{FF2B5EF4-FFF2-40B4-BE49-F238E27FC236}">
                <a16:creationId xmlns:a16="http://schemas.microsoft.com/office/drawing/2014/main" id="{8D0E18EF-8C5E-4CE6-C393-0BF158280499}"/>
              </a:ext>
            </a:extLst>
          </p:cNvPr>
          <p:cNvPicPr>
            <a:picLocks noChangeAspect="1" noChangeArrowheads="1"/>
          </p:cNvPicPr>
          <p:nvPr/>
        </p:nvPicPr>
        <p:blipFill>
          <a:blip r:embed="rId3">
            <a:alphaModFix amt="11000"/>
            <a:extLst>
              <a:ext uri="{28A0092B-C50C-407E-A947-70E740481C1C}">
                <a14:useLocalDpi xmlns:a14="http://schemas.microsoft.com/office/drawing/2010/main" val="0"/>
              </a:ext>
            </a:extLst>
          </a:blip>
          <a:srcRect/>
          <a:stretch>
            <a:fillRect/>
          </a:stretch>
        </p:blipFill>
        <p:spPr bwMode="auto">
          <a:xfrm>
            <a:off x="0" y="0"/>
            <a:ext cx="9144000" cy="6872412"/>
          </a:xfrm>
          <a:prstGeom prst="rect">
            <a:avLst/>
          </a:prstGeom>
          <a:noFill/>
          <a:effectLst>
            <a:outerShdw blurRad="50800" dist="50800"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BBA3AFBA-B157-44FE-06B1-6802997DD31F}"/>
              </a:ext>
            </a:extLst>
          </p:cNvPr>
          <p:cNvSpPr>
            <a:spLocks noGrp="1"/>
          </p:cNvSpPr>
          <p:nvPr>
            <p:ph type="title"/>
          </p:nvPr>
        </p:nvSpPr>
        <p:spPr>
          <a:xfrm>
            <a:off x="251520" y="260648"/>
            <a:ext cx="7931224" cy="1143000"/>
          </a:xfrm>
        </p:spPr>
        <p:txBody>
          <a:bodyPr wrap="square" anchor="ctr">
            <a:normAutofit/>
          </a:bodyPr>
          <a:lstStyle/>
          <a:p>
            <a:pPr algn="ctr"/>
            <a:r>
              <a:rPr lang="en-GB" sz="3200" b="0" dirty="0"/>
              <a:t>Reporting Fraud &amp; Cybercrime</a:t>
            </a:r>
          </a:p>
        </p:txBody>
      </p:sp>
      <p:sp>
        <p:nvSpPr>
          <p:cNvPr id="10" name="Content Placeholder 2">
            <a:extLst>
              <a:ext uri="{FF2B5EF4-FFF2-40B4-BE49-F238E27FC236}">
                <a16:creationId xmlns:a16="http://schemas.microsoft.com/office/drawing/2014/main" id="{FFAA85B9-9FAD-DC20-6934-B9A8AE20B341}"/>
              </a:ext>
            </a:extLst>
          </p:cNvPr>
          <p:cNvSpPr>
            <a:spLocks noGrp="1"/>
          </p:cNvSpPr>
          <p:nvPr>
            <p:ph idx="1"/>
          </p:nvPr>
        </p:nvSpPr>
        <p:spPr>
          <a:xfrm>
            <a:off x="576072" y="6231641"/>
            <a:ext cx="8229600" cy="416052"/>
          </a:xfrm>
        </p:spPr>
        <p:txBody>
          <a:bodyPr/>
          <a:lstStyle/>
          <a:p>
            <a:pPr marL="0" indent="0">
              <a:buNone/>
            </a:pPr>
            <a:r>
              <a:rPr lang="en-GB" sz="1800" dirty="0">
                <a:solidFill>
                  <a:srgbClr val="333333"/>
                </a:solidFill>
                <a:latin typeface="Open Sans" panose="020B0606030504020204" pitchFamily="34" charset="0"/>
              </a:rPr>
              <a:t>Suspicious Email Reporting Service (SERS): </a:t>
            </a:r>
            <a:r>
              <a:rPr lang="en-GB" sz="1800" i="1" dirty="0">
                <a:solidFill>
                  <a:srgbClr val="E31B23"/>
                </a:solidFill>
                <a:latin typeface="Open Sans" panose="020B0606030504020204" pitchFamily="34" charset="0"/>
                <a:hlinkClick r:id="rId4"/>
              </a:rPr>
              <a:t>report@phishing.gov.uk</a:t>
            </a:r>
            <a:endParaRPr lang="en-GB" sz="1800" dirty="0"/>
          </a:p>
        </p:txBody>
      </p:sp>
      <p:pic>
        <p:nvPicPr>
          <p:cNvPr id="2" name="Picture 1">
            <a:extLst>
              <a:ext uri="{FF2B5EF4-FFF2-40B4-BE49-F238E27FC236}">
                <a16:creationId xmlns:a16="http://schemas.microsoft.com/office/drawing/2014/main" id="{CAE30308-8D55-7024-E0D6-B1815A6A171A}"/>
              </a:ext>
            </a:extLst>
          </p:cNvPr>
          <p:cNvPicPr>
            <a:picLocks noChangeAspect="1"/>
          </p:cNvPicPr>
          <p:nvPr/>
        </p:nvPicPr>
        <p:blipFill>
          <a:blip r:embed="rId5"/>
          <a:stretch>
            <a:fillRect/>
          </a:stretch>
        </p:blipFill>
        <p:spPr>
          <a:xfrm>
            <a:off x="1204117" y="2058459"/>
            <a:ext cx="6263940" cy="4019005"/>
          </a:xfrm>
          <a:prstGeom prst="rect">
            <a:avLst/>
          </a:prstGeom>
        </p:spPr>
      </p:pic>
      <p:pic>
        <p:nvPicPr>
          <p:cNvPr id="3" name="Picture 2" descr="ActionFraud - National Fraud &amp; Cyber Crime Reporting Centre - Call 0300 123 2040">
            <a:extLst>
              <a:ext uri="{FF2B5EF4-FFF2-40B4-BE49-F238E27FC236}">
                <a16:creationId xmlns:a16="http://schemas.microsoft.com/office/drawing/2014/main" id="{B2D95D34-3E3D-A5E9-0197-D9FBCD1126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7862" y="1276837"/>
            <a:ext cx="2076450"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931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bstract digital matrix background | Premium Photo">
            <a:extLst>
              <a:ext uri="{FF2B5EF4-FFF2-40B4-BE49-F238E27FC236}">
                <a16:creationId xmlns:a16="http://schemas.microsoft.com/office/drawing/2014/main" id="{D09A638A-7975-A827-3597-CDEA85C77347}"/>
              </a:ext>
            </a:extLst>
          </p:cNvPr>
          <p:cNvPicPr>
            <a:picLocks noChangeAspect="1" noChangeArrowheads="1"/>
          </p:cNvPicPr>
          <p:nvPr/>
        </p:nvPicPr>
        <p:blipFill>
          <a:blip r:embed="rId3">
            <a:alphaModFix amt="11000"/>
            <a:extLst>
              <a:ext uri="{28A0092B-C50C-407E-A947-70E740481C1C}">
                <a14:useLocalDpi xmlns:a14="http://schemas.microsoft.com/office/drawing/2010/main" val="0"/>
              </a:ext>
            </a:extLst>
          </a:blip>
          <a:srcRect/>
          <a:stretch>
            <a:fillRect/>
          </a:stretch>
        </p:blipFill>
        <p:spPr bwMode="auto">
          <a:xfrm>
            <a:off x="0" y="0"/>
            <a:ext cx="9144000" cy="6872412"/>
          </a:xfrm>
          <a:prstGeom prst="rect">
            <a:avLst/>
          </a:prstGeom>
          <a:noFill/>
          <a:effectLst>
            <a:outerShdw blurRad="50800" dist="50800" sx="1000" sy="1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7" name="Content Placeholder 4">
            <a:extLst>
              <a:ext uri="{FF2B5EF4-FFF2-40B4-BE49-F238E27FC236}">
                <a16:creationId xmlns:a16="http://schemas.microsoft.com/office/drawing/2014/main" id="{FAC30550-E40C-5EB3-3793-950B4E6AFB65}"/>
              </a:ext>
            </a:extLst>
          </p:cNvPr>
          <p:cNvPicPr>
            <a:picLocks noChangeAspect="1"/>
          </p:cNvPicPr>
          <p:nvPr/>
        </p:nvPicPr>
        <p:blipFill>
          <a:blip r:embed="rId4"/>
          <a:stretch>
            <a:fillRect/>
          </a:stretch>
        </p:blipFill>
        <p:spPr bwMode="auto">
          <a:xfrm>
            <a:off x="3923928" y="1700808"/>
            <a:ext cx="5002198" cy="474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5A27152A-F4BC-8A93-C18E-F85B5250201C}"/>
              </a:ext>
            </a:extLst>
          </p:cNvPr>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bwMode="auto">
          <a:xfrm>
            <a:off x="465766" y="1600199"/>
            <a:ext cx="3098122" cy="4913623"/>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5C2EE7A9-369E-7C15-A95D-D0ADC58A1165}"/>
              </a:ext>
            </a:extLst>
          </p:cNvPr>
          <p:cNvSpPr>
            <a:spLocks noGrp="1"/>
          </p:cNvSpPr>
          <p:nvPr>
            <p:ph type="title"/>
          </p:nvPr>
        </p:nvSpPr>
        <p:spPr>
          <a:xfrm>
            <a:off x="457200" y="53752"/>
            <a:ext cx="7232650" cy="1143000"/>
          </a:xfrm>
        </p:spPr>
        <p:txBody>
          <a:bodyPr/>
          <a:lstStyle/>
          <a:p>
            <a:r>
              <a:rPr lang="en-GB"/>
              <a:t>Strategy &amp; Structure</a:t>
            </a:r>
          </a:p>
        </p:txBody>
      </p:sp>
    </p:spTree>
    <p:extLst>
      <p:ext uri="{BB962C8B-B14F-4D97-AF65-F5344CB8AC3E}">
        <p14:creationId xmlns:p14="http://schemas.microsoft.com/office/powerpoint/2010/main" val="3468604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7492F-DA3C-AB1B-E12D-C60E70B721D6}"/>
            </a:ext>
          </a:extLst>
        </p:cNvPr>
        <p:cNvGrpSpPr/>
        <p:nvPr/>
      </p:nvGrpSpPr>
      <p:grpSpPr>
        <a:xfrm>
          <a:off x="0" y="0"/>
          <a:ext cx="0" cy="0"/>
          <a:chOff x="0" y="0"/>
          <a:chExt cx="0" cy="0"/>
        </a:xfrm>
      </p:grpSpPr>
      <p:pic>
        <p:nvPicPr>
          <p:cNvPr id="4" name="Picture 2" descr="Abstract digital matrix background | Premium Photo">
            <a:extLst>
              <a:ext uri="{FF2B5EF4-FFF2-40B4-BE49-F238E27FC236}">
                <a16:creationId xmlns:a16="http://schemas.microsoft.com/office/drawing/2014/main" id="{232886D0-275C-D189-F3FA-F8D064D5583E}"/>
              </a:ext>
            </a:extLst>
          </p:cNvPr>
          <p:cNvPicPr>
            <a:picLocks noChangeAspect="1" noChangeArrowheads="1"/>
          </p:cNvPicPr>
          <p:nvPr/>
        </p:nvPicPr>
        <p:blipFill>
          <a:blip r:embed="rId3">
            <a:alphaModFix amt="11000"/>
            <a:extLst>
              <a:ext uri="{28A0092B-C50C-407E-A947-70E740481C1C}">
                <a14:useLocalDpi xmlns:a14="http://schemas.microsoft.com/office/drawing/2010/main" val="0"/>
              </a:ext>
            </a:extLst>
          </a:blip>
          <a:srcRect/>
          <a:stretch>
            <a:fillRect/>
          </a:stretch>
        </p:blipFill>
        <p:spPr bwMode="auto">
          <a:xfrm>
            <a:off x="0" y="0"/>
            <a:ext cx="9144000" cy="6872412"/>
          </a:xfrm>
          <a:prstGeom prst="rect">
            <a:avLst/>
          </a:prstGeom>
          <a:noFill/>
          <a:effectLst>
            <a:outerShdw blurRad="50800" dist="50800"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B4B3FCC-D1B0-5A9C-6B4F-2F0C2CC30054}"/>
              </a:ext>
            </a:extLst>
          </p:cNvPr>
          <p:cNvSpPr>
            <a:spLocks noGrp="1"/>
          </p:cNvSpPr>
          <p:nvPr>
            <p:ph type="title"/>
          </p:nvPr>
        </p:nvSpPr>
        <p:spPr>
          <a:xfrm>
            <a:off x="457200" y="53752"/>
            <a:ext cx="7232650" cy="1143000"/>
          </a:xfrm>
        </p:spPr>
        <p:txBody>
          <a:bodyPr/>
          <a:lstStyle/>
          <a:p>
            <a:r>
              <a:rPr lang="en-GB"/>
              <a:t>Cybercrime Unit – The 4 ‘Ps’</a:t>
            </a:r>
          </a:p>
        </p:txBody>
      </p:sp>
      <p:sp>
        <p:nvSpPr>
          <p:cNvPr id="3" name="Content Placeholder 2">
            <a:extLst>
              <a:ext uri="{FF2B5EF4-FFF2-40B4-BE49-F238E27FC236}">
                <a16:creationId xmlns:a16="http://schemas.microsoft.com/office/drawing/2014/main" id="{FB8F2003-66A7-0AAA-824F-8ED2E5755083}"/>
              </a:ext>
            </a:extLst>
          </p:cNvPr>
          <p:cNvSpPr>
            <a:spLocks noGrp="1"/>
          </p:cNvSpPr>
          <p:nvPr>
            <p:ph idx="1"/>
          </p:nvPr>
        </p:nvSpPr>
        <p:spPr>
          <a:xfrm>
            <a:off x="492433" y="1683376"/>
            <a:ext cx="8229600" cy="4680520"/>
          </a:xfrm>
        </p:spPr>
        <p:txBody>
          <a:bodyPr/>
          <a:lstStyle/>
          <a:p>
            <a:r>
              <a:rPr lang="en-GB" sz="1800" b="1"/>
              <a:t>PURSUE</a:t>
            </a:r>
            <a:endParaRPr lang="en-GB" sz="1800"/>
          </a:p>
          <a:p>
            <a:pPr marL="0" indent="0" algn="just">
              <a:buNone/>
            </a:pPr>
            <a:r>
              <a:rPr lang="en-GB" sz="1800"/>
              <a:t>Deter and disrupt state, criminal and other malicious cyber actors and activities against the UK, its interests, and its citizens.</a:t>
            </a:r>
          </a:p>
          <a:p>
            <a:pPr marL="0" indent="0">
              <a:buNone/>
            </a:pPr>
            <a:endParaRPr lang="en-GB" sz="1800"/>
          </a:p>
          <a:p>
            <a:r>
              <a:rPr lang="en-GB" sz="1800" b="1"/>
              <a:t>PROTECT / PREVENT</a:t>
            </a:r>
            <a:endParaRPr lang="en-GB" sz="1800"/>
          </a:p>
          <a:p>
            <a:pPr marL="0" indent="0" algn="just">
              <a:buNone/>
            </a:pPr>
            <a:r>
              <a:rPr lang="en-GB" sz="1800"/>
              <a:t>Protect through building cyber security and resilience of UK and its economy, including safeguarding its citizens.  Prevent people from cyber offending, remove enablers and reduce incentives of cyber crime</a:t>
            </a:r>
          </a:p>
          <a:p>
            <a:pPr marL="0" indent="0">
              <a:buNone/>
            </a:pPr>
            <a:endParaRPr lang="en-GB" sz="1800"/>
          </a:p>
          <a:p>
            <a:r>
              <a:rPr lang="en-GB" sz="1800" b="1"/>
              <a:t>PREPARE</a:t>
            </a:r>
            <a:endParaRPr lang="en-GB" sz="1800"/>
          </a:p>
          <a:p>
            <a:pPr marL="0" indent="0" algn="just">
              <a:buNone/>
            </a:pPr>
            <a:r>
              <a:rPr lang="en-GB" sz="1800"/>
              <a:t>Strengthen capability to prepare for, respond to and recover from cyber-attacks to minimise harm caused and support victims.</a:t>
            </a:r>
          </a:p>
        </p:txBody>
      </p:sp>
    </p:spTree>
    <p:extLst>
      <p:ext uri="{BB962C8B-B14F-4D97-AF65-F5344CB8AC3E}">
        <p14:creationId xmlns:p14="http://schemas.microsoft.com/office/powerpoint/2010/main" val="2044132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063A6-6E2C-5807-EDA6-8883DB3C9E2D}"/>
            </a:ext>
          </a:extLst>
        </p:cNvPr>
        <p:cNvGrpSpPr/>
        <p:nvPr/>
      </p:nvGrpSpPr>
      <p:grpSpPr>
        <a:xfrm>
          <a:off x="0" y="0"/>
          <a:ext cx="0" cy="0"/>
          <a:chOff x="0" y="0"/>
          <a:chExt cx="0" cy="0"/>
        </a:xfrm>
      </p:grpSpPr>
      <p:pic>
        <p:nvPicPr>
          <p:cNvPr id="4" name="Picture 2" descr="Abstract digital matrix background | Premium Photo">
            <a:extLst>
              <a:ext uri="{FF2B5EF4-FFF2-40B4-BE49-F238E27FC236}">
                <a16:creationId xmlns:a16="http://schemas.microsoft.com/office/drawing/2014/main" id="{8F7DB9E8-6AAE-DE50-9BAC-BC787713395F}"/>
              </a:ext>
            </a:extLst>
          </p:cNvPr>
          <p:cNvPicPr>
            <a:picLocks noChangeAspect="1" noChangeArrowheads="1"/>
          </p:cNvPicPr>
          <p:nvPr/>
        </p:nvPicPr>
        <p:blipFill>
          <a:blip r:embed="rId3">
            <a:alphaModFix amt="11000"/>
            <a:extLst>
              <a:ext uri="{28A0092B-C50C-407E-A947-70E740481C1C}">
                <a14:useLocalDpi xmlns:a14="http://schemas.microsoft.com/office/drawing/2010/main" val="0"/>
              </a:ext>
            </a:extLst>
          </a:blip>
          <a:srcRect/>
          <a:stretch>
            <a:fillRect/>
          </a:stretch>
        </p:blipFill>
        <p:spPr bwMode="auto">
          <a:xfrm>
            <a:off x="0" y="0"/>
            <a:ext cx="9144000" cy="6872412"/>
          </a:xfrm>
          <a:prstGeom prst="rect">
            <a:avLst/>
          </a:prstGeom>
          <a:noFill/>
          <a:effectLst>
            <a:outerShdw blurRad="50800" dist="50800"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FF5719A-BABC-05A1-AA86-9B7BAC812877}"/>
              </a:ext>
            </a:extLst>
          </p:cNvPr>
          <p:cNvSpPr>
            <a:spLocks noGrp="1"/>
          </p:cNvSpPr>
          <p:nvPr>
            <p:ph type="title"/>
          </p:nvPr>
        </p:nvSpPr>
        <p:spPr>
          <a:xfrm>
            <a:off x="457200" y="53752"/>
            <a:ext cx="7232650" cy="1143000"/>
          </a:xfrm>
        </p:spPr>
        <p:txBody>
          <a:bodyPr/>
          <a:lstStyle/>
          <a:p>
            <a:r>
              <a:rPr lang="en-GB"/>
              <a:t>Economic Crime– The 4 ‘Ps’</a:t>
            </a:r>
          </a:p>
        </p:txBody>
      </p:sp>
      <p:sp>
        <p:nvSpPr>
          <p:cNvPr id="3" name="Content Placeholder 2">
            <a:extLst>
              <a:ext uri="{FF2B5EF4-FFF2-40B4-BE49-F238E27FC236}">
                <a16:creationId xmlns:a16="http://schemas.microsoft.com/office/drawing/2014/main" id="{D487910E-6652-0C98-A0E4-72A114C2D61B}"/>
              </a:ext>
            </a:extLst>
          </p:cNvPr>
          <p:cNvSpPr>
            <a:spLocks noGrp="1"/>
          </p:cNvSpPr>
          <p:nvPr>
            <p:ph idx="1"/>
          </p:nvPr>
        </p:nvSpPr>
        <p:spPr>
          <a:xfrm>
            <a:off x="434493" y="1700808"/>
            <a:ext cx="8229600" cy="3041768"/>
          </a:xfrm>
        </p:spPr>
        <p:txBody>
          <a:bodyPr/>
          <a:lstStyle/>
          <a:p>
            <a:r>
              <a:rPr lang="en-GB" sz="1800" b="1"/>
              <a:t>PURSUE</a:t>
            </a:r>
            <a:endParaRPr lang="en-GB" sz="1800"/>
          </a:p>
          <a:p>
            <a:pPr marL="0" indent="0">
              <a:buNone/>
            </a:pPr>
            <a:r>
              <a:rPr lang="en-US" altLang="en-US" sz="1800"/>
              <a:t>Ensure there are the capabilities in place to investigate and action all NFIB packages.</a:t>
            </a:r>
          </a:p>
          <a:p>
            <a:pPr marL="0" indent="0">
              <a:buNone/>
            </a:pPr>
            <a:endParaRPr lang="en-GB" sz="1800"/>
          </a:p>
          <a:p>
            <a:r>
              <a:rPr lang="en-GB" sz="1800" b="1"/>
              <a:t>PROTECT / PREVENT</a:t>
            </a:r>
            <a:endParaRPr lang="en-GB" sz="1800"/>
          </a:p>
          <a:p>
            <a:pPr marL="0" indent="0">
              <a:buNone/>
            </a:pPr>
            <a:r>
              <a:rPr lang="en-US" altLang="en-US" sz="1800"/>
              <a:t>Dedicated Financial Crime PROTECT officer</a:t>
            </a:r>
          </a:p>
          <a:p>
            <a:pPr marL="0" indent="0">
              <a:buNone/>
            </a:pPr>
            <a:endParaRPr lang="en-GB" sz="1800"/>
          </a:p>
          <a:p>
            <a:r>
              <a:rPr lang="en-GB" sz="1800" b="1"/>
              <a:t>PREPARE</a:t>
            </a:r>
            <a:endParaRPr lang="en-GB" sz="1800"/>
          </a:p>
          <a:p>
            <a:pPr marL="0" indent="0">
              <a:buNone/>
            </a:pPr>
            <a:r>
              <a:rPr lang="en-US" altLang="en-US" sz="1800">
                <a:latin typeface="Calibri" panose="020F0502020204030204" pitchFamily="34" charset="0"/>
                <a:ea typeface="Calibri" panose="020F0502020204030204" pitchFamily="34" charset="0"/>
                <a:cs typeface="Calibri" panose="020F0502020204030204" pitchFamily="34" charset="0"/>
              </a:rPr>
              <a:t>Ensure officers/staff have the right training &amp; CPD to tackle the threat</a:t>
            </a:r>
            <a:endParaRPr lang="en-GB" sz="1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1962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19134-9565-2B11-DAFA-B75C5D9FD036}"/>
            </a:ext>
          </a:extLst>
        </p:cNvPr>
        <p:cNvGrpSpPr/>
        <p:nvPr/>
      </p:nvGrpSpPr>
      <p:grpSpPr>
        <a:xfrm>
          <a:off x="0" y="0"/>
          <a:ext cx="0" cy="0"/>
          <a:chOff x="0" y="0"/>
          <a:chExt cx="0" cy="0"/>
        </a:xfrm>
      </p:grpSpPr>
      <p:pic>
        <p:nvPicPr>
          <p:cNvPr id="4" name="Picture 2" descr="Abstract digital matrix background | Premium Photo">
            <a:extLst>
              <a:ext uri="{FF2B5EF4-FFF2-40B4-BE49-F238E27FC236}">
                <a16:creationId xmlns:a16="http://schemas.microsoft.com/office/drawing/2014/main" id="{3ED16E43-4381-88B9-DEB7-D28B47957C2F}"/>
              </a:ext>
            </a:extLst>
          </p:cNvPr>
          <p:cNvPicPr>
            <a:picLocks noChangeAspect="1" noChangeArrowheads="1"/>
          </p:cNvPicPr>
          <p:nvPr/>
        </p:nvPicPr>
        <p:blipFill>
          <a:blip r:embed="rId3">
            <a:alphaModFix amt="11000"/>
            <a:extLst>
              <a:ext uri="{28A0092B-C50C-407E-A947-70E740481C1C}">
                <a14:useLocalDpi xmlns:a14="http://schemas.microsoft.com/office/drawing/2010/main" val="0"/>
              </a:ext>
            </a:extLst>
          </a:blip>
          <a:srcRect/>
          <a:stretch>
            <a:fillRect/>
          </a:stretch>
        </p:blipFill>
        <p:spPr bwMode="auto">
          <a:xfrm>
            <a:off x="0" y="0"/>
            <a:ext cx="9144000" cy="6872412"/>
          </a:xfrm>
          <a:prstGeom prst="rect">
            <a:avLst/>
          </a:prstGeom>
          <a:noFill/>
          <a:effectLst>
            <a:outerShdw blurRad="50800" dist="50800"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05AA0FD-A49B-C427-5BEE-0ED415B9A6F9}"/>
              </a:ext>
            </a:extLst>
          </p:cNvPr>
          <p:cNvSpPr>
            <a:spLocks noGrp="1"/>
          </p:cNvSpPr>
          <p:nvPr>
            <p:ph type="title"/>
          </p:nvPr>
        </p:nvSpPr>
        <p:spPr>
          <a:xfrm>
            <a:off x="457200" y="53752"/>
            <a:ext cx="7232650" cy="1143000"/>
          </a:xfrm>
        </p:spPr>
        <p:txBody>
          <a:bodyPr/>
          <a:lstStyle/>
          <a:p>
            <a:r>
              <a:rPr lang="en-GB"/>
              <a:t>Cybercrime Unit - Responsibilities</a:t>
            </a:r>
          </a:p>
        </p:txBody>
      </p:sp>
      <p:sp>
        <p:nvSpPr>
          <p:cNvPr id="3" name="Content Placeholder 2">
            <a:extLst>
              <a:ext uri="{FF2B5EF4-FFF2-40B4-BE49-F238E27FC236}">
                <a16:creationId xmlns:a16="http://schemas.microsoft.com/office/drawing/2014/main" id="{15E1485A-7EFD-E6E2-2419-E15D13AD7352}"/>
              </a:ext>
            </a:extLst>
          </p:cNvPr>
          <p:cNvSpPr>
            <a:spLocks noGrp="1"/>
          </p:cNvSpPr>
          <p:nvPr>
            <p:ph idx="1"/>
          </p:nvPr>
        </p:nvSpPr>
        <p:spPr>
          <a:xfrm>
            <a:off x="492433" y="1683376"/>
            <a:ext cx="8229600" cy="4680520"/>
          </a:xfrm>
        </p:spPr>
        <p:txBody>
          <a:bodyPr/>
          <a:lstStyle/>
          <a:p>
            <a:r>
              <a:rPr lang="en-GB" sz="1800" dirty="0"/>
              <a:t>Primary Focus - Computer Misuse Act (CMA) Investigations:  Hacking, Ransomware, Distributed Denial of Service (DDOS), Malware, Website Defacement</a:t>
            </a:r>
          </a:p>
          <a:p>
            <a:endParaRPr lang="en-GB" sz="1800" dirty="0"/>
          </a:p>
          <a:p>
            <a:r>
              <a:rPr lang="en-GB" sz="1800" dirty="0"/>
              <a:t>Investigative support to other departments “CMA-Linked Crimes”</a:t>
            </a:r>
          </a:p>
          <a:p>
            <a:pPr lvl="1"/>
            <a:r>
              <a:rPr lang="en-GB" sz="1800" dirty="0"/>
              <a:t>Investigation opportunities</a:t>
            </a:r>
          </a:p>
          <a:p>
            <a:pPr lvl="1"/>
            <a:r>
              <a:rPr lang="en-GB" sz="1800" dirty="0"/>
              <a:t>Support evidential captures</a:t>
            </a:r>
          </a:p>
          <a:p>
            <a:pPr lvl="1"/>
            <a:r>
              <a:rPr lang="en-GB" sz="1800" dirty="0"/>
              <a:t>Communication data application support</a:t>
            </a:r>
          </a:p>
          <a:p>
            <a:pPr marL="457200" lvl="1" indent="0">
              <a:buNone/>
            </a:pPr>
            <a:endParaRPr lang="en-GB" sz="1800" dirty="0"/>
          </a:p>
          <a:p>
            <a:r>
              <a:rPr lang="en-GB" sz="1800" dirty="0"/>
              <a:t>Online Fraud/Scams, Harassment, Webcam Extortion/Blackmail, Phishing, Fake Websites</a:t>
            </a:r>
          </a:p>
          <a:p>
            <a:r>
              <a:rPr lang="en-GB" sz="1800" dirty="0"/>
              <a:t>Technology facilitated abuse – Controlling/coercive behaviour, stalking/harassment</a:t>
            </a:r>
          </a:p>
          <a:p>
            <a:r>
              <a:rPr lang="en-GB" sz="1800" dirty="0"/>
              <a:t>24/7 on-call – urgent serious/major crimes (e.g. murder, rape, organised crime, high-risk missing persons)</a:t>
            </a:r>
          </a:p>
        </p:txBody>
      </p:sp>
    </p:spTree>
    <p:extLst>
      <p:ext uri="{BB962C8B-B14F-4D97-AF65-F5344CB8AC3E}">
        <p14:creationId xmlns:p14="http://schemas.microsoft.com/office/powerpoint/2010/main" val="3930392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63375-FFAC-143D-8482-0E859F5CDB38}"/>
            </a:ext>
          </a:extLst>
        </p:cNvPr>
        <p:cNvGrpSpPr/>
        <p:nvPr/>
      </p:nvGrpSpPr>
      <p:grpSpPr>
        <a:xfrm>
          <a:off x="0" y="0"/>
          <a:ext cx="0" cy="0"/>
          <a:chOff x="0" y="0"/>
          <a:chExt cx="0" cy="0"/>
        </a:xfrm>
      </p:grpSpPr>
      <p:pic>
        <p:nvPicPr>
          <p:cNvPr id="4" name="Picture 2" descr="Abstract digital matrix background | Premium Photo">
            <a:extLst>
              <a:ext uri="{FF2B5EF4-FFF2-40B4-BE49-F238E27FC236}">
                <a16:creationId xmlns:a16="http://schemas.microsoft.com/office/drawing/2014/main" id="{B8CC0963-0B62-FFCB-049B-0AC691BC6D9D}"/>
              </a:ext>
            </a:extLst>
          </p:cNvPr>
          <p:cNvPicPr>
            <a:picLocks noChangeAspect="1" noChangeArrowheads="1"/>
          </p:cNvPicPr>
          <p:nvPr/>
        </p:nvPicPr>
        <p:blipFill>
          <a:blip r:embed="rId3">
            <a:alphaModFix amt="11000"/>
            <a:extLst>
              <a:ext uri="{28A0092B-C50C-407E-A947-70E740481C1C}">
                <a14:useLocalDpi xmlns:a14="http://schemas.microsoft.com/office/drawing/2010/main" val="0"/>
              </a:ext>
            </a:extLst>
          </a:blip>
          <a:srcRect/>
          <a:stretch>
            <a:fillRect/>
          </a:stretch>
        </p:blipFill>
        <p:spPr bwMode="auto">
          <a:xfrm>
            <a:off x="0" y="0"/>
            <a:ext cx="9144000" cy="6872412"/>
          </a:xfrm>
          <a:prstGeom prst="rect">
            <a:avLst/>
          </a:prstGeom>
          <a:noFill/>
          <a:effectLst>
            <a:outerShdw blurRad="50800" dist="50800"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3310D56-8AB5-3F4D-B0E1-20904D6225A0}"/>
              </a:ext>
            </a:extLst>
          </p:cNvPr>
          <p:cNvSpPr>
            <a:spLocks noGrp="1"/>
          </p:cNvSpPr>
          <p:nvPr>
            <p:ph type="title"/>
          </p:nvPr>
        </p:nvSpPr>
        <p:spPr>
          <a:xfrm>
            <a:off x="457200" y="53752"/>
            <a:ext cx="7232650" cy="1143000"/>
          </a:xfrm>
        </p:spPr>
        <p:txBody>
          <a:bodyPr/>
          <a:lstStyle/>
          <a:p>
            <a:r>
              <a:rPr lang="en-GB"/>
              <a:t>ECU – Pursue Responsibilities</a:t>
            </a:r>
          </a:p>
        </p:txBody>
      </p:sp>
      <p:sp>
        <p:nvSpPr>
          <p:cNvPr id="3" name="Content Placeholder 2">
            <a:extLst>
              <a:ext uri="{FF2B5EF4-FFF2-40B4-BE49-F238E27FC236}">
                <a16:creationId xmlns:a16="http://schemas.microsoft.com/office/drawing/2014/main" id="{C556D98A-2E9A-53F9-A854-8ABBAC11218D}"/>
              </a:ext>
            </a:extLst>
          </p:cNvPr>
          <p:cNvSpPr>
            <a:spLocks noGrp="1"/>
          </p:cNvSpPr>
          <p:nvPr>
            <p:ph idx="1"/>
          </p:nvPr>
        </p:nvSpPr>
        <p:spPr>
          <a:xfrm>
            <a:off x="492433" y="1628800"/>
            <a:ext cx="8229600" cy="4735096"/>
          </a:xfrm>
        </p:spPr>
        <p:txBody>
          <a:bodyPr/>
          <a:lstStyle/>
          <a:p>
            <a:pPr marL="0" indent="0">
              <a:buNone/>
            </a:pPr>
            <a:r>
              <a:rPr lang="en-GB" sz="1800" b="1"/>
              <a:t>Partnership working – June 2025</a:t>
            </a:r>
          </a:p>
          <a:p>
            <a:r>
              <a:rPr lang="en-GB" sz="1800"/>
              <a:t>Money mules recruited by fraudster to open bank accounts</a:t>
            </a:r>
          </a:p>
          <a:p>
            <a:r>
              <a:rPr lang="en-GB" sz="1800"/>
              <a:t>Binance facial recognition systems identified fraudster</a:t>
            </a:r>
          </a:p>
          <a:p>
            <a:r>
              <a:rPr lang="en-GB" sz="1800"/>
              <a:t>City of London Police investigation commenced, with several identified money launderers in our area</a:t>
            </a:r>
          </a:p>
          <a:p>
            <a:r>
              <a:rPr lang="en-GB" sz="1800"/>
              <a:t>Combination of PACE &amp; POCA powers used </a:t>
            </a:r>
          </a:p>
          <a:p>
            <a:endParaRPr lang="en-GB" sz="1800"/>
          </a:p>
          <a:p>
            <a:pPr marL="0" indent="0">
              <a:buNone/>
            </a:pPr>
            <a:r>
              <a:rPr lang="en-GB" sz="1800" b="1"/>
              <a:t>Cryptocurrency capabilities – July 2025</a:t>
            </a:r>
          </a:p>
          <a:p>
            <a:r>
              <a:rPr lang="en-GB" sz="1800"/>
              <a:t>Mobile phone seized and examined which showed evidence of cryptocurrency being used. </a:t>
            </a:r>
          </a:p>
          <a:p>
            <a:r>
              <a:rPr lang="en-GB" sz="1800"/>
              <a:t>Sufficient information enabled cryptocurrency wallet to be rebuilt, and balance seized</a:t>
            </a:r>
          </a:p>
          <a:p>
            <a:r>
              <a:rPr lang="en-GB" sz="1800"/>
              <a:t>S47M POCA -Realisable Property Detention Order secured</a:t>
            </a:r>
          </a:p>
        </p:txBody>
      </p:sp>
    </p:spTree>
    <p:extLst>
      <p:ext uri="{BB962C8B-B14F-4D97-AF65-F5344CB8AC3E}">
        <p14:creationId xmlns:p14="http://schemas.microsoft.com/office/powerpoint/2010/main" val="3606083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bstract digital matrix background | Premium Photo">
            <a:extLst>
              <a:ext uri="{FF2B5EF4-FFF2-40B4-BE49-F238E27FC236}">
                <a16:creationId xmlns:a16="http://schemas.microsoft.com/office/drawing/2014/main" id="{8EFC250E-FEB9-3CA0-8240-48212A6DF8CD}"/>
              </a:ext>
            </a:extLst>
          </p:cNvPr>
          <p:cNvPicPr>
            <a:picLocks noChangeAspect="1" noChangeArrowheads="1"/>
          </p:cNvPicPr>
          <p:nvPr/>
        </p:nvPicPr>
        <p:blipFill>
          <a:blip r:embed="rId3">
            <a:alphaModFix amt="11000"/>
            <a:extLst>
              <a:ext uri="{28A0092B-C50C-407E-A947-70E740481C1C}">
                <a14:useLocalDpi xmlns:a14="http://schemas.microsoft.com/office/drawing/2010/main" val="0"/>
              </a:ext>
            </a:extLst>
          </a:blip>
          <a:srcRect/>
          <a:stretch>
            <a:fillRect/>
          </a:stretch>
        </p:blipFill>
        <p:spPr bwMode="auto">
          <a:xfrm>
            <a:off x="0" y="3674"/>
            <a:ext cx="9144000" cy="6872412"/>
          </a:xfrm>
          <a:prstGeom prst="rect">
            <a:avLst/>
          </a:prstGeom>
          <a:noFill/>
          <a:effectLst>
            <a:outerShdw blurRad="50800" dist="50800"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11C4AF9-19C8-A7E9-389D-83B54F1622D8}"/>
              </a:ext>
            </a:extLst>
          </p:cNvPr>
          <p:cNvSpPr>
            <a:spLocks noGrp="1"/>
          </p:cNvSpPr>
          <p:nvPr>
            <p:ph type="title"/>
          </p:nvPr>
        </p:nvSpPr>
        <p:spPr>
          <a:xfrm>
            <a:off x="457200" y="269775"/>
            <a:ext cx="7232650" cy="1143000"/>
          </a:xfrm>
        </p:spPr>
        <p:txBody>
          <a:bodyPr wrap="square" anchor="ctr">
            <a:normAutofit/>
          </a:bodyPr>
          <a:lstStyle/>
          <a:p>
            <a:r>
              <a:rPr lang="en-GB"/>
              <a:t>First in the UK – Cyber Pursue</a:t>
            </a:r>
          </a:p>
        </p:txBody>
      </p:sp>
      <p:sp>
        <p:nvSpPr>
          <p:cNvPr id="3" name="Content Placeholder 2">
            <a:extLst>
              <a:ext uri="{FF2B5EF4-FFF2-40B4-BE49-F238E27FC236}">
                <a16:creationId xmlns:a16="http://schemas.microsoft.com/office/drawing/2014/main" id="{E15762BF-DAD8-CECE-DFA7-F3EA8DAF5BF8}"/>
              </a:ext>
            </a:extLst>
          </p:cNvPr>
          <p:cNvSpPr>
            <a:spLocks noGrp="1"/>
          </p:cNvSpPr>
          <p:nvPr>
            <p:ph sz="half" idx="1"/>
          </p:nvPr>
        </p:nvSpPr>
        <p:spPr>
          <a:xfrm>
            <a:off x="457200" y="1600200"/>
            <a:ext cx="4038600" cy="4299198"/>
          </a:xfrm>
        </p:spPr>
        <p:txBody>
          <a:bodyPr wrap="square" anchor="t">
            <a:normAutofit/>
          </a:bodyPr>
          <a:lstStyle/>
          <a:p>
            <a:pPr algn="just">
              <a:lnSpc>
                <a:spcPct val="90000"/>
              </a:lnSpc>
            </a:pPr>
            <a:r>
              <a:rPr lang="en-GB" sz="1800" dirty="0"/>
              <a:t>2024 - intelligence regarding firearms printing lead to the arrest of an offender.  NYP CCU were called in to assist in digital evidence identification and strategy.</a:t>
            </a:r>
          </a:p>
          <a:p>
            <a:pPr marL="0" indent="0">
              <a:lnSpc>
                <a:spcPct val="90000"/>
              </a:lnSpc>
              <a:buNone/>
            </a:pPr>
            <a:endParaRPr lang="en-GB" sz="1800" dirty="0"/>
          </a:p>
          <a:p>
            <a:pPr algn="just">
              <a:lnSpc>
                <a:spcPct val="90000"/>
              </a:lnSpc>
            </a:pPr>
            <a:r>
              <a:rPr lang="en-GB" sz="1800" dirty="0"/>
              <a:t>The attending officer identified a </a:t>
            </a:r>
            <a:r>
              <a:rPr lang="en-GB" sz="1800" i="1" dirty="0" err="1"/>
              <a:t>Pwnagotchi</a:t>
            </a:r>
            <a:r>
              <a:rPr lang="en-GB" sz="1800" dirty="0"/>
              <a:t> – a mobile phone sized device that indiscriminatingly attacks home Wi-Fi routers and steals data allowing for the password to be cracked. Bad actors can then use the Wi-Fi connection to commit crime anonymously.</a:t>
            </a:r>
          </a:p>
        </p:txBody>
      </p:sp>
      <p:pic>
        <p:nvPicPr>
          <p:cNvPr id="4" name="Picture 3">
            <a:extLst>
              <a:ext uri="{FF2B5EF4-FFF2-40B4-BE49-F238E27FC236}">
                <a16:creationId xmlns:a16="http://schemas.microsoft.com/office/drawing/2014/main" id="{DFDD6775-934F-F07D-C3DA-48759FA71565}"/>
              </a:ext>
            </a:extLst>
          </p:cNvPr>
          <p:cNvPicPr>
            <a:picLocks noChangeAspect="1"/>
          </p:cNvPicPr>
          <p:nvPr/>
        </p:nvPicPr>
        <p:blipFill>
          <a:blip r:embed="rId4">
            <a:extLst>
              <a:ext uri="{28A0092B-C50C-407E-A947-70E740481C1C}">
                <a14:useLocalDpi xmlns:a14="http://schemas.microsoft.com/office/drawing/2010/main" val="0"/>
              </a:ext>
            </a:extLst>
          </a:blip>
          <a:srcRect l="2380" r="30698" b="3"/>
          <a:stretch>
            <a:fillRect/>
          </a:stretch>
        </p:blipFill>
        <p:spPr>
          <a:xfrm>
            <a:off x="4572000" y="1600201"/>
            <a:ext cx="2247899" cy="2178837"/>
          </a:xfrm>
          <a:prstGeom prst="rect">
            <a:avLst/>
          </a:prstGeom>
          <a:noFill/>
        </p:spPr>
      </p:pic>
      <p:pic>
        <p:nvPicPr>
          <p:cNvPr id="1026" name="Picture 2" descr="🌐 Meet Your New Pet Hacker: Pwnagotchi! 🐾 Say goodbye to complicated  hacking methods and hello to your portable, adorable digital sidekick! ✨  Why Pwnagotchi? ✓ Cute &amp; Portable: Easy to carry,">
            <a:extLst>
              <a:ext uri="{FF2B5EF4-FFF2-40B4-BE49-F238E27FC236}">
                <a16:creationId xmlns:a16="http://schemas.microsoft.com/office/drawing/2014/main" id="{3D86B894-CA6C-56BD-25B1-B38A580898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861048"/>
            <a:ext cx="224790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154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2050" name="Picture 2" descr="Abstract digital matrix background | Premium Photo">
            <a:extLst>
              <a:ext uri="{FF2B5EF4-FFF2-40B4-BE49-F238E27FC236}">
                <a16:creationId xmlns:a16="http://schemas.microsoft.com/office/drawing/2014/main" id="{CCA8C39A-94E5-3B10-BC48-9B27BD79DB65}"/>
              </a:ext>
            </a:extLst>
          </p:cNvPr>
          <p:cNvPicPr>
            <a:picLocks noChangeAspect="1" noChangeArrowheads="1"/>
          </p:cNvPicPr>
          <p:nvPr/>
        </p:nvPicPr>
        <p:blipFill>
          <a:blip r:embed="rId3">
            <a:alphaModFix amt="11000"/>
            <a:extLst>
              <a:ext uri="{28A0092B-C50C-407E-A947-70E740481C1C}">
                <a14:useLocalDpi xmlns:a14="http://schemas.microsoft.com/office/drawing/2010/main" val="0"/>
              </a:ext>
            </a:extLst>
          </a:blip>
          <a:srcRect/>
          <a:stretch>
            <a:fillRect/>
          </a:stretch>
        </p:blipFill>
        <p:spPr bwMode="auto">
          <a:xfrm>
            <a:off x="-5906" y="-7206"/>
            <a:ext cx="9144000" cy="6872412"/>
          </a:xfrm>
          <a:prstGeom prst="rect">
            <a:avLst/>
          </a:prstGeom>
          <a:noFill/>
          <a:effectLst>
            <a:outerShdw blurRad="50800" dist="50800"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D28B4F16-536C-DDEA-89DC-4A24AEF44BD6}"/>
              </a:ext>
            </a:extLst>
          </p:cNvPr>
          <p:cNvSpPr txBox="1">
            <a:spLocks/>
          </p:cNvSpPr>
          <p:nvPr/>
        </p:nvSpPr>
        <p:spPr bwMode="auto">
          <a:xfrm>
            <a:off x="251520" y="1988840"/>
            <a:ext cx="4320480" cy="3845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90000"/>
              </a:lnSpc>
            </a:pPr>
            <a:r>
              <a:rPr lang="en-GB" sz="1800"/>
              <a:t>Believed to be the only investigation into this device in the UK to date. In the UK alone there are over 3000 registered devices.</a:t>
            </a:r>
          </a:p>
          <a:p>
            <a:pPr marL="0" indent="0" algn="just">
              <a:lnSpc>
                <a:spcPct val="90000"/>
              </a:lnSpc>
              <a:buFont typeface="Arial" charset="0"/>
              <a:buNone/>
            </a:pPr>
            <a:endParaRPr lang="en-GB" sz="1800"/>
          </a:p>
          <a:p>
            <a:pPr algn="just">
              <a:lnSpc>
                <a:spcPct val="90000"/>
              </a:lnSpc>
            </a:pPr>
            <a:r>
              <a:rPr lang="en-GB" sz="1800"/>
              <a:t>At the conclusion of the Digital Forensic Investigation into the Pwnagotchi device, the offender was offered and accepted a conditional caution with requirements to address offending through rehabilitation services partners.</a:t>
            </a:r>
          </a:p>
        </p:txBody>
      </p:sp>
      <p:sp>
        <p:nvSpPr>
          <p:cNvPr id="12" name="Content Placeholder 2">
            <a:extLst>
              <a:ext uri="{FF2B5EF4-FFF2-40B4-BE49-F238E27FC236}">
                <a16:creationId xmlns:a16="http://schemas.microsoft.com/office/drawing/2014/main" id="{99D2F610-C8F5-2A79-4AAE-AD905F3C7879}"/>
              </a:ext>
            </a:extLst>
          </p:cNvPr>
          <p:cNvSpPr txBox="1">
            <a:spLocks/>
          </p:cNvSpPr>
          <p:nvPr/>
        </p:nvSpPr>
        <p:spPr bwMode="auto">
          <a:xfrm>
            <a:off x="4586620" y="1988838"/>
            <a:ext cx="4320480" cy="4869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90000"/>
              </a:lnSpc>
            </a:pPr>
            <a:r>
              <a:rPr lang="en-GB" sz="1800" dirty="0"/>
              <a:t>Proactive safeguarding took place after digital forensic analysis of the device revealed data that allowed NYP CCU to locate and inform victims of the attacks that had taken place.</a:t>
            </a:r>
          </a:p>
          <a:p>
            <a:pPr marL="0" indent="0">
              <a:lnSpc>
                <a:spcPct val="90000"/>
              </a:lnSpc>
              <a:buNone/>
            </a:pPr>
            <a:endParaRPr lang="en-GB" sz="1800" dirty="0"/>
          </a:p>
          <a:p>
            <a:pPr>
              <a:lnSpc>
                <a:spcPct val="90000"/>
              </a:lnSpc>
            </a:pPr>
            <a:r>
              <a:rPr lang="en-GB" sz="1800" dirty="0"/>
              <a:t>Examples of Safeguarded Victims:</a:t>
            </a:r>
          </a:p>
          <a:p>
            <a:pPr lvl="1">
              <a:lnSpc>
                <a:spcPct val="90000"/>
              </a:lnSpc>
              <a:buFont typeface="Arial" panose="020B0604020202020204" pitchFamily="34" charset="0"/>
              <a:buChar char="•"/>
            </a:pPr>
            <a:r>
              <a:rPr lang="en-GB" sz="1400" dirty="0"/>
              <a:t>Care Home</a:t>
            </a:r>
          </a:p>
          <a:p>
            <a:pPr lvl="1">
              <a:lnSpc>
                <a:spcPct val="90000"/>
              </a:lnSpc>
              <a:buFont typeface="Arial" panose="020B0604020202020204" pitchFamily="34" charset="0"/>
              <a:buChar char="•"/>
            </a:pPr>
            <a:r>
              <a:rPr lang="en-GB" sz="1400" dirty="0"/>
              <a:t>Local Government infrastructure</a:t>
            </a:r>
          </a:p>
          <a:p>
            <a:pPr lvl="1">
              <a:lnSpc>
                <a:spcPct val="90000"/>
              </a:lnSpc>
              <a:buFont typeface="Arial" panose="020B0604020202020204" pitchFamily="34" charset="0"/>
              <a:buChar char="•"/>
            </a:pPr>
            <a:r>
              <a:rPr lang="en-GB" sz="1400" dirty="0"/>
              <a:t>Multimillion pound private industry</a:t>
            </a:r>
          </a:p>
          <a:p>
            <a:pPr lvl="1">
              <a:lnSpc>
                <a:spcPct val="90000"/>
              </a:lnSpc>
              <a:buFont typeface="Arial" panose="020B0604020202020204" pitchFamily="34" charset="0"/>
              <a:buChar char="•"/>
            </a:pPr>
            <a:r>
              <a:rPr lang="en-GB" sz="1400" dirty="0"/>
              <a:t>Public Homes</a:t>
            </a:r>
          </a:p>
          <a:p>
            <a:pPr marL="457200" lvl="1" indent="0">
              <a:lnSpc>
                <a:spcPct val="90000"/>
              </a:lnSpc>
              <a:buNone/>
            </a:pPr>
            <a:endParaRPr lang="en-GB" sz="1400" dirty="0"/>
          </a:p>
          <a:p>
            <a:pPr algn="just">
              <a:lnSpc>
                <a:spcPct val="90000"/>
              </a:lnSpc>
              <a:buFont typeface="Arial" panose="020B0604020202020204" pitchFamily="34" charset="0"/>
              <a:buChar char="•"/>
            </a:pPr>
            <a:r>
              <a:rPr lang="en-GB" sz="1800" dirty="0"/>
              <a:t>Published in the Team Cyber UK law enforcement network briefing.</a:t>
            </a:r>
          </a:p>
          <a:p>
            <a:pPr marL="0" indent="0" algn="just">
              <a:lnSpc>
                <a:spcPct val="90000"/>
              </a:lnSpc>
              <a:buNone/>
            </a:pPr>
            <a:endParaRPr lang="en-GB" sz="1800" dirty="0"/>
          </a:p>
          <a:p>
            <a:pPr algn="just">
              <a:lnSpc>
                <a:spcPct val="90000"/>
              </a:lnSpc>
              <a:buFont typeface="Arial" panose="020B0604020202020204" pitchFamily="34" charset="0"/>
              <a:buChar char="•"/>
            </a:pPr>
            <a:r>
              <a:rPr lang="en-GB" sz="1800" dirty="0"/>
              <a:t>Contact made by other UK law enforcement officers regarding the investigation &amp; sharing of best practice.</a:t>
            </a:r>
          </a:p>
        </p:txBody>
      </p:sp>
      <p:sp>
        <p:nvSpPr>
          <p:cNvPr id="13" name="Title 1">
            <a:extLst>
              <a:ext uri="{FF2B5EF4-FFF2-40B4-BE49-F238E27FC236}">
                <a16:creationId xmlns:a16="http://schemas.microsoft.com/office/drawing/2014/main" id="{43A1CD49-9744-2D79-4879-D62D525A7280}"/>
              </a:ext>
            </a:extLst>
          </p:cNvPr>
          <p:cNvSpPr>
            <a:spLocks noGrp="1"/>
          </p:cNvSpPr>
          <p:nvPr>
            <p:ph type="title"/>
          </p:nvPr>
        </p:nvSpPr>
        <p:spPr>
          <a:xfrm>
            <a:off x="457200" y="269775"/>
            <a:ext cx="7232650" cy="1143000"/>
          </a:xfrm>
        </p:spPr>
        <p:txBody>
          <a:bodyPr wrap="square" anchor="ctr">
            <a:normAutofit/>
          </a:bodyPr>
          <a:lstStyle/>
          <a:p>
            <a:r>
              <a:rPr lang="en-GB" sz="3200" b="0"/>
              <a:t>First in the UK - Outcomes</a:t>
            </a:r>
          </a:p>
        </p:txBody>
      </p:sp>
    </p:spTree>
    <p:extLst>
      <p:ext uri="{BB962C8B-B14F-4D97-AF65-F5344CB8AC3E}">
        <p14:creationId xmlns:p14="http://schemas.microsoft.com/office/powerpoint/2010/main" val="3505146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Abstract digital matrix background | Premium Photo">
            <a:extLst>
              <a:ext uri="{FF2B5EF4-FFF2-40B4-BE49-F238E27FC236}">
                <a16:creationId xmlns:a16="http://schemas.microsoft.com/office/drawing/2014/main" id="{B432EF46-D192-7B99-C5CC-B096D24AB502}"/>
              </a:ext>
            </a:extLst>
          </p:cNvPr>
          <p:cNvPicPr>
            <a:picLocks noChangeAspect="1" noChangeArrowheads="1"/>
          </p:cNvPicPr>
          <p:nvPr/>
        </p:nvPicPr>
        <p:blipFill>
          <a:blip r:embed="rId3">
            <a:alphaModFix amt="11000"/>
            <a:extLst>
              <a:ext uri="{28A0092B-C50C-407E-A947-70E740481C1C}">
                <a14:useLocalDpi xmlns:a14="http://schemas.microsoft.com/office/drawing/2010/main" val="0"/>
              </a:ext>
            </a:extLst>
          </a:blip>
          <a:srcRect/>
          <a:stretch>
            <a:fillRect/>
          </a:stretch>
        </p:blipFill>
        <p:spPr bwMode="auto">
          <a:xfrm>
            <a:off x="0" y="0"/>
            <a:ext cx="9144000" cy="6872412"/>
          </a:xfrm>
          <a:prstGeom prst="rect">
            <a:avLst/>
          </a:prstGeom>
          <a:noFill/>
          <a:effectLst>
            <a:outerShdw blurRad="50800" dist="50800"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B386BD82-4C06-0770-4617-388AE49AAA6B}"/>
              </a:ext>
            </a:extLst>
          </p:cNvPr>
          <p:cNvSpPr>
            <a:spLocks noGrp="1"/>
          </p:cNvSpPr>
          <p:nvPr>
            <p:ph type="title"/>
          </p:nvPr>
        </p:nvSpPr>
        <p:spPr>
          <a:xfrm>
            <a:off x="251520" y="260648"/>
            <a:ext cx="7931224" cy="1143000"/>
          </a:xfrm>
        </p:spPr>
        <p:txBody>
          <a:bodyPr wrap="square" anchor="ctr">
            <a:normAutofit/>
          </a:bodyPr>
          <a:lstStyle/>
          <a:p>
            <a:r>
              <a:rPr lang="en-GB" sz="3200" b="0" dirty="0"/>
              <a:t>Cybercrime Reports – 2025 (Q1, Q2)</a:t>
            </a:r>
          </a:p>
        </p:txBody>
      </p:sp>
      <p:sp>
        <p:nvSpPr>
          <p:cNvPr id="10" name="Content Placeholder 2">
            <a:extLst>
              <a:ext uri="{FF2B5EF4-FFF2-40B4-BE49-F238E27FC236}">
                <a16:creationId xmlns:a16="http://schemas.microsoft.com/office/drawing/2014/main" id="{72B69603-7586-BEE8-6F80-6A5091EFE4F4}"/>
              </a:ext>
            </a:extLst>
          </p:cNvPr>
          <p:cNvSpPr>
            <a:spLocks noGrp="1"/>
          </p:cNvSpPr>
          <p:nvPr>
            <p:ph idx="1"/>
          </p:nvPr>
        </p:nvSpPr>
        <p:spPr>
          <a:xfrm>
            <a:off x="457200" y="1600200"/>
            <a:ext cx="8229600" cy="4565104"/>
          </a:xfrm>
        </p:spPr>
        <p:txBody>
          <a:bodyPr/>
          <a:lstStyle/>
          <a:p>
            <a:pPr marL="0" indent="0">
              <a:buNone/>
            </a:pPr>
            <a:r>
              <a:rPr lang="en-GB" sz="2000"/>
              <a:t>Reports year to date:</a:t>
            </a:r>
          </a:p>
          <a:p>
            <a:r>
              <a:rPr lang="en-GB" sz="1800"/>
              <a:t>193 reports to NYP CCU for breaches of the Computer Misuse Act 1990</a:t>
            </a:r>
          </a:p>
          <a:p>
            <a:pPr marL="0" indent="0">
              <a:buNone/>
            </a:pPr>
            <a:endParaRPr lang="en-GB" sz="1800"/>
          </a:p>
          <a:p>
            <a:pPr lvl="1">
              <a:buFont typeface="Arial" panose="020B0604020202020204" pitchFamily="34" charset="0"/>
              <a:buChar char="•"/>
            </a:pPr>
            <a:r>
              <a:rPr lang="en-GB" sz="1400" b="1"/>
              <a:t>176</a:t>
            </a:r>
            <a:r>
              <a:rPr lang="en-GB" sz="1400"/>
              <a:t> Protect reports</a:t>
            </a:r>
          </a:p>
          <a:p>
            <a:pPr lvl="1">
              <a:buFont typeface="Arial" panose="020B0604020202020204" pitchFamily="34" charset="0"/>
              <a:buChar char="•"/>
            </a:pPr>
            <a:r>
              <a:rPr lang="en-GB" sz="1400" b="1"/>
              <a:t>18</a:t>
            </a:r>
            <a:r>
              <a:rPr lang="en-GB" sz="1400"/>
              <a:t> Pursue investigations</a:t>
            </a:r>
          </a:p>
          <a:p>
            <a:pPr lvl="1">
              <a:buFont typeface="Arial" panose="020B0604020202020204" pitchFamily="34" charset="0"/>
              <a:buChar char="•"/>
            </a:pPr>
            <a:r>
              <a:rPr lang="en-GB" sz="1400" b="1"/>
              <a:t>140</a:t>
            </a:r>
            <a:r>
              <a:rPr lang="en-GB" sz="1400"/>
              <a:t> Victims</a:t>
            </a:r>
          </a:p>
          <a:p>
            <a:pPr lvl="1">
              <a:buFont typeface="Arial" panose="020B0604020202020204" pitchFamily="34" charset="0"/>
              <a:buChar char="•"/>
            </a:pPr>
            <a:r>
              <a:rPr lang="en-GB" sz="1400" b="1"/>
              <a:t>ALL</a:t>
            </a:r>
            <a:r>
              <a:rPr lang="en-GB" sz="1400"/>
              <a:t> Victims contacted with Cyber Protect advice in line with 100% contact policy.</a:t>
            </a:r>
          </a:p>
          <a:p>
            <a:pPr>
              <a:buFont typeface="Arial" panose="020B0604020202020204" pitchFamily="34" charset="0"/>
              <a:buChar char="•"/>
            </a:pPr>
            <a:endParaRPr lang="en-GB" sz="1800"/>
          </a:p>
          <a:p>
            <a:pPr>
              <a:buFont typeface="Arial" panose="020B0604020202020204" pitchFamily="34" charset="0"/>
              <a:buChar char="•"/>
            </a:pPr>
            <a:r>
              <a:rPr lang="en-GB" sz="1800"/>
              <a:t>Outcomes year to date:</a:t>
            </a:r>
          </a:p>
          <a:p>
            <a:pPr marL="0" indent="0">
              <a:buNone/>
            </a:pPr>
            <a:endParaRPr lang="en-GB" sz="1800"/>
          </a:p>
          <a:p>
            <a:pPr lvl="1">
              <a:buFont typeface="Arial" panose="020B0604020202020204" pitchFamily="34" charset="0"/>
              <a:buChar char="•"/>
            </a:pPr>
            <a:r>
              <a:rPr lang="en-GB" sz="1400" b="1"/>
              <a:t>3</a:t>
            </a:r>
            <a:r>
              <a:rPr lang="en-GB" sz="1400"/>
              <a:t> Arrests &amp; Interview</a:t>
            </a:r>
          </a:p>
          <a:p>
            <a:pPr lvl="1">
              <a:buFont typeface="Arial" panose="020B0604020202020204" pitchFamily="34" charset="0"/>
              <a:buChar char="•"/>
            </a:pPr>
            <a:r>
              <a:rPr lang="en-GB" sz="1400" b="1"/>
              <a:t>5 </a:t>
            </a:r>
            <a:r>
              <a:rPr lang="en-GB" sz="1400"/>
              <a:t>Voluntary Attendee Interviews</a:t>
            </a:r>
          </a:p>
          <a:p>
            <a:pPr lvl="1">
              <a:buFont typeface="Arial" panose="020B0604020202020204" pitchFamily="34" charset="0"/>
              <a:buChar char="•"/>
            </a:pPr>
            <a:r>
              <a:rPr lang="en-GB" sz="1400" b="1"/>
              <a:t>2</a:t>
            </a:r>
            <a:r>
              <a:rPr lang="en-GB" sz="1400"/>
              <a:t> Conditional Cautions </a:t>
            </a:r>
            <a:r>
              <a:rPr lang="en-GB" sz="1050"/>
              <a:t>(CMA &amp; Fraud)</a:t>
            </a:r>
          </a:p>
          <a:p>
            <a:pPr lvl="1">
              <a:buFont typeface="Arial" panose="020B0604020202020204" pitchFamily="34" charset="0"/>
              <a:buChar char="•"/>
            </a:pPr>
            <a:r>
              <a:rPr lang="en-GB" sz="1400" b="1"/>
              <a:t>4</a:t>
            </a:r>
            <a:r>
              <a:rPr lang="en-GB" sz="1400"/>
              <a:t> Charges </a:t>
            </a:r>
            <a:r>
              <a:rPr lang="en-GB" sz="1050"/>
              <a:t>(CMA | Make IIOC| Possessing Extreme Pornographic Material)</a:t>
            </a:r>
            <a:endParaRPr lang="en-GB" sz="800"/>
          </a:p>
        </p:txBody>
      </p:sp>
    </p:spTree>
    <p:extLst>
      <p:ext uri="{BB962C8B-B14F-4D97-AF65-F5344CB8AC3E}">
        <p14:creationId xmlns:p14="http://schemas.microsoft.com/office/powerpoint/2010/main" val="2030009941"/>
      </p:ext>
    </p:extLst>
  </p:cSld>
  <p:clrMapOvr>
    <a:masterClrMapping/>
  </p:clrMapOvr>
</p:sld>
</file>

<file path=ppt/theme/theme1.xml><?xml version="1.0" encoding="utf-8"?>
<a:theme xmlns:a="http://schemas.openxmlformats.org/drawingml/2006/main" name="NYP presentation sty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5B6853E700174E96A0B8B85BDD4C7F" ma:contentTypeVersion="14" ma:contentTypeDescription="Create a new document." ma:contentTypeScope="" ma:versionID="773a0cba3cdc1b08ed0451b581274db5">
  <xsd:schema xmlns:xsd="http://www.w3.org/2001/XMLSchema" xmlns:xs="http://www.w3.org/2001/XMLSchema" xmlns:p="http://schemas.microsoft.com/office/2006/metadata/properties" xmlns:ns2="beece6cf-5121-4f16-bf52-14907eab08d4" xmlns:ns3="8517aacf-01ce-4050-8446-1d0e00f9deea" targetNamespace="http://schemas.microsoft.com/office/2006/metadata/properties" ma:root="true" ma:fieldsID="b772375df6ad077403c4f64b042fbefe" ns2:_="" ns3:_="">
    <xsd:import namespace="beece6cf-5121-4f16-bf52-14907eab08d4"/>
    <xsd:import namespace="8517aacf-01ce-4050-8446-1d0e00f9dee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ece6cf-5121-4f16-bf52-14907eab08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9fe3f7f-6835-4456-a748-773e9b3a2249"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17aacf-01ce-4050-8446-1d0e00f9dee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5f22fa7-a94a-4e82-9e4e-fb6b03b1d375}" ma:internalName="TaxCatchAll" ma:showField="CatchAllData" ma:web="8517aacf-01ce-4050-8446-1d0e00f9de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517aacf-01ce-4050-8446-1d0e00f9deea" xsi:nil="true"/>
    <lcf76f155ced4ddcb4097134ff3c332f xmlns="beece6cf-5121-4f16-bf52-14907eab08d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980FED-26D0-439C-9828-A5BEEF02C2AD}">
  <ds:schemaRefs>
    <ds:schemaRef ds:uri="8517aacf-01ce-4050-8446-1d0e00f9deea"/>
    <ds:schemaRef ds:uri="beece6cf-5121-4f16-bf52-14907eab08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DA4C52F-584E-49A0-AE55-94721032C753}">
  <ds:schemaRefs>
    <ds:schemaRef ds:uri="35d9e691-91c8-4f83-bdb0-0a1a4b65e9df"/>
    <ds:schemaRef ds:uri="8517aacf-01ce-4050-8446-1d0e00f9deea"/>
    <ds:schemaRef ds:uri="beece6cf-5121-4f16-bf52-14907eab08d4"/>
    <ds:schemaRef ds:uri="ff84bbcd-a017-4898-916b-1f5a59dfc0a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FCE6B17-5B64-4C66-8E6F-60691DEC0C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106</TotalTime>
  <Words>1464</Words>
  <Application>Microsoft Office PowerPoint</Application>
  <PresentationFormat>On-screen Show (4:3)</PresentationFormat>
  <Paragraphs>197</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Microsoft Sans Serif</vt:lpstr>
      <vt:lpstr>Open Sans</vt:lpstr>
      <vt:lpstr>NYP presentation style</vt:lpstr>
      <vt:lpstr>North Yorkshire Police  Cybercrime, Digital Investigations &amp; Fraud</vt:lpstr>
      <vt:lpstr>Strategy &amp; Structure</vt:lpstr>
      <vt:lpstr>Cybercrime Unit – The 4 ‘Ps’</vt:lpstr>
      <vt:lpstr>Economic Crime– The 4 ‘Ps’</vt:lpstr>
      <vt:lpstr>Cybercrime Unit - Responsibilities</vt:lpstr>
      <vt:lpstr>ECU – Pursue Responsibilities</vt:lpstr>
      <vt:lpstr>First in the UK – Cyber Pursue</vt:lpstr>
      <vt:lpstr>First in the UK - Outcomes</vt:lpstr>
      <vt:lpstr>Cybercrime Reports – 2025 (Q1, Q2)</vt:lpstr>
      <vt:lpstr>ECU - Protect / Prevent Responsibilities</vt:lpstr>
      <vt:lpstr>Operation Webhook – Protect / Prepare</vt:lpstr>
      <vt:lpstr>Operation Webhook – Feedback</vt:lpstr>
      <vt:lpstr>Performance Data</vt:lpstr>
      <vt:lpstr>Protect &amp; Prevent – Public/Partner Education</vt:lpstr>
      <vt:lpstr>Prepare – Investing in our People</vt:lpstr>
      <vt:lpstr>Investing in our People – Training Pathway</vt:lpstr>
      <vt:lpstr>ECU - Challenges</vt:lpstr>
      <vt:lpstr>ECU – Deliver Improvement &amp; Future Goals</vt:lpstr>
      <vt:lpstr>Reporting Fraud &amp; Cybercrime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Wood, Louise</dc:creator>
  <cp:lastModifiedBy>Mayes, Gavin</cp:lastModifiedBy>
  <cp:revision>1</cp:revision>
  <dcterms:created xsi:type="dcterms:W3CDTF">2016-05-12T16:40:45Z</dcterms:created>
  <dcterms:modified xsi:type="dcterms:W3CDTF">2025-10-16T12:32:30Z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5ed7c50b-0f61-4668-a879-e3b105e43449</vt:lpwstr>
  </property>
  <property fmtid="{D5CDD505-2E9C-101B-9397-08002B2CF9AE}" pid="3" name="NORTH YORKSHIRE POLICEClassification">
    <vt:lpwstr>NOT PROTECTIVELY MARKED</vt:lpwstr>
  </property>
  <property fmtid="{D5CDD505-2E9C-101B-9397-08002B2CF9AE}" pid="4" name="NORTH YORKSHIRE POLICEVisual Markings">
    <vt:lpwstr>No</vt:lpwstr>
  </property>
  <property fmtid="{D5CDD505-2E9C-101B-9397-08002B2CF9AE}" pid="5" name="Classification">
    <vt:lpwstr>OFFICIAL</vt:lpwstr>
  </property>
  <property fmtid="{D5CDD505-2E9C-101B-9397-08002B2CF9AE}" pid="6" name="n7cc5a46288d455f83142cf2528c11bc">
    <vt:lpwstr>Unspecified|99025389-8b11-49dc-8976-39bdb13d017c</vt:lpwstr>
  </property>
  <property fmtid="{D5CDD505-2E9C-101B-9397-08002B2CF9AE}" pid="7" name="TaxCatchAll">
    <vt:lpwstr>43;#Unspecified</vt:lpwstr>
  </property>
  <property fmtid="{D5CDD505-2E9C-101B-9397-08002B2CF9AE}" pid="8" name="_dlc_DocIdItemGuid">
    <vt:lpwstr>82014810-5345-4609-bce1-b8a0eddd7349</vt:lpwstr>
  </property>
  <property fmtid="{D5CDD505-2E9C-101B-9397-08002B2CF9AE}" pid="9" name="CPDocumentType">
    <vt:lpwstr>39;#Agenda, minutes and admin documents|2589de23-d139-4c2c-9123-64c6e4243287</vt:lpwstr>
  </property>
  <property fmtid="{D5CDD505-2E9C-101B-9397-08002B2CF9AE}" pid="10" name="CPDocumentSubject">
    <vt:lpwstr>23;#Corporate matters and services|95093f2b-b44a-415d-b7db-cf56b2d8e177</vt:lpwstr>
  </property>
  <property fmtid="{D5CDD505-2E9C-101B-9397-08002B2CF9AE}" pid="11" name="CPDepartment">
    <vt:lpwstr/>
  </property>
  <property fmtid="{D5CDD505-2E9C-101B-9397-08002B2CF9AE}" pid="12" name="Order">
    <vt:r8>1700</vt:r8>
  </property>
  <property fmtid="{D5CDD505-2E9C-101B-9397-08002B2CF9AE}" pid="13" name="xd_Signature">
    <vt:bool>false</vt:bool>
  </property>
  <property fmtid="{D5CDD505-2E9C-101B-9397-08002B2CF9AE}" pid="14" name="xd_ProgID">
    <vt:lpwstr/>
  </property>
  <property fmtid="{D5CDD505-2E9C-101B-9397-08002B2CF9AE}" pid="15" name="TemplateUrl">
    <vt:lpwstr/>
  </property>
  <property fmtid="{D5CDD505-2E9C-101B-9397-08002B2CF9AE}" pid="16" name="MSIP_Label_3c3f51d1-bd89-4ee9-a78a-494f589fb33f_Enabled">
    <vt:lpwstr>true</vt:lpwstr>
  </property>
  <property fmtid="{D5CDD505-2E9C-101B-9397-08002B2CF9AE}" pid="17" name="MSIP_Label_3c3f51d1-bd89-4ee9-a78a-494f589fb33f_SetDate">
    <vt:lpwstr>2024-02-28T17:02:07Z</vt:lpwstr>
  </property>
  <property fmtid="{D5CDD505-2E9C-101B-9397-08002B2CF9AE}" pid="18" name="MSIP_Label_3c3f51d1-bd89-4ee9-a78a-494f589fb33f_Method">
    <vt:lpwstr>Standard</vt:lpwstr>
  </property>
  <property fmtid="{D5CDD505-2E9C-101B-9397-08002B2CF9AE}" pid="19" name="MSIP_Label_3c3f51d1-bd89-4ee9-a78a-494f589fb33f_Name">
    <vt:lpwstr>OFFICIAL</vt:lpwstr>
  </property>
  <property fmtid="{D5CDD505-2E9C-101B-9397-08002B2CF9AE}" pid="20" name="MSIP_Label_3c3f51d1-bd89-4ee9-a78a-494f589fb33f_SiteId">
    <vt:lpwstr>2c84bc91-93af-476e-9721-cdad67cb3ead</vt:lpwstr>
  </property>
  <property fmtid="{D5CDD505-2E9C-101B-9397-08002B2CF9AE}" pid="21" name="MSIP_Label_3c3f51d1-bd89-4ee9-a78a-494f589fb33f_ActionId">
    <vt:lpwstr>0dde04ed-4749-4678-9fdd-a9a0297a59d9</vt:lpwstr>
  </property>
  <property fmtid="{D5CDD505-2E9C-101B-9397-08002B2CF9AE}" pid="22" name="MSIP_Label_3c3f51d1-bd89-4ee9-a78a-494f589fb33f_ContentBits">
    <vt:lpwstr>0</vt:lpwstr>
  </property>
  <property fmtid="{D5CDD505-2E9C-101B-9397-08002B2CF9AE}" pid="23" name="ContentTypeId">
    <vt:lpwstr>0x0101002D5B6853E700174E96A0B8B85BDD4C7F</vt:lpwstr>
  </property>
  <property fmtid="{D5CDD505-2E9C-101B-9397-08002B2CF9AE}" pid="24" name="MediaServiceImageTags">
    <vt:lpwstr/>
  </property>
</Properties>
</file>