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0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s" id="{1DC61081-288F-435E-B791-7D365CAB0D57}">
          <p14:sldIdLst>
            <p14:sldId id="256"/>
          </p14:sldIdLst>
        </p14:section>
        <p14:section name="Text Slides" id="{7EDFD3DE-A0F9-4BAF-9AC5-185E577E0CF8}">
          <p14:sldIdLst>
            <p14:sldId id="260"/>
            <p14:sldId id="274"/>
          </p14:sldIdLst>
        </p14:section>
        <p14:section name="Section Title Slides" id="{0F95A78E-0435-4A76-A918-A27C5CA4407D}">
          <p14:sldIdLst/>
        </p14:section>
        <p14:section name="Other Slides" id="{121189AE-F0E6-4383-B9FC-1879C930C56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48"/>
    <a:srgbClr val="008577"/>
    <a:srgbClr val="073531"/>
    <a:srgbClr val="34C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6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C94CC-293F-4543-B357-CA1BED127FAE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AE9F6-F014-4A03-B413-0DEDA8FE9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58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CA95A-CCA4-605A-F9E1-D06BEFB80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C08B9-AC36-6A4C-244B-32CD0FBC8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C87E4-893B-A434-D497-DBF00416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C5B34-57CE-1127-DF43-D79BEA7F0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91AB-BA39-4A23-CB0C-8F08CB109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12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0C3D-DD8B-361A-6573-BFEBC122B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0FA68-8A45-B718-BD36-C0422F444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DD46-F26B-6FD9-88D5-FD88C15E3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3C758-A847-B9A0-C65C-C76FF155B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52E12-8708-CB5E-B8DD-9F8DE2F8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63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9040D9-DD70-86D1-84C1-50C2A6FE1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82A81-90C1-4796-F361-3E3CD80D6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66111-3101-435B-3260-A8A1CAAE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75538-29F2-253C-87F2-18A17016B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A2259-0DBC-DB9B-1358-088B1CA1B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4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F3393-CA5D-7A6B-166B-1DA36842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4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B1DF7-3D82-A79F-9C8C-CC707950F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DE847-F1A8-2B9A-8870-1B584AC92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38AB2-F9F3-4E5B-A515-B5030EE72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428E4-EACA-D45D-FB96-BFE9DA339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89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9EC5-873D-5434-1222-243100A0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A73EF-EC74-CDE5-2953-F4BF11D9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1691C-C9A7-9B2B-0845-AF81F27EB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8BDE3-F13E-E7C6-308C-2FAB33C4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D5425-6B4D-C0AA-7426-629496A8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0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FA55F-7202-70CA-0164-924B177CB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9D0CB-49C2-AFBE-E228-D37769A8F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0743C-1B0F-2621-5BCD-E636C197B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A4D93-B695-D9D2-1470-BCB2EEBD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EDABE-8A53-86A7-1FBF-249677E8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4570F-6575-22F9-36A5-01CEDBE75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655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C7D9-E9DA-645E-8EB5-4E62D59D7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95E4D-18BB-E775-9005-7BFBB4024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E9F3C-8031-FD7F-656D-78E5C61D5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FF9035-BD82-22F8-08FE-F7D9E4480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361EE-7044-3723-7324-96B81CACF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9DA83-93ED-28FE-70E2-A0FBF36E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5FE80E-568D-5531-7027-B580C7FC0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60E182-4775-A6F0-0126-33289FB3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96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966DA-09D6-BD5D-3DC2-C8464C57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C83C3C-FD4C-563E-23CE-32D5DB77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C927A-AE83-EA40-003A-6A048648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D2E0C-5E9C-5710-39FD-96728C73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6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D1551F-40AE-56D1-1AD4-EC7BAE069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671B62-B45B-00E5-BE5B-0183E87D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9C57B-E00D-651A-36BE-206B7343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7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1E44-6504-1F13-CDF4-D49760DA9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F16C5-4687-E154-1B58-226BE8E3F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30F9B-9B46-8591-B2E1-4AEA16F77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60222-B4E2-9B8B-2B05-42800857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B1BCA-1239-A9CC-F7E2-7F4D17A05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9DB6D-13AC-3357-9B2B-9DBE08FD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40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0894F-F4D5-A8AB-1CC2-04151784F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C1CE1-D20B-13BA-4954-4BBF955F96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01571-C9AC-B8DC-ECCA-DA7E8E5BB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E5F0A9-59EF-944B-CA3F-563D16F8C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35D3-612C-AD39-45D7-6E50F2095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76BC8-9D2B-D1BF-D8B6-CAD0057C6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71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917439-4351-C3AC-F36C-90B6EC16C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DCAFB-749A-550C-217C-05877E51F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B6FF3-DC57-EAC0-9B08-49759F183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01B8CE-B05A-4FDC-AF3C-49EB0E913AFD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5ACAB-7290-5D8F-7A82-48639A16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141A2-DA02-A568-F372-1E4026752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C14CD-D652-47CF-AE2F-6302D4CD92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B616774F-EA46-EC8C-4186-0B762DBA0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21" y="5490490"/>
            <a:ext cx="1938539" cy="6984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265D3B-B603-8834-9654-85065894A76D}"/>
              </a:ext>
            </a:extLst>
          </p:cNvPr>
          <p:cNvSpPr txBox="1"/>
          <p:nvPr/>
        </p:nvSpPr>
        <p:spPr>
          <a:xfrm>
            <a:off x="764022" y="1107440"/>
            <a:ext cx="568805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04C48"/>
                </a:solidFill>
                <a:latin typeface="Plus Jakarta Sans SemiBold" pitchFamily="2" charset="0"/>
                <a:cs typeface="Plus Jakarta Sans SemiBold" pitchFamily="2" charset="0"/>
              </a:rPr>
              <a:t>North Yorkshire Fire &amp; Rescue Service </a:t>
            </a:r>
          </a:p>
          <a:p>
            <a:endParaRPr lang="en-GB" sz="4000" dirty="0">
              <a:solidFill>
                <a:srgbClr val="004C48"/>
              </a:solidFill>
              <a:latin typeface="Plus Jakarta Sans SemiBold" pitchFamily="2" charset="0"/>
              <a:cs typeface="Plus Jakarta Sans SemiBold" pitchFamily="2" charset="0"/>
            </a:endParaRPr>
          </a:p>
          <a:p>
            <a:r>
              <a:rPr lang="en-GB" sz="4000" dirty="0">
                <a:solidFill>
                  <a:srgbClr val="004C48"/>
                </a:solidFill>
                <a:latin typeface="Plus Jakarta Sans SemiBold" pitchFamily="2" charset="0"/>
                <a:cs typeface="Plus Jakarta Sans SemiBold" pitchFamily="2" charset="0"/>
              </a:rPr>
              <a:t>Public Complaints and Compliments 2025 </a:t>
            </a:r>
          </a:p>
        </p:txBody>
      </p:sp>
    </p:spTree>
    <p:extLst>
      <p:ext uri="{BB962C8B-B14F-4D97-AF65-F5344CB8AC3E}">
        <p14:creationId xmlns:p14="http://schemas.microsoft.com/office/powerpoint/2010/main" val="36457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9E9283-D5FD-6B08-CCEB-9F24912FEBB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1518699" y="-534692"/>
            <a:ext cx="749501" cy="6970642"/>
            <a:chOff x="7294879" y="-97812"/>
            <a:chExt cx="749501" cy="6970642"/>
          </a:xfrm>
        </p:grpSpPr>
        <p:pic>
          <p:nvPicPr>
            <p:cNvPr id="9" name="Picture 8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9767460B-1394-FB03-6CDF-0E9DD88F74A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-97812"/>
              <a:ext cx="673301" cy="3169920"/>
            </a:xfrm>
            <a:prstGeom prst="rect">
              <a:avLst/>
            </a:prstGeom>
          </p:spPr>
        </p:pic>
        <p:pic>
          <p:nvPicPr>
            <p:cNvPr id="10" name="Picture 9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1EB679B3-D1F9-56BC-7DDB-B0192A0E79EA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3230880"/>
              <a:ext cx="673301" cy="3169920"/>
            </a:xfrm>
            <a:prstGeom prst="rect">
              <a:avLst/>
            </a:prstGeom>
          </p:spPr>
        </p:pic>
        <p:pic>
          <p:nvPicPr>
            <p:cNvPr id="11" name="Picture 10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EC9EE651-E5F7-3378-BAE9-781DA7C05BE3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7062" b="90118"/>
            <a:stretch/>
          </p:blipFill>
          <p:spPr>
            <a:xfrm>
              <a:off x="7294879" y="6559572"/>
              <a:ext cx="749501" cy="313258"/>
            </a:xfrm>
            <a:prstGeom prst="rect">
              <a:avLst/>
            </a:prstGeom>
          </p:spPr>
        </p:pic>
      </p:grpSp>
      <p:pic>
        <p:nvPicPr>
          <p:cNvPr id="12" name="Content Placeholder 8" descr="A green square with white dots&#10;&#10;AI-generated content may be incorrect.">
            <a:extLst>
              <a:ext uri="{FF2B5EF4-FFF2-40B4-BE49-F238E27FC236}">
                <a16:creationId xmlns:a16="http://schemas.microsoft.com/office/drawing/2014/main" id="{DF292B31-0D2A-9EC0-4753-7A4D329832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17"/>
          <a:stretch/>
        </p:blipFill>
        <p:spPr>
          <a:xfrm>
            <a:off x="8010915" y="6315076"/>
            <a:ext cx="4013200" cy="5429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C5111F-9669-966E-C69A-6BF543D74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Compliments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9FB7BE9-E775-466D-6095-2110D855B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595326"/>
              </p:ext>
            </p:extLst>
          </p:nvPr>
        </p:nvGraphicFramePr>
        <p:xfrm>
          <a:off x="838200" y="1825625"/>
          <a:ext cx="7010400" cy="3028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409955611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9168535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77529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55265492"/>
                    </a:ext>
                  </a:extLst>
                </a:gridCol>
              </a:tblGrid>
              <a:tr h="45308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Compliment</a:t>
                      </a: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April  2023  to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March 2024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April 2024 to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March 2025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 April 2025</a:t>
                      </a:r>
                      <a:endParaRPr lang="en-US"/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 to Date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598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Public thanking crews for attendance at incident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34</a:t>
                      </a:r>
                      <a:endParaRPr lang="en-US" sz="1200" b="1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797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Public thanking crews for assistance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3140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Attending an event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87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School/Club Visit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4583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Fitting Smoke alarms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8601001"/>
                  </a:ext>
                </a:extLst>
              </a:tr>
              <a:tr h="35010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Thank you to Control Room staff 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8571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Total</a:t>
                      </a:r>
                      <a:r>
                        <a:rPr lang="en-GB" sz="1100"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Arial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8056335"/>
                  </a:ext>
                </a:extLst>
              </a:tr>
            </a:tbl>
          </a:graphicData>
        </a:graphic>
      </p:graphicFrame>
      <p:pic>
        <p:nvPicPr>
          <p:cNvPr id="4" name="Content Placeholder 16" descr="A blue and black rectangle&#10;&#10;AI-generated content may be incorrect.">
            <a:extLst>
              <a:ext uri="{FF2B5EF4-FFF2-40B4-BE49-F238E27FC236}">
                <a16:creationId xmlns:a16="http://schemas.microsoft.com/office/drawing/2014/main" id="{7C4EB9EC-9AEE-AF73-238F-248A2D689F5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16" b="31813"/>
          <a:stretch/>
        </p:blipFill>
        <p:spPr>
          <a:xfrm rot="16200000">
            <a:off x="9931813" y="4597813"/>
            <a:ext cx="1553336" cy="2967038"/>
          </a:xfrm>
          <a:prstGeom prst="rect">
            <a:avLst/>
          </a:prstGeom>
        </p:spPr>
      </p:pic>
      <p:pic>
        <p:nvPicPr>
          <p:cNvPr id="7" name="Content Placeholder 4" descr="A black and white logo&#10;&#10;AI-generated content may be incorrect.">
            <a:extLst>
              <a:ext uri="{FF2B5EF4-FFF2-40B4-BE49-F238E27FC236}">
                <a16:creationId xmlns:a16="http://schemas.microsoft.com/office/drawing/2014/main" id="{3EFC850B-175C-D520-E56C-C6B627E7F87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61" y="5843046"/>
            <a:ext cx="2001840" cy="72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32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4A5CA-B508-BD0E-4F36-2710CCB83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3417D14-396A-B991-BD20-7F84E8F644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1518699" y="-534692"/>
            <a:ext cx="749501" cy="6970642"/>
            <a:chOff x="7294879" y="-97812"/>
            <a:chExt cx="749501" cy="6970642"/>
          </a:xfrm>
        </p:grpSpPr>
        <p:pic>
          <p:nvPicPr>
            <p:cNvPr id="9" name="Picture 8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5C6A52E4-9EDD-5DBF-03D8-2C261583F08D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-97812"/>
              <a:ext cx="673301" cy="3169920"/>
            </a:xfrm>
            <a:prstGeom prst="rect">
              <a:avLst/>
            </a:prstGeom>
          </p:spPr>
        </p:pic>
        <p:pic>
          <p:nvPicPr>
            <p:cNvPr id="10" name="Picture 9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597621BD-A712-D609-12C0-DA8E27B83C91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9025"/>
            <a:stretch/>
          </p:blipFill>
          <p:spPr>
            <a:xfrm>
              <a:off x="7294879" y="3230880"/>
              <a:ext cx="673301" cy="3169920"/>
            </a:xfrm>
            <a:prstGeom prst="rect">
              <a:avLst/>
            </a:prstGeom>
          </p:spPr>
        </p:pic>
        <p:pic>
          <p:nvPicPr>
            <p:cNvPr id="11" name="Picture 10" descr="A black background with green dots&#10;&#10;AI-generated content may be incorrect.">
              <a:extLst>
                <a:ext uri="{FF2B5EF4-FFF2-40B4-BE49-F238E27FC236}">
                  <a16:creationId xmlns:a16="http://schemas.microsoft.com/office/drawing/2014/main" id="{81268834-F418-61CA-7CC6-CAE803A8B44C}"/>
                </a:ext>
              </a:extLst>
            </p:cNvPr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36" r="7062" b="90118"/>
            <a:stretch/>
          </p:blipFill>
          <p:spPr>
            <a:xfrm>
              <a:off x="7294879" y="6559572"/>
              <a:ext cx="749501" cy="313258"/>
            </a:xfrm>
            <a:prstGeom prst="rect">
              <a:avLst/>
            </a:prstGeom>
          </p:spPr>
        </p:pic>
      </p:grpSp>
      <p:pic>
        <p:nvPicPr>
          <p:cNvPr id="12" name="Content Placeholder 8" descr="A green square with white dots&#10;&#10;AI-generated content may be incorrect.">
            <a:extLst>
              <a:ext uri="{FF2B5EF4-FFF2-40B4-BE49-F238E27FC236}">
                <a16:creationId xmlns:a16="http://schemas.microsoft.com/office/drawing/2014/main" id="{9EBC69BA-D604-B11D-0B52-47606008B9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17"/>
          <a:stretch/>
        </p:blipFill>
        <p:spPr>
          <a:xfrm>
            <a:off x="8010915" y="6315076"/>
            <a:ext cx="4013200" cy="5429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68D188-9D8E-CF04-85A9-45B8FA2D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Complaints </a:t>
            </a:r>
          </a:p>
        </p:txBody>
      </p:sp>
      <p:pic>
        <p:nvPicPr>
          <p:cNvPr id="4" name="Content Placeholder 16" descr="A blue and black rectangle&#10;&#10;AI-generated content may be incorrect.">
            <a:extLst>
              <a:ext uri="{FF2B5EF4-FFF2-40B4-BE49-F238E27FC236}">
                <a16:creationId xmlns:a16="http://schemas.microsoft.com/office/drawing/2014/main" id="{700C31FE-6915-AC7A-D3A2-5B2D49A9203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16" b="31813"/>
          <a:stretch/>
        </p:blipFill>
        <p:spPr>
          <a:xfrm rot="16200000">
            <a:off x="9931813" y="4597813"/>
            <a:ext cx="1553336" cy="2967038"/>
          </a:xfrm>
          <a:prstGeom prst="rect">
            <a:avLst/>
          </a:prstGeom>
        </p:spPr>
      </p:pic>
      <p:pic>
        <p:nvPicPr>
          <p:cNvPr id="7" name="Content Placeholder 4" descr="A black and white logo&#10;&#10;AI-generated content may be incorrect.">
            <a:extLst>
              <a:ext uri="{FF2B5EF4-FFF2-40B4-BE49-F238E27FC236}">
                <a16:creationId xmlns:a16="http://schemas.microsoft.com/office/drawing/2014/main" id="{6272CD15-3383-80FC-B5EA-A397D660CD4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61" y="5843046"/>
            <a:ext cx="2001840" cy="721284"/>
          </a:xfrm>
          <a:prstGeom prst="rect">
            <a:avLst/>
          </a:prstGeom>
        </p:spPr>
      </p:pic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A6A7748-1829-0E65-0110-32F7731303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060804"/>
              </p:ext>
            </p:extLst>
          </p:nvPr>
        </p:nvGraphicFramePr>
        <p:xfrm>
          <a:off x="929640" y="1348014"/>
          <a:ext cx="7765474" cy="4891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374">
                  <a:extLst>
                    <a:ext uri="{9D8B030D-6E8A-4147-A177-3AD203B41FA5}">
                      <a16:colId xmlns:a16="http://schemas.microsoft.com/office/drawing/2014/main" val="2752645713"/>
                    </a:ext>
                  </a:extLst>
                </a:gridCol>
                <a:gridCol w="1271847">
                  <a:extLst>
                    <a:ext uri="{9D8B030D-6E8A-4147-A177-3AD203B41FA5}">
                      <a16:colId xmlns:a16="http://schemas.microsoft.com/office/drawing/2014/main" val="1180474961"/>
                    </a:ext>
                  </a:extLst>
                </a:gridCol>
                <a:gridCol w="964277">
                  <a:extLst>
                    <a:ext uri="{9D8B030D-6E8A-4147-A177-3AD203B41FA5}">
                      <a16:colId xmlns:a16="http://schemas.microsoft.com/office/drawing/2014/main" val="2797152097"/>
                    </a:ext>
                  </a:extLst>
                </a:gridCol>
                <a:gridCol w="1147156">
                  <a:extLst>
                    <a:ext uri="{9D8B030D-6E8A-4147-A177-3AD203B41FA5}">
                      <a16:colId xmlns:a16="http://schemas.microsoft.com/office/drawing/2014/main" val="14059114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566740802"/>
                    </a:ext>
                  </a:extLst>
                </a:gridCol>
                <a:gridCol w="1305100">
                  <a:extLst>
                    <a:ext uri="{9D8B030D-6E8A-4147-A177-3AD203B41FA5}">
                      <a16:colId xmlns:a16="http://schemas.microsoft.com/office/drawing/2014/main" val="3446623917"/>
                    </a:ext>
                  </a:extLst>
                </a:gridCol>
              </a:tblGrid>
              <a:tr h="498273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Complaint</a:t>
                      </a: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to 2022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2022 to 2023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i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 to 2024</a:t>
                      </a:r>
                      <a:endParaRPr lang="en-GB" sz="1100" kern="1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 to 2025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1 April 2025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date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86452948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Driving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5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1200" b="1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6235022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Employee Conduct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5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579898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Response to Incident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92920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Social Media Comments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44635577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Estates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5844581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Damage to Land or Property not driving related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1343050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Unhappy about the service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18863726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Fire Safety Complaint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991418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Complaint Appeal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02023122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Sunken Fire Hydrant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0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0 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445155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Other 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3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7163663"/>
                  </a:ext>
                </a:extLst>
              </a:tr>
              <a:tr h="36607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TOTAL</a:t>
                      </a:r>
                      <a:r>
                        <a:rPr lang="en-GB" sz="11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 </a:t>
                      </a:r>
                      <a:endParaRPr lang="en-GB" sz="1100" b="1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24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i="1" kern="1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Times New Roman"/>
                        </a:rPr>
                        <a:t>12</a:t>
                      </a:r>
                      <a:endParaRPr lang="en-GB" sz="1200" b="1" kern="10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186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45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2">
      <a:majorFont>
        <a:latin typeface="Plus Jakarta Sans SemiBold"/>
        <a:ea typeface=""/>
        <a:cs typeface=""/>
      </a:majorFont>
      <a:minorFont>
        <a:latin typeface="Plus Jakart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67130e-e96b-422a-a935-54d9bbd516ad">
      <Terms xmlns="http://schemas.microsoft.com/office/infopath/2007/PartnerControls"/>
    </lcf76f155ced4ddcb4097134ff3c332f>
    <TaxCatchAll xmlns="aef36d47-cec9-4c09-b00c-0f06dbdc68e5" xsi:nil="true"/>
    <Thumbnail xmlns="dc67130e-e96b-422a-a935-54d9bbd516a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79902CA4774439B045AED1163EBED" ma:contentTypeVersion="17" ma:contentTypeDescription="Create a new document." ma:contentTypeScope="" ma:versionID="62b288320ec9d32d8aa213971de43a3a">
  <xsd:schema xmlns:xsd="http://www.w3.org/2001/XMLSchema" xmlns:xs="http://www.w3.org/2001/XMLSchema" xmlns:p="http://schemas.microsoft.com/office/2006/metadata/properties" xmlns:ns2="dc67130e-e96b-422a-a935-54d9bbd516ad" xmlns:ns3="aef36d47-cec9-4c09-b00c-0f06dbdc68e5" targetNamespace="http://schemas.microsoft.com/office/2006/metadata/properties" ma:root="true" ma:fieldsID="cb6190d77d617325f6c87ea94eb0f9f9" ns2:_="" ns3:_="">
    <xsd:import namespace="dc67130e-e96b-422a-a935-54d9bbd516ad"/>
    <xsd:import namespace="aef36d47-cec9-4c09-b00c-0f06dbdc6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Thumbnai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7130e-e96b-422a-a935-54d9bbd516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ea7afa9-ec24-41b1-98b7-e010215199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Thumbnail" ma:index="23" nillable="true" ma:displayName="Thumbnail" ma:format="Thumbnail" ma:internalName="Thumbnail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36d47-cec9-4c09-b00c-0f06dbdc68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fbddc6f-a21c-45db-b4e6-6d7b48e99169}" ma:internalName="TaxCatchAll" ma:showField="CatchAllData" ma:web="aef36d47-cec9-4c09-b00c-0f06dbdc6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5DFE3F-18FA-4465-8B95-DAD867171D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ACF16D-67EA-4180-8A32-A411471F5B84}">
  <ds:schemaRefs>
    <ds:schemaRef ds:uri="aef36d47-cec9-4c09-b00c-0f06dbdc68e5"/>
    <ds:schemaRef ds:uri="dc67130e-e96b-422a-a935-54d9bbd516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FEBA4A9-98C7-432A-A129-9F7CBCD5D551}">
  <ds:schemaRefs>
    <ds:schemaRef ds:uri="aef36d47-cec9-4c09-b00c-0f06dbdc68e5"/>
    <ds:schemaRef ds:uri="dc67130e-e96b-422a-a935-54d9bbd516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210</Words>
  <Application>Microsoft Office PowerPoint</Application>
  <PresentationFormat>Widescreen</PresentationFormat>
  <Paragraphs>119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Plus Jakarta Sans</vt:lpstr>
      <vt:lpstr>Plus Jakarta Sans SemiBold</vt:lpstr>
      <vt:lpstr>Office Theme</vt:lpstr>
      <vt:lpstr>PowerPoint Presentation</vt:lpstr>
      <vt:lpstr>Compliments </vt:lpstr>
      <vt:lpstr>Complaints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Danny Brandon</dc:creator>
  <cp:lastModifiedBy>Charlie French</cp:lastModifiedBy>
  <cp:revision>3</cp:revision>
  <dcterms:created xsi:type="dcterms:W3CDTF">2025-03-25T15:00:35Z</dcterms:created>
  <dcterms:modified xsi:type="dcterms:W3CDTF">2026-03-16T11:43:05Z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2025-03-25T15:38:00Z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c1ae8065-d769-4047-b134-8a22b30c1c5f</vt:lpwstr>
  </property>
  <property fmtid="{D5CDD505-2E9C-101B-9397-08002B2CF9AE}" pid="7" name="MSIP_Label_defa4170-0d19-0005-0004-bc88714345d2_ActionId">
    <vt:lpwstr>9ecc47f5-ded2-49f6-a46b-ba4bcea7e639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0x010100CD779902CA4774439B045AED1163EBED</vt:lpwstr>
  </property>
  <property fmtid="{D5CDD505-2E9C-101B-9397-08002B2CF9AE}" pid="10" name="MSIP_Label_3c3f51d1-bd89-4ee9-a78a-494f589fb33f_Enabled">
    <vt:lpwstr>true</vt:lpwstr>
  </property>
  <property fmtid="{D5CDD505-2E9C-101B-9397-08002B2CF9AE}" pid="11" name="MSIP_Label_3c3f51d1-bd89-4ee9-a78a-494f589fb33f_SetDate">
    <vt:lpwstr>2025-08-19T13:04:29Z</vt:lpwstr>
  </property>
  <property fmtid="{D5CDD505-2E9C-101B-9397-08002B2CF9AE}" pid="12" name="MSIP_Label_3c3f51d1-bd89-4ee9-a78a-494f589fb33f_Method">
    <vt:lpwstr>Standard</vt:lpwstr>
  </property>
  <property fmtid="{D5CDD505-2E9C-101B-9397-08002B2CF9AE}" pid="13" name="MSIP_Label_3c3f51d1-bd89-4ee9-a78a-494f589fb33f_Name">
    <vt:lpwstr>OFFICIAL</vt:lpwstr>
  </property>
  <property fmtid="{D5CDD505-2E9C-101B-9397-08002B2CF9AE}" pid="14" name="MSIP_Label_3c3f51d1-bd89-4ee9-a78a-494f589fb33f_SiteId">
    <vt:lpwstr>2c84bc91-93af-476e-9721-cdad67cb3ead</vt:lpwstr>
  </property>
  <property fmtid="{D5CDD505-2E9C-101B-9397-08002B2CF9AE}" pid="15" name="MSIP_Label_3c3f51d1-bd89-4ee9-a78a-494f589fb33f_ActionId">
    <vt:lpwstr>993cf716-c5a1-4a03-a687-c87bc4f5b6c6</vt:lpwstr>
  </property>
  <property fmtid="{D5CDD505-2E9C-101B-9397-08002B2CF9AE}" pid="16" name="MSIP_Label_3c3f51d1-bd89-4ee9-a78a-494f589fb33f_ContentBits">
    <vt:lpwstr>0</vt:lpwstr>
  </property>
  <property fmtid="{D5CDD505-2E9C-101B-9397-08002B2CF9AE}" pid="17" name="MSIP_Label_3c3f51d1-bd89-4ee9-a78a-494f589fb33f_Tag">
    <vt:lpwstr>10, 3, 0, 1</vt:lpwstr>
  </property>
</Properties>
</file>