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308" r:id="rId6"/>
    <p:sldId id="310" r:id="rId7"/>
    <p:sldId id="265" r:id="rId8"/>
    <p:sldId id="311" r:id="rId9"/>
    <p:sldId id="309" r:id="rId10"/>
    <p:sldId id="268" r:id="rId11"/>
    <p:sldId id="30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375" autoAdjust="0"/>
  </p:normalViewPr>
  <p:slideViewPr>
    <p:cSldViewPr snapToGrid="0">
      <p:cViewPr varScale="1">
        <p:scale>
          <a:sx n="64" d="100"/>
          <a:sy n="64" d="100"/>
        </p:scale>
        <p:origin x="2964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/>
              <a:t>Open HMICFRS AFIs and Recommendations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AFI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 - Mar 25</c:v>
                </c:pt>
                <c:pt idx="1">
                  <c:v>Jun - Sep 25</c:v>
                </c:pt>
                <c:pt idx="2">
                  <c:v>Sep - Dec 25</c:v>
                </c:pt>
                <c:pt idx="3">
                  <c:v>Jan - Mar 26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80</c:v>
                </c:pt>
                <c:pt idx="1">
                  <c:v>61</c:v>
                </c:pt>
                <c:pt idx="2">
                  <c:v>47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0-414B-941C-82A52ED85A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 - Mar 25</c:v>
                </c:pt>
                <c:pt idx="1">
                  <c:v>Jun - Sep 25</c:v>
                </c:pt>
                <c:pt idx="2">
                  <c:v>Sep - Dec 25</c:v>
                </c:pt>
                <c:pt idx="3">
                  <c:v>Jan - Mar 26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E0-414B-941C-82A52ED85A0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NYP Specific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 - Mar 25</c:v>
                </c:pt>
                <c:pt idx="1">
                  <c:v>Jun - Sep 25</c:v>
                </c:pt>
                <c:pt idx="2">
                  <c:v>Sep - Dec 25</c:v>
                </c:pt>
                <c:pt idx="3">
                  <c:v>Jan - Mar 26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15</c:v>
                </c:pt>
                <c:pt idx="1">
                  <c:v>14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E0-414B-941C-82A52ED85A0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Thematic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 - Mar 25</c:v>
                </c:pt>
                <c:pt idx="1">
                  <c:v>Jun - Sep 25</c:v>
                </c:pt>
                <c:pt idx="2">
                  <c:v>Sep - Dec 25</c:v>
                </c:pt>
                <c:pt idx="3">
                  <c:v>Jan - Mar 26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39</c:v>
                </c:pt>
                <c:pt idx="1">
                  <c:v>29</c:v>
                </c:pt>
                <c:pt idx="2">
                  <c:v>33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E0-414B-941C-82A52ED85A0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Super complaints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 - Mar 25</c:v>
                </c:pt>
                <c:pt idx="1">
                  <c:v>Jun - Sep 25</c:v>
                </c:pt>
                <c:pt idx="2">
                  <c:v>Sep - Dec 25</c:v>
                </c:pt>
                <c:pt idx="3">
                  <c:v>Jan - Mar 26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19</c:v>
                </c:pt>
                <c:pt idx="1">
                  <c:v>13</c:v>
                </c:pt>
                <c:pt idx="2">
                  <c:v>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E0-414B-941C-82A52ED85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444952"/>
        <c:axId val="1238444232"/>
      </c:barChart>
      <c:catAx>
        <c:axId val="1238444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8444232"/>
        <c:crosses val="autoZero"/>
        <c:auto val="1"/>
        <c:lblAlgn val="ctr"/>
        <c:lblOffset val="100"/>
        <c:noMultiLvlLbl val="1"/>
      </c:catAx>
      <c:valAx>
        <c:axId val="1238444232"/>
        <c:scaling>
          <c:orientation val="minMax"/>
          <c:max val="8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8444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45DDB-0F9C-47DF-98ED-EB01399BB509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C9486195-1D45-4D2C-938A-D8D28C02BB9E}">
      <dgm:prSet phldrT="[Text]" custT="1"/>
      <dgm:spPr/>
      <dgm:t>
        <a:bodyPr/>
        <a:lstStyle/>
        <a:p>
          <a:r>
            <a:rPr lang="en-GB" sz="1800"/>
            <a:t>PEEL</a:t>
          </a:r>
        </a:p>
      </dgm:t>
    </dgm:pt>
    <dgm:pt modelId="{C88C4194-DD34-46E1-888D-ED2CB569350B}" type="parTrans" cxnId="{75F31F78-1189-4631-B3EF-FF7BC9CD159A}">
      <dgm:prSet/>
      <dgm:spPr/>
      <dgm:t>
        <a:bodyPr/>
        <a:lstStyle/>
        <a:p>
          <a:endParaRPr lang="en-GB"/>
        </a:p>
      </dgm:t>
    </dgm:pt>
    <dgm:pt modelId="{6509E1BB-8961-4850-934B-1A5E6C5FBE10}" type="sibTrans" cxnId="{75F31F78-1189-4631-B3EF-FF7BC9CD159A}">
      <dgm:prSet/>
      <dgm:spPr/>
      <dgm:t>
        <a:bodyPr/>
        <a:lstStyle/>
        <a:p>
          <a:endParaRPr lang="en-GB"/>
        </a:p>
      </dgm:t>
    </dgm:pt>
    <dgm:pt modelId="{45D83FC3-FDCE-4C5C-9A13-D71DCB1BBC97}">
      <dgm:prSet phldrT="[Text]" custT="1"/>
      <dgm:spPr/>
      <dgm:t>
        <a:bodyPr/>
        <a:lstStyle/>
        <a:p>
          <a:r>
            <a:rPr lang="en-GB" sz="1600" dirty="0"/>
            <a:t>All PEEL 23-25 AFI completed</a:t>
          </a:r>
        </a:p>
      </dgm:t>
    </dgm:pt>
    <dgm:pt modelId="{7DF6C415-DAB4-4B71-899B-8BD5F9B7B399}" type="parTrans" cxnId="{95D3F64B-2CBF-4D50-BA70-A5DB036E4966}">
      <dgm:prSet/>
      <dgm:spPr/>
      <dgm:t>
        <a:bodyPr/>
        <a:lstStyle/>
        <a:p>
          <a:endParaRPr lang="en-GB"/>
        </a:p>
      </dgm:t>
    </dgm:pt>
    <dgm:pt modelId="{4B5474D5-6070-4DB9-9931-9C30CACBFEC4}" type="sibTrans" cxnId="{95D3F64B-2CBF-4D50-BA70-A5DB036E4966}">
      <dgm:prSet/>
      <dgm:spPr/>
      <dgm:t>
        <a:bodyPr/>
        <a:lstStyle/>
        <a:p>
          <a:endParaRPr lang="en-GB"/>
        </a:p>
      </dgm:t>
    </dgm:pt>
    <dgm:pt modelId="{3BC0D77E-178B-494A-A080-C57FFB4E15E4}">
      <dgm:prSet phldrT="[Text]" custT="1"/>
      <dgm:spPr/>
      <dgm:t>
        <a:bodyPr/>
        <a:lstStyle/>
        <a:p>
          <a:r>
            <a:rPr lang="en-GB" sz="1800"/>
            <a:t>Other NYP specific reports</a:t>
          </a:r>
        </a:p>
      </dgm:t>
    </dgm:pt>
    <dgm:pt modelId="{608423CB-3A92-4952-8984-E3E38F0AAF3C}" type="parTrans" cxnId="{E438BCC4-901E-4B06-996C-244BCA5F558D}">
      <dgm:prSet/>
      <dgm:spPr/>
      <dgm:t>
        <a:bodyPr/>
        <a:lstStyle/>
        <a:p>
          <a:endParaRPr lang="en-GB"/>
        </a:p>
      </dgm:t>
    </dgm:pt>
    <dgm:pt modelId="{2D8411FE-B84F-4256-BDD1-601D0FC9E2A7}" type="sibTrans" cxnId="{E438BCC4-901E-4B06-996C-244BCA5F558D}">
      <dgm:prSet/>
      <dgm:spPr/>
      <dgm:t>
        <a:bodyPr/>
        <a:lstStyle/>
        <a:p>
          <a:endParaRPr lang="en-GB"/>
        </a:p>
      </dgm:t>
    </dgm:pt>
    <dgm:pt modelId="{947711CD-922D-4137-87D9-53EA99362EBB}">
      <dgm:prSet phldrT="[Text]" custT="1"/>
      <dgm:spPr/>
      <dgm:t>
        <a:bodyPr/>
        <a:lstStyle/>
        <a:p>
          <a:r>
            <a:rPr lang="en-GB" sz="1600" dirty="0"/>
            <a:t>6 Recommendations and AFIs</a:t>
          </a:r>
        </a:p>
      </dgm:t>
    </dgm:pt>
    <dgm:pt modelId="{697058F3-6963-4957-A486-CFDD4F430CEB}" type="parTrans" cxnId="{25A4F940-5144-4FC3-AC05-83B8AF339BBE}">
      <dgm:prSet/>
      <dgm:spPr/>
      <dgm:t>
        <a:bodyPr/>
        <a:lstStyle/>
        <a:p>
          <a:endParaRPr lang="en-GB"/>
        </a:p>
      </dgm:t>
    </dgm:pt>
    <dgm:pt modelId="{1CA8A11B-2BAD-4FC2-BB94-AB294C37DBFB}" type="sibTrans" cxnId="{25A4F940-5144-4FC3-AC05-83B8AF339BBE}">
      <dgm:prSet/>
      <dgm:spPr/>
      <dgm:t>
        <a:bodyPr/>
        <a:lstStyle/>
        <a:p>
          <a:endParaRPr lang="en-GB"/>
        </a:p>
      </dgm:t>
    </dgm:pt>
    <dgm:pt modelId="{C4598880-3F7A-40CA-9662-4BE316AD8017}">
      <dgm:prSet phldrT="[Text]" custT="1"/>
      <dgm:spPr/>
      <dgm:t>
        <a:bodyPr/>
        <a:lstStyle/>
        <a:p>
          <a:r>
            <a:rPr lang="en-GB" sz="1800"/>
            <a:t>National thematic reports</a:t>
          </a:r>
        </a:p>
      </dgm:t>
    </dgm:pt>
    <dgm:pt modelId="{5718C510-492E-49D8-B181-7A51B5A13A46}" type="parTrans" cxnId="{74522808-5482-4174-A984-D9F06ECDFE25}">
      <dgm:prSet/>
      <dgm:spPr/>
      <dgm:t>
        <a:bodyPr/>
        <a:lstStyle/>
        <a:p>
          <a:endParaRPr lang="en-GB"/>
        </a:p>
      </dgm:t>
    </dgm:pt>
    <dgm:pt modelId="{3DDB5FBB-8DFF-4DD2-91AD-C8D122A8ED42}" type="sibTrans" cxnId="{74522808-5482-4174-A984-D9F06ECDFE25}">
      <dgm:prSet/>
      <dgm:spPr/>
      <dgm:t>
        <a:bodyPr/>
        <a:lstStyle/>
        <a:p>
          <a:endParaRPr lang="en-GB"/>
        </a:p>
      </dgm:t>
    </dgm:pt>
    <dgm:pt modelId="{1E27EB2F-3554-49EA-8677-E381AFEED955}">
      <dgm:prSet phldrT="[Text]" custT="1"/>
      <dgm:spPr/>
      <dgm:t>
        <a:bodyPr/>
        <a:lstStyle/>
        <a:p>
          <a:endParaRPr lang="en-GB" sz="1600" dirty="0"/>
        </a:p>
      </dgm:t>
    </dgm:pt>
    <dgm:pt modelId="{22AEFE76-D0E7-460B-9E2C-9E922DAFA83E}" type="parTrans" cxnId="{DA658A7D-1473-46B7-870E-4C2EA306156A}">
      <dgm:prSet/>
      <dgm:spPr/>
      <dgm:t>
        <a:bodyPr/>
        <a:lstStyle/>
        <a:p>
          <a:endParaRPr lang="en-GB"/>
        </a:p>
      </dgm:t>
    </dgm:pt>
    <dgm:pt modelId="{83413A9D-D6E0-4706-8906-0C68CE2E5FD3}" type="sibTrans" cxnId="{DA658A7D-1473-46B7-870E-4C2EA306156A}">
      <dgm:prSet/>
      <dgm:spPr/>
      <dgm:t>
        <a:bodyPr/>
        <a:lstStyle/>
        <a:p>
          <a:endParaRPr lang="en-GB"/>
        </a:p>
      </dgm:t>
    </dgm:pt>
    <dgm:pt modelId="{23356470-0F1B-40F0-B168-AADD4D87B143}">
      <dgm:prSet phldrT="[Text]" custT="1"/>
      <dgm:spPr/>
      <dgm:t>
        <a:bodyPr/>
        <a:lstStyle/>
        <a:p>
          <a:r>
            <a:rPr lang="en-GB" sz="1800"/>
            <a:t>Super complaints</a:t>
          </a:r>
        </a:p>
      </dgm:t>
    </dgm:pt>
    <dgm:pt modelId="{20980ECE-245E-4A34-AD41-242ADA7043B9}" type="parTrans" cxnId="{E9FEFD9D-AABE-442A-BF78-BBFB810BB6B7}">
      <dgm:prSet/>
      <dgm:spPr/>
      <dgm:t>
        <a:bodyPr/>
        <a:lstStyle/>
        <a:p>
          <a:endParaRPr lang="en-GB"/>
        </a:p>
      </dgm:t>
    </dgm:pt>
    <dgm:pt modelId="{D6467482-83AF-4C87-B86B-50F7DDE93771}" type="sibTrans" cxnId="{E9FEFD9D-AABE-442A-BF78-BBFB810BB6B7}">
      <dgm:prSet/>
      <dgm:spPr/>
      <dgm:t>
        <a:bodyPr/>
        <a:lstStyle/>
        <a:p>
          <a:endParaRPr lang="en-GB"/>
        </a:p>
      </dgm:t>
    </dgm:pt>
    <dgm:pt modelId="{AA6F6631-38BA-4D90-94F2-151BA1AE00A1}">
      <dgm:prSet phldrT="[Text]" custT="1"/>
      <dgm:spPr/>
      <dgm:t>
        <a:bodyPr/>
        <a:lstStyle/>
        <a:p>
          <a:r>
            <a:rPr lang="en-GB" sz="1600"/>
            <a:t>None Open </a:t>
          </a:r>
        </a:p>
      </dgm:t>
    </dgm:pt>
    <dgm:pt modelId="{41A58E16-5E05-43EA-9E78-D22457A20F75}" type="parTrans" cxnId="{9C467F5E-13D5-4020-A8F0-46661B6C77FB}">
      <dgm:prSet/>
      <dgm:spPr/>
      <dgm:t>
        <a:bodyPr/>
        <a:lstStyle/>
        <a:p>
          <a:endParaRPr lang="en-GB"/>
        </a:p>
      </dgm:t>
    </dgm:pt>
    <dgm:pt modelId="{973CD72D-EA87-4654-8631-AC4F076BE301}" type="sibTrans" cxnId="{9C467F5E-13D5-4020-A8F0-46661B6C77FB}">
      <dgm:prSet/>
      <dgm:spPr/>
      <dgm:t>
        <a:bodyPr/>
        <a:lstStyle/>
        <a:p>
          <a:endParaRPr lang="en-GB"/>
        </a:p>
      </dgm:t>
    </dgm:pt>
    <dgm:pt modelId="{95A43EC9-5FA5-4F52-9701-6E193B476A53}">
      <dgm:prSet custT="1"/>
      <dgm:spPr/>
      <dgm:t>
        <a:bodyPr/>
        <a:lstStyle/>
        <a:p>
          <a:r>
            <a:rPr lang="en-GB" sz="1600"/>
            <a:t>4 AFIs &amp; Recs from the custody inspection</a:t>
          </a:r>
        </a:p>
      </dgm:t>
    </dgm:pt>
    <dgm:pt modelId="{74BE9005-316D-4E64-A914-F5442D89F073}" type="parTrans" cxnId="{9991E687-F7A8-4BAE-A885-6A6ADEE94C13}">
      <dgm:prSet/>
      <dgm:spPr/>
      <dgm:t>
        <a:bodyPr/>
        <a:lstStyle/>
        <a:p>
          <a:endParaRPr lang="en-GB"/>
        </a:p>
      </dgm:t>
    </dgm:pt>
    <dgm:pt modelId="{A770E9CD-8C5E-4FBC-842C-17B7E2BA2057}" type="sibTrans" cxnId="{9991E687-F7A8-4BAE-A885-6A6ADEE94C13}">
      <dgm:prSet/>
      <dgm:spPr/>
      <dgm:t>
        <a:bodyPr/>
        <a:lstStyle/>
        <a:p>
          <a:endParaRPr lang="en-GB"/>
        </a:p>
      </dgm:t>
    </dgm:pt>
    <dgm:pt modelId="{8976194D-89AF-4AEE-A8A6-4CC901004083}">
      <dgm:prSet phldrT="[Text]" custT="1"/>
      <dgm:spPr/>
      <dgm:t>
        <a:bodyPr/>
        <a:lstStyle/>
        <a:p>
          <a:r>
            <a:rPr lang="en-GB" sz="1600" dirty="0"/>
            <a:t>2 AFI Effectiveness of integrity arrangements</a:t>
          </a:r>
        </a:p>
      </dgm:t>
    </dgm:pt>
    <dgm:pt modelId="{CB81CE6D-0948-4EE3-9683-1C85629800B0}" type="parTrans" cxnId="{07909BCE-944C-471E-A1E0-6E87359C72A8}">
      <dgm:prSet/>
      <dgm:spPr/>
      <dgm:t>
        <a:bodyPr/>
        <a:lstStyle/>
        <a:p>
          <a:endParaRPr lang="en-GB"/>
        </a:p>
      </dgm:t>
    </dgm:pt>
    <dgm:pt modelId="{362B2B3D-8D05-4C56-85E6-C3EC24273F77}" type="sibTrans" cxnId="{07909BCE-944C-471E-A1E0-6E87359C72A8}">
      <dgm:prSet/>
      <dgm:spPr/>
      <dgm:t>
        <a:bodyPr/>
        <a:lstStyle/>
        <a:p>
          <a:endParaRPr lang="en-GB"/>
        </a:p>
      </dgm:t>
    </dgm:pt>
    <dgm:pt modelId="{2B6985B4-423C-4A7E-A256-5857E65FBD59}">
      <dgm:prSet phldrT="[Text]" custT="1"/>
      <dgm:spPr/>
      <dgm:t>
        <a:bodyPr/>
        <a:lstStyle/>
        <a:p>
          <a:r>
            <a:rPr lang="en-GB" sz="1600" dirty="0"/>
            <a:t>8 AFIs from PEEL Report 2025-27 (Under Assessment)</a:t>
          </a:r>
        </a:p>
      </dgm:t>
    </dgm:pt>
    <dgm:pt modelId="{DFBCE4E4-84DB-4CC1-9621-FF6049CA1A0C}" type="parTrans" cxnId="{E1DF024A-8EAA-4803-AEC9-76E4A3C22C38}">
      <dgm:prSet/>
      <dgm:spPr/>
      <dgm:t>
        <a:bodyPr/>
        <a:lstStyle/>
        <a:p>
          <a:endParaRPr lang="en-GB"/>
        </a:p>
      </dgm:t>
    </dgm:pt>
    <dgm:pt modelId="{AD097761-7E4C-4DF6-9DD5-0B2AE45D2B82}" type="sibTrans" cxnId="{E1DF024A-8EAA-4803-AEC9-76E4A3C22C38}">
      <dgm:prSet/>
      <dgm:spPr/>
      <dgm:t>
        <a:bodyPr/>
        <a:lstStyle/>
        <a:p>
          <a:endParaRPr lang="en-GB"/>
        </a:p>
      </dgm:t>
    </dgm:pt>
    <dgm:pt modelId="{54881EFF-7EB6-4F9E-9747-DCD84AE8312C}">
      <dgm:prSet phldrT="[Text]" custT="1"/>
      <dgm:spPr/>
      <dgm:t>
        <a:bodyPr/>
        <a:lstStyle/>
        <a:p>
          <a:r>
            <a:rPr lang="en-GB" sz="1600" dirty="0"/>
            <a:t>10 recommendations (Under Assessment)</a:t>
          </a:r>
        </a:p>
      </dgm:t>
    </dgm:pt>
    <dgm:pt modelId="{5E6C68DB-0280-4F25-9953-53D269025F8E}" type="parTrans" cxnId="{2B61452E-9F18-4906-ADD3-9392C8A23FD0}">
      <dgm:prSet/>
      <dgm:spPr/>
      <dgm:t>
        <a:bodyPr/>
        <a:lstStyle/>
        <a:p>
          <a:endParaRPr lang="en-GB"/>
        </a:p>
      </dgm:t>
    </dgm:pt>
    <dgm:pt modelId="{B518E3D9-E837-48F4-A4B4-A27D370C3655}" type="sibTrans" cxnId="{2B61452E-9F18-4906-ADD3-9392C8A23FD0}">
      <dgm:prSet/>
      <dgm:spPr/>
      <dgm:t>
        <a:bodyPr/>
        <a:lstStyle/>
        <a:p>
          <a:endParaRPr lang="en-GB"/>
        </a:p>
      </dgm:t>
    </dgm:pt>
    <dgm:pt modelId="{DD70C09F-0C73-4495-8300-B3B1A15340D0}">
      <dgm:prSet phldrT="[Text]" custT="1"/>
      <dgm:spPr/>
      <dgm:t>
        <a:bodyPr/>
        <a:lstStyle/>
        <a:p>
          <a:endParaRPr lang="en-GB" sz="1600" dirty="0"/>
        </a:p>
      </dgm:t>
    </dgm:pt>
    <dgm:pt modelId="{1158DB47-B2EC-4972-A684-1D94FD60F5A0}" type="parTrans" cxnId="{DFF26470-D61D-47F1-BF74-ADEE67000A86}">
      <dgm:prSet/>
      <dgm:spPr/>
      <dgm:t>
        <a:bodyPr/>
        <a:lstStyle/>
        <a:p>
          <a:endParaRPr lang="en-GB"/>
        </a:p>
      </dgm:t>
    </dgm:pt>
    <dgm:pt modelId="{8C67C34C-1D80-47DC-82B4-1DCD844A5183}" type="sibTrans" cxnId="{DFF26470-D61D-47F1-BF74-ADEE67000A86}">
      <dgm:prSet/>
      <dgm:spPr/>
      <dgm:t>
        <a:bodyPr/>
        <a:lstStyle/>
        <a:p>
          <a:endParaRPr lang="en-GB"/>
        </a:p>
      </dgm:t>
    </dgm:pt>
    <dgm:pt modelId="{5BC2C6D0-FA01-4870-AF2D-186772BCB58E}">
      <dgm:prSet phldrT="[Text]" custT="1"/>
      <dgm:spPr/>
      <dgm:t>
        <a:bodyPr/>
        <a:lstStyle/>
        <a:p>
          <a:r>
            <a:rPr lang="en-GB" sz="1600" dirty="0"/>
            <a:t>24 recommendations and AFIs (Open) </a:t>
          </a:r>
        </a:p>
      </dgm:t>
    </dgm:pt>
    <dgm:pt modelId="{D5B392B4-83C8-4C42-A6BC-B995BB0762F4}" type="parTrans" cxnId="{8133C4E6-0E34-49C0-8C68-E31AE2D21B62}">
      <dgm:prSet/>
      <dgm:spPr/>
      <dgm:t>
        <a:bodyPr/>
        <a:lstStyle/>
        <a:p>
          <a:endParaRPr lang="en-GB"/>
        </a:p>
      </dgm:t>
    </dgm:pt>
    <dgm:pt modelId="{31011A89-0968-41DF-A407-B013DDF4AF85}" type="sibTrans" cxnId="{8133C4E6-0E34-49C0-8C68-E31AE2D21B62}">
      <dgm:prSet/>
      <dgm:spPr/>
      <dgm:t>
        <a:bodyPr/>
        <a:lstStyle/>
        <a:p>
          <a:endParaRPr lang="en-GB"/>
        </a:p>
      </dgm:t>
    </dgm:pt>
    <dgm:pt modelId="{7C66258B-4585-4E85-AD6D-9493B3678490}" type="pres">
      <dgm:prSet presAssocID="{F7545DDB-0F9C-47DF-98ED-EB01399BB509}" presName="Name0" presStyleCnt="0">
        <dgm:presLayoutVars>
          <dgm:dir/>
          <dgm:animLvl val="lvl"/>
          <dgm:resizeHandles val="exact"/>
        </dgm:presLayoutVars>
      </dgm:prSet>
      <dgm:spPr/>
    </dgm:pt>
    <dgm:pt modelId="{4ADA7396-1C1D-44A7-BFF3-E481E28E89C4}" type="pres">
      <dgm:prSet presAssocID="{C9486195-1D45-4D2C-938A-D8D28C02BB9E}" presName="linNode" presStyleCnt="0"/>
      <dgm:spPr/>
    </dgm:pt>
    <dgm:pt modelId="{FD3C62C5-7161-46D8-A933-79F3C0FB0619}" type="pres">
      <dgm:prSet presAssocID="{C9486195-1D45-4D2C-938A-D8D28C02BB9E}" presName="parentText" presStyleLbl="node1" presStyleIdx="0" presStyleCnt="4" custScaleY="49735">
        <dgm:presLayoutVars>
          <dgm:chMax val="1"/>
          <dgm:bulletEnabled val="1"/>
        </dgm:presLayoutVars>
      </dgm:prSet>
      <dgm:spPr/>
    </dgm:pt>
    <dgm:pt modelId="{2CA2E47B-A601-4FE4-8FD5-2C67849F9725}" type="pres">
      <dgm:prSet presAssocID="{C9486195-1D45-4D2C-938A-D8D28C02BB9E}" presName="descendantText" presStyleLbl="alignAccFollowNode1" presStyleIdx="0" presStyleCnt="4" custScaleY="56214">
        <dgm:presLayoutVars>
          <dgm:bulletEnabled val="1"/>
        </dgm:presLayoutVars>
      </dgm:prSet>
      <dgm:spPr/>
    </dgm:pt>
    <dgm:pt modelId="{CDEE7598-4046-4FA6-B579-435A4B4C0230}" type="pres">
      <dgm:prSet presAssocID="{6509E1BB-8961-4850-934B-1A5E6C5FBE10}" presName="sp" presStyleCnt="0"/>
      <dgm:spPr/>
    </dgm:pt>
    <dgm:pt modelId="{BA520902-108D-4011-BCB1-0E1191C0651B}" type="pres">
      <dgm:prSet presAssocID="{3BC0D77E-178B-494A-A080-C57FFB4E15E4}" presName="linNode" presStyleCnt="0"/>
      <dgm:spPr/>
    </dgm:pt>
    <dgm:pt modelId="{44C4867C-27BD-4575-B545-638293A2560F}" type="pres">
      <dgm:prSet presAssocID="{3BC0D77E-178B-494A-A080-C57FFB4E15E4}" presName="parentText" presStyleLbl="node1" presStyleIdx="1" presStyleCnt="4" custScaleY="39557">
        <dgm:presLayoutVars>
          <dgm:chMax val="1"/>
          <dgm:bulletEnabled val="1"/>
        </dgm:presLayoutVars>
      </dgm:prSet>
      <dgm:spPr/>
    </dgm:pt>
    <dgm:pt modelId="{B1560A58-9D38-4CA4-853E-62390E7568C4}" type="pres">
      <dgm:prSet presAssocID="{3BC0D77E-178B-494A-A080-C57FFB4E15E4}" presName="descendantText" presStyleLbl="alignAccFollowNode1" presStyleIdx="1" presStyleCnt="4" custScaleY="39557">
        <dgm:presLayoutVars>
          <dgm:bulletEnabled val="1"/>
        </dgm:presLayoutVars>
      </dgm:prSet>
      <dgm:spPr/>
    </dgm:pt>
    <dgm:pt modelId="{6547CFD6-D1C3-47CE-9D87-723E0DA3AAD4}" type="pres">
      <dgm:prSet presAssocID="{2D8411FE-B84F-4256-BDD1-601D0FC9E2A7}" presName="sp" presStyleCnt="0"/>
      <dgm:spPr/>
    </dgm:pt>
    <dgm:pt modelId="{2510B816-7F8D-4067-BBFE-0C719FEF609D}" type="pres">
      <dgm:prSet presAssocID="{C4598880-3F7A-40CA-9662-4BE316AD8017}" presName="linNode" presStyleCnt="0"/>
      <dgm:spPr/>
    </dgm:pt>
    <dgm:pt modelId="{5454DCC6-C6C9-44F6-9D22-8A89F46E32E9}" type="pres">
      <dgm:prSet presAssocID="{C4598880-3F7A-40CA-9662-4BE316AD8017}" presName="parentText" presStyleLbl="node1" presStyleIdx="2" presStyleCnt="4" custScaleY="39557">
        <dgm:presLayoutVars>
          <dgm:chMax val="1"/>
          <dgm:bulletEnabled val="1"/>
        </dgm:presLayoutVars>
      </dgm:prSet>
      <dgm:spPr/>
    </dgm:pt>
    <dgm:pt modelId="{EBEE7A13-7B98-4385-8625-42A80E46B8E3}" type="pres">
      <dgm:prSet presAssocID="{C4598880-3F7A-40CA-9662-4BE316AD8017}" presName="descendantText" presStyleLbl="alignAccFollowNode1" presStyleIdx="2" presStyleCnt="4" custScaleY="39557">
        <dgm:presLayoutVars>
          <dgm:bulletEnabled val="1"/>
        </dgm:presLayoutVars>
      </dgm:prSet>
      <dgm:spPr/>
    </dgm:pt>
    <dgm:pt modelId="{A73E5367-8AF5-4EB2-B0E9-E0646938935F}" type="pres">
      <dgm:prSet presAssocID="{3DDB5FBB-8DFF-4DD2-91AD-C8D122A8ED42}" presName="sp" presStyleCnt="0"/>
      <dgm:spPr/>
    </dgm:pt>
    <dgm:pt modelId="{FE156F33-5BCD-4C9C-8BCC-7B4E86E5346F}" type="pres">
      <dgm:prSet presAssocID="{23356470-0F1B-40F0-B168-AADD4D87B143}" presName="linNode" presStyleCnt="0"/>
      <dgm:spPr/>
    </dgm:pt>
    <dgm:pt modelId="{1532492A-E30C-419F-8876-9734B379AD41}" type="pres">
      <dgm:prSet presAssocID="{23356470-0F1B-40F0-B168-AADD4D87B143}" presName="parentText" presStyleLbl="node1" presStyleIdx="3" presStyleCnt="4" custScaleY="39557">
        <dgm:presLayoutVars>
          <dgm:chMax val="1"/>
          <dgm:bulletEnabled val="1"/>
        </dgm:presLayoutVars>
      </dgm:prSet>
      <dgm:spPr/>
    </dgm:pt>
    <dgm:pt modelId="{A873E3F6-68E4-442A-A63D-C9719BA8E50E}" type="pres">
      <dgm:prSet presAssocID="{23356470-0F1B-40F0-B168-AADD4D87B143}" presName="descendantText" presStyleLbl="alignAccFollowNode1" presStyleIdx="3" presStyleCnt="4" custScaleY="39557">
        <dgm:presLayoutVars>
          <dgm:bulletEnabled val="1"/>
        </dgm:presLayoutVars>
      </dgm:prSet>
      <dgm:spPr/>
    </dgm:pt>
  </dgm:ptLst>
  <dgm:cxnLst>
    <dgm:cxn modelId="{C574AF06-9D10-46A9-9499-CFFA90F351C9}" type="presOf" srcId="{2B6985B4-423C-4A7E-A256-5857E65FBD59}" destId="{2CA2E47B-A601-4FE4-8FD5-2C67849F9725}" srcOrd="0" destOrd="1" presId="urn:microsoft.com/office/officeart/2005/8/layout/vList5"/>
    <dgm:cxn modelId="{74522808-5482-4174-A984-D9F06ECDFE25}" srcId="{F7545DDB-0F9C-47DF-98ED-EB01399BB509}" destId="{C4598880-3F7A-40CA-9662-4BE316AD8017}" srcOrd="2" destOrd="0" parTransId="{5718C510-492E-49D8-B181-7A51B5A13A46}" sibTransId="{3DDB5FBB-8DFF-4DD2-91AD-C8D122A8ED42}"/>
    <dgm:cxn modelId="{7AD6FC0E-958D-4D65-9B54-BB5EB1DB3E97}" type="presOf" srcId="{DD70C09F-0C73-4495-8300-B3B1A15340D0}" destId="{EBEE7A13-7B98-4385-8625-42A80E46B8E3}" srcOrd="0" destOrd="3" presId="urn:microsoft.com/office/officeart/2005/8/layout/vList5"/>
    <dgm:cxn modelId="{20C92B2A-85AE-4B28-B9EC-0965E41593FF}" type="presOf" srcId="{AA6F6631-38BA-4D90-94F2-151BA1AE00A1}" destId="{A873E3F6-68E4-442A-A63D-C9719BA8E50E}" srcOrd="0" destOrd="0" presId="urn:microsoft.com/office/officeart/2005/8/layout/vList5"/>
    <dgm:cxn modelId="{2B61452E-9F18-4906-ADD3-9392C8A23FD0}" srcId="{C4598880-3F7A-40CA-9662-4BE316AD8017}" destId="{54881EFF-7EB6-4F9E-9747-DCD84AE8312C}" srcOrd="2" destOrd="0" parTransId="{5E6C68DB-0280-4F25-9953-53D269025F8E}" sibTransId="{B518E3D9-E837-48F4-A4B4-A27D370C3655}"/>
    <dgm:cxn modelId="{3A0C3A3C-9941-4B97-B359-93AC46645444}" type="presOf" srcId="{3BC0D77E-178B-494A-A080-C57FFB4E15E4}" destId="{44C4867C-27BD-4575-B545-638293A2560F}" srcOrd="0" destOrd="0" presId="urn:microsoft.com/office/officeart/2005/8/layout/vList5"/>
    <dgm:cxn modelId="{25A4F940-5144-4FC3-AC05-83B8AF339BBE}" srcId="{3BC0D77E-178B-494A-A080-C57FFB4E15E4}" destId="{947711CD-922D-4137-87D9-53EA99362EBB}" srcOrd="0" destOrd="0" parTransId="{697058F3-6963-4957-A486-CFDD4F430CEB}" sibTransId="{1CA8A11B-2BAD-4FC2-BB94-AB294C37DBFB}"/>
    <dgm:cxn modelId="{9C467F5E-13D5-4020-A8F0-46661B6C77FB}" srcId="{23356470-0F1B-40F0-B168-AADD4D87B143}" destId="{AA6F6631-38BA-4D90-94F2-151BA1AE00A1}" srcOrd="0" destOrd="0" parTransId="{41A58E16-5E05-43EA-9E78-D22457A20F75}" sibTransId="{973CD72D-EA87-4654-8631-AC4F076BE301}"/>
    <dgm:cxn modelId="{50CAC369-C08E-4ED6-A892-33717E7B0596}" type="presOf" srcId="{8976194D-89AF-4AEE-A8A6-4CC901004083}" destId="{B1560A58-9D38-4CA4-853E-62390E7568C4}" srcOrd="0" destOrd="1" presId="urn:microsoft.com/office/officeart/2005/8/layout/vList5"/>
    <dgm:cxn modelId="{E1DF024A-8EAA-4803-AEC9-76E4A3C22C38}" srcId="{C9486195-1D45-4D2C-938A-D8D28C02BB9E}" destId="{2B6985B4-423C-4A7E-A256-5857E65FBD59}" srcOrd="1" destOrd="0" parTransId="{DFBCE4E4-84DB-4CC1-9621-FF6049CA1A0C}" sibTransId="{AD097761-7E4C-4DF6-9DD5-0B2AE45D2B82}"/>
    <dgm:cxn modelId="{95D3F64B-2CBF-4D50-BA70-A5DB036E4966}" srcId="{C9486195-1D45-4D2C-938A-D8D28C02BB9E}" destId="{45D83FC3-FDCE-4C5C-9A13-D71DCB1BBC97}" srcOrd="0" destOrd="0" parTransId="{7DF6C415-DAB4-4B71-899B-8BD5F9B7B399}" sibTransId="{4B5474D5-6070-4DB9-9931-9C30CACBFEC4}"/>
    <dgm:cxn modelId="{6675706F-9E7C-4025-B00F-4CC5D3C33F13}" type="presOf" srcId="{95A43EC9-5FA5-4F52-9701-6E193B476A53}" destId="{B1560A58-9D38-4CA4-853E-62390E7568C4}" srcOrd="0" destOrd="2" presId="urn:microsoft.com/office/officeart/2005/8/layout/vList5"/>
    <dgm:cxn modelId="{DFF26470-D61D-47F1-BF74-ADEE67000A86}" srcId="{C4598880-3F7A-40CA-9662-4BE316AD8017}" destId="{DD70C09F-0C73-4495-8300-B3B1A15340D0}" srcOrd="3" destOrd="0" parTransId="{1158DB47-B2EC-4972-A684-1D94FD60F5A0}" sibTransId="{8C67C34C-1D80-47DC-82B4-1DCD844A5183}"/>
    <dgm:cxn modelId="{75F31F78-1189-4631-B3EF-FF7BC9CD159A}" srcId="{F7545DDB-0F9C-47DF-98ED-EB01399BB509}" destId="{C9486195-1D45-4D2C-938A-D8D28C02BB9E}" srcOrd="0" destOrd="0" parTransId="{C88C4194-DD34-46E1-888D-ED2CB569350B}" sibTransId="{6509E1BB-8961-4850-934B-1A5E6C5FBE10}"/>
    <dgm:cxn modelId="{160D747B-3A34-4F89-B71F-000BBF99BF46}" type="presOf" srcId="{947711CD-922D-4137-87D9-53EA99362EBB}" destId="{B1560A58-9D38-4CA4-853E-62390E7568C4}" srcOrd="0" destOrd="0" presId="urn:microsoft.com/office/officeart/2005/8/layout/vList5"/>
    <dgm:cxn modelId="{3684437C-D051-4D21-AE8A-145DE2D33191}" type="presOf" srcId="{F7545DDB-0F9C-47DF-98ED-EB01399BB509}" destId="{7C66258B-4585-4E85-AD6D-9493B3678490}" srcOrd="0" destOrd="0" presId="urn:microsoft.com/office/officeart/2005/8/layout/vList5"/>
    <dgm:cxn modelId="{DA658A7D-1473-46B7-870E-4C2EA306156A}" srcId="{C4598880-3F7A-40CA-9662-4BE316AD8017}" destId="{1E27EB2F-3554-49EA-8677-E381AFEED955}" srcOrd="0" destOrd="0" parTransId="{22AEFE76-D0E7-460B-9E2C-9E922DAFA83E}" sibTransId="{83413A9D-D6E0-4706-8906-0C68CE2E5FD3}"/>
    <dgm:cxn modelId="{9991E687-F7A8-4BAE-A885-6A6ADEE94C13}" srcId="{947711CD-922D-4137-87D9-53EA99362EBB}" destId="{95A43EC9-5FA5-4F52-9701-6E193B476A53}" srcOrd="1" destOrd="0" parTransId="{74BE9005-316D-4E64-A914-F5442D89F073}" sibTransId="{A770E9CD-8C5E-4FBC-842C-17B7E2BA2057}"/>
    <dgm:cxn modelId="{E9FEFD9D-AABE-442A-BF78-BBFB810BB6B7}" srcId="{F7545DDB-0F9C-47DF-98ED-EB01399BB509}" destId="{23356470-0F1B-40F0-B168-AADD4D87B143}" srcOrd="3" destOrd="0" parTransId="{20980ECE-245E-4A34-AD41-242ADA7043B9}" sibTransId="{D6467482-83AF-4C87-B86B-50F7DDE93771}"/>
    <dgm:cxn modelId="{9909FAA7-18B9-44DE-AC49-A0FAFA90AD30}" type="presOf" srcId="{23356470-0F1B-40F0-B168-AADD4D87B143}" destId="{1532492A-E30C-419F-8876-9734B379AD41}" srcOrd="0" destOrd="0" presId="urn:microsoft.com/office/officeart/2005/8/layout/vList5"/>
    <dgm:cxn modelId="{4FCA9CA9-A30E-4B5E-8E43-D0B706007402}" type="presOf" srcId="{1E27EB2F-3554-49EA-8677-E381AFEED955}" destId="{EBEE7A13-7B98-4385-8625-42A80E46B8E3}" srcOrd="0" destOrd="0" presId="urn:microsoft.com/office/officeart/2005/8/layout/vList5"/>
    <dgm:cxn modelId="{DF390AAE-26D8-42E6-90A6-42BC36CBB6E4}" type="presOf" srcId="{5BC2C6D0-FA01-4870-AF2D-186772BCB58E}" destId="{EBEE7A13-7B98-4385-8625-42A80E46B8E3}" srcOrd="0" destOrd="1" presId="urn:microsoft.com/office/officeart/2005/8/layout/vList5"/>
    <dgm:cxn modelId="{E438BCC4-901E-4B06-996C-244BCA5F558D}" srcId="{F7545DDB-0F9C-47DF-98ED-EB01399BB509}" destId="{3BC0D77E-178B-494A-A080-C57FFB4E15E4}" srcOrd="1" destOrd="0" parTransId="{608423CB-3A92-4952-8984-E3E38F0AAF3C}" sibTransId="{2D8411FE-B84F-4256-BDD1-601D0FC9E2A7}"/>
    <dgm:cxn modelId="{07909BCE-944C-471E-A1E0-6E87359C72A8}" srcId="{947711CD-922D-4137-87D9-53EA99362EBB}" destId="{8976194D-89AF-4AEE-A8A6-4CC901004083}" srcOrd="0" destOrd="0" parTransId="{CB81CE6D-0948-4EE3-9683-1C85629800B0}" sibTransId="{362B2B3D-8D05-4C56-85E6-C3EC24273F77}"/>
    <dgm:cxn modelId="{6A75F1CF-5FC7-400C-B9E4-5AE8967EC9BC}" type="presOf" srcId="{45D83FC3-FDCE-4C5C-9A13-D71DCB1BBC97}" destId="{2CA2E47B-A601-4FE4-8FD5-2C67849F9725}" srcOrd="0" destOrd="0" presId="urn:microsoft.com/office/officeart/2005/8/layout/vList5"/>
    <dgm:cxn modelId="{1F4AA4D3-12A2-4042-9F03-7C5703479E57}" type="presOf" srcId="{C9486195-1D45-4D2C-938A-D8D28C02BB9E}" destId="{FD3C62C5-7161-46D8-A933-79F3C0FB0619}" srcOrd="0" destOrd="0" presId="urn:microsoft.com/office/officeart/2005/8/layout/vList5"/>
    <dgm:cxn modelId="{DEE185E2-DC1B-4DA4-AD55-7338718C30D2}" type="presOf" srcId="{C4598880-3F7A-40CA-9662-4BE316AD8017}" destId="{5454DCC6-C6C9-44F6-9D22-8A89F46E32E9}" srcOrd="0" destOrd="0" presId="urn:microsoft.com/office/officeart/2005/8/layout/vList5"/>
    <dgm:cxn modelId="{8133C4E6-0E34-49C0-8C68-E31AE2D21B62}" srcId="{C4598880-3F7A-40CA-9662-4BE316AD8017}" destId="{5BC2C6D0-FA01-4870-AF2D-186772BCB58E}" srcOrd="1" destOrd="0" parTransId="{D5B392B4-83C8-4C42-A6BC-B995BB0762F4}" sibTransId="{31011A89-0968-41DF-A407-B013DDF4AF85}"/>
    <dgm:cxn modelId="{8FE4ABF0-DDFE-411A-91DC-1F76992B08EA}" type="presOf" srcId="{54881EFF-7EB6-4F9E-9747-DCD84AE8312C}" destId="{EBEE7A13-7B98-4385-8625-42A80E46B8E3}" srcOrd="0" destOrd="2" presId="urn:microsoft.com/office/officeart/2005/8/layout/vList5"/>
    <dgm:cxn modelId="{A73082BE-9755-4D93-92F4-7A925C7DD7CD}" type="presParOf" srcId="{7C66258B-4585-4E85-AD6D-9493B3678490}" destId="{4ADA7396-1C1D-44A7-BFF3-E481E28E89C4}" srcOrd="0" destOrd="0" presId="urn:microsoft.com/office/officeart/2005/8/layout/vList5"/>
    <dgm:cxn modelId="{DCFBFF10-2417-4920-B164-1E61605CF16D}" type="presParOf" srcId="{4ADA7396-1C1D-44A7-BFF3-E481E28E89C4}" destId="{FD3C62C5-7161-46D8-A933-79F3C0FB0619}" srcOrd="0" destOrd="0" presId="urn:microsoft.com/office/officeart/2005/8/layout/vList5"/>
    <dgm:cxn modelId="{78E64900-DE5C-4F82-AD2E-DA1C9B977E7E}" type="presParOf" srcId="{4ADA7396-1C1D-44A7-BFF3-E481E28E89C4}" destId="{2CA2E47B-A601-4FE4-8FD5-2C67849F9725}" srcOrd="1" destOrd="0" presId="urn:microsoft.com/office/officeart/2005/8/layout/vList5"/>
    <dgm:cxn modelId="{E9FC0F6A-C0EE-45D0-A8A5-E89B3DD6EDCE}" type="presParOf" srcId="{7C66258B-4585-4E85-AD6D-9493B3678490}" destId="{CDEE7598-4046-4FA6-B579-435A4B4C0230}" srcOrd="1" destOrd="0" presId="urn:microsoft.com/office/officeart/2005/8/layout/vList5"/>
    <dgm:cxn modelId="{673BDB32-1007-4939-A1EB-260651A75319}" type="presParOf" srcId="{7C66258B-4585-4E85-AD6D-9493B3678490}" destId="{BA520902-108D-4011-BCB1-0E1191C0651B}" srcOrd="2" destOrd="0" presId="urn:microsoft.com/office/officeart/2005/8/layout/vList5"/>
    <dgm:cxn modelId="{EE717680-4359-4689-A82C-B5FFA5BA3F85}" type="presParOf" srcId="{BA520902-108D-4011-BCB1-0E1191C0651B}" destId="{44C4867C-27BD-4575-B545-638293A2560F}" srcOrd="0" destOrd="0" presId="urn:microsoft.com/office/officeart/2005/8/layout/vList5"/>
    <dgm:cxn modelId="{0F369F72-0A1B-4C04-A31E-AF4D838C38F4}" type="presParOf" srcId="{BA520902-108D-4011-BCB1-0E1191C0651B}" destId="{B1560A58-9D38-4CA4-853E-62390E7568C4}" srcOrd="1" destOrd="0" presId="urn:microsoft.com/office/officeart/2005/8/layout/vList5"/>
    <dgm:cxn modelId="{4E368763-930D-47F9-8EAB-64E76C271B76}" type="presParOf" srcId="{7C66258B-4585-4E85-AD6D-9493B3678490}" destId="{6547CFD6-D1C3-47CE-9D87-723E0DA3AAD4}" srcOrd="3" destOrd="0" presId="urn:microsoft.com/office/officeart/2005/8/layout/vList5"/>
    <dgm:cxn modelId="{F4DB5E4F-E822-4EF1-B050-318C61E21B81}" type="presParOf" srcId="{7C66258B-4585-4E85-AD6D-9493B3678490}" destId="{2510B816-7F8D-4067-BBFE-0C719FEF609D}" srcOrd="4" destOrd="0" presId="urn:microsoft.com/office/officeart/2005/8/layout/vList5"/>
    <dgm:cxn modelId="{AFAD7F65-AE9E-4F01-ADB1-97FD889BB6A5}" type="presParOf" srcId="{2510B816-7F8D-4067-BBFE-0C719FEF609D}" destId="{5454DCC6-C6C9-44F6-9D22-8A89F46E32E9}" srcOrd="0" destOrd="0" presId="urn:microsoft.com/office/officeart/2005/8/layout/vList5"/>
    <dgm:cxn modelId="{CE6AB987-B9DA-4155-9C97-8D74AF31D592}" type="presParOf" srcId="{2510B816-7F8D-4067-BBFE-0C719FEF609D}" destId="{EBEE7A13-7B98-4385-8625-42A80E46B8E3}" srcOrd="1" destOrd="0" presId="urn:microsoft.com/office/officeart/2005/8/layout/vList5"/>
    <dgm:cxn modelId="{B68AEF61-ADA6-414E-8CF3-27DCC4FA29CF}" type="presParOf" srcId="{7C66258B-4585-4E85-AD6D-9493B3678490}" destId="{A73E5367-8AF5-4EB2-B0E9-E0646938935F}" srcOrd="5" destOrd="0" presId="urn:microsoft.com/office/officeart/2005/8/layout/vList5"/>
    <dgm:cxn modelId="{A0DE13BE-9CB8-4B13-8C13-9DD6565C7684}" type="presParOf" srcId="{7C66258B-4585-4E85-AD6D-9493B3678490}" destId="{FE156F33-5BCD-4C9C-8BCC-7B4E86E5346F}" srcOrd="6" destOrd="0" presId="urn:microsoft.com/office/officeart/2005/8/layout/vList5"/>
    <dgm:cxn modelId="{DEF1481F-0426-4A33-9DC6-10C7236C788D}" type="presParOf" srcId="{FE156F33-5BCD-4C9C-8BCC-7B4E86E5346F}" destId="{1532492A-E30C-419F-8876-9734B379AD41}" srcOrd="0" destOrd="0" presId="urn:microsoft.com/office/officeart/2005/8/layout/vList5"/>
    <dgm:cxn modelId="{1F1E2F90-32B6-45D4-AA11-1A884D4CB094}" type="presParOf" srcId="{FE156F33-5BCD-4C9C-8BCC-7B4E86E5346F}" destId="{A873E3F6-68E4-442A-A63D-C9719BA8E50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2E47B-A601-4FE4-8FD5-2C67849F9725}">
      <dsp:nvSpPr>
        <dsp:cNvPr id="0" name=""/>
        <dsp:cNvSpPr/>
      </dsp:nvSpPr>
      <dsp:spPr>
        <a:xfrm rot="5400000">
          <a:off x="4413781" y="-1667427"/>
          <a:ext cx="1284739" cy="475873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All PEEL 23-25 AFI completed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8 AFIs from PEEL Report 2025-27 (Under Assessment)</a:t>
          </a:r>
        </a:p>
      </dsp:txBody>
      <dsp:txXfrm rot="-5400000">
        <a:off x="2676786" y="132284"/>
        <a:ext cx="4696014" cy="1159307"/>
      </dsp:txXfrm>
    </dsp:sp>
    <dsp:sp modelId="{FD3C62C5-7161-46D8-A933-79F3C0FB0619}">
      <dsp:nvSpPr>
        <dsp:cNvPr id="0" name=""/>
        <dsp:cNvSpPr/>
      </dsp:nvSpPr>
      <dsp:spPr>
        <a:xfrm>
          <a:off x="0" y="1521"/>
          <a:ext cx="2676785" cy="142083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PEEL</a:t>
          </a:r>
        </a:p>
      </dsp:txBody>
      <dsp:txXfrm>
        <a:off x="69359" y="70880"/>
        <a:ext cx="2538067" cy="1282113"/>
      </dsp:txXfrm>
    </dsp:sp>
    <dsp:sp modelId="{B1560A58-9D38-4CA4-853E-62390E7568C4}">
      <dsp:nvSpPr>
        <dsp:cNvPr id="0" name=""/>
        <dsp:cNvSpPr/>
      </dsp:nvSpPr>
      <dsp:spPr>
        <a:xfrm rot="5400000">
          <a:off x="4604124" y="-249138"/>
          <a:ext cx="904052" cy="4758730"/>
        </a:xfrm>
        <a:prstGeom prst="round2SameRect">
          <a:avLst/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6 Recommendations and AFIs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 AFI Effectiveness of integrity arrangements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4 AFIs &amp; Recs from the custody inspection</a:t>
          </a:r>
        </a:p>
      </dsp:txBody>
      <dsp:txXfrm rot="-5400000">
        <a:off x="2676785" y="1722333"/>
        <a:ext cx="4714598" cy="815788"/>
      </dsp:txXfrm>
    </dsp:sp>
    <dsp:sp modelId="{44C4867C-27BD-4575-B545-638293A2560F}">
      <dsp:nvSpPr>
        <dsp:cNvPr id="0" name=""/>
        <dsp:cNvSpPr/>
      </dsp:nvSpPr>
      <dsp:spPr>
        <a:xfrm>
          <a:off x="0" y="1565193"/>
          <a:ext cx="2676785" cy="1130066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Other NYP specific reports</a:t>
          </a:r>
        </a:p>
      </dsp:txBody>
      <dsp:txXfrm>
        <a:off x="55165" y="1620358"/>
        <a:ext cx="2566455" cy="1019736"/>
      </dsp:txXfrm>
    </dsp:sp>
    <dsp:sp modelId="{EBEE7A13-7B98-4385-8625-42A80E46B8E3}">
      <dsp:nvSpPr>
        <dsp:cNvPr id="0" name=""/>
        <dsp:cNvSpPr/>
      </dsp:nvSpPr>
      <dsp:spPr>
        <a:xfrm rot="5400000">
          <a:off x="4604124" y="1023767"/>
          <a:ext cx="904052" cy="4758730"/>
        </a:xfrm>
        <a:prstGeom prst="round2SameRect">
          <a:avLst/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24 recommendations and AFIs (Open)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10 recommendations (Under Assessment)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 dirty="0"/>
        </a:p>
      </dsp:txBody>
      <dsp:txXfrm rot="-5400000">
        <a:off x="2676785" y="2995238"/>
        <a:ext cx="4714598" cy="815788"/>
      </dsp:txXfrm>
    </dsp:sp>
    <dsp:sp modelId="{5454DCC6-C6C9-44F6-9D22-8A89F46E32E9}">
      <dsp:nvSpPr>
        <dsp:cNvPr id="0" name=""/>
        <dsp:cNvSpPr/>
      </dsp:nvSpPr>
      <dsp:spPr>
        <a:xfrm>
          <a:off x="0" y="2838099"/>
          <a:ext cx="2676785" cy="1130066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National thematic reports</a:t>
          </a:r>
        </a:p>
      </dsp:txBody>
      <dsp:txXfrm>
        <a:off x="55165" y="2893264"/>
        <a:ext cx="2566455" cy="1019736"/>
      </dsp:txXfrm>
    </dsp:sp>
    <dsp:sp modelId="{A873E3F6-68E4-442A-A63D-C9719BA8E50E}">
      <dsp:nvSpPr>
        <dsp:cNvPr id="0" name=""/>
        <dsp:cNvSpPr/>
      </dsp:nvSpPr>
      <dsp:spPr>
        <a:xfrm rot="5400000">
          <a:off x="4604124" y="2296673"/>
          <a:ext cx="904052" cy="4758730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None Open </a:t>
          </a:r>
        </a:p>
      </dsp:txBody>
      <dsp:txXfrm rot="-5400000">
        <a:off x="2676785" y="4268144"/>
        <a:ext cx="4714598" cy="815788"/>
      </dsp:txXfrm>
    </dsp:sp>
    <dsp:sp modelId="{1532492A-E30C-419F-8876-9734B379AD41}">
      <dsp:nvSpPr>
        <dsp:cNvPr id="0" name=""/>
        <dsp:cNvSpPr/>
      </dsp:nvSpPr>
      <dsp:spPr>
        <a:xfrm>
          <a:off x="0" y="4111006"/>
          <a:ext cx="2676785" cy="113006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Super complaints</a:t>
          </a:r>
        </a:p>
      </dsp:txBody>
      <dsp:txXfrm>
        <a:off x="55165" y="4166171"/>
        <a:ext cx="2566455" cy="1019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8FB1F-7AE9-4C83-B4DB-94B368D6CCA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18A78-76F4-46D6-833F-911F8474A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22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270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313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31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665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441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665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927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8A78-76F4-46D6-833F-911F8474A86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42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4724400"/>
            <a:ext cx="9144000" cy="2133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3573463"/>
            <a:ext cx="603408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108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96952"/>
            <a:ext cx="7088832" cy="62292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195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489BC-6806-46B1-8C0D-A9E74DD53B55}" type="datetime1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71733-8A78-4759-BE13-477AB47B70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32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AF62C-CB9E-492C-B824-02511A1ADDDB}" type="datetime1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5E4A6-A922-49A4-A860-81DEB02FA6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48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2C43F-2E72-4799-93EB-CA544C863526}" type="datetime1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E79D1-1F21-4DE5-B73F-84C7D145B0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95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FF326-2791-4C08-9D0B-CA8C14E5D00C}" type="datetime1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AF4B9-2B74-4F38-97DA-3C8C959110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32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F8B3A-C9F1-4EFB-89EA-BD1E5FF79C7A}" type="datetime1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42EE7-1CA5-4171-8605-D649BC39E6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2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D39E8-E3F3-4B71-BCB1-C6B5195EC87F}" type="datetime1">
              <a:rPr lang="en-GB" smtClean="0"/>
              <a:t>11/05/2026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31FB8-0D31-42D2-B7DE-863D944BEC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41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F89E7-A506-4261-AAC2-70CE652D3A31}" type="datetime1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BE8A7-D47F-4A01-B3CC-119C124EC1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84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30FCF-1D40-44CC-BA1C-9ED8621FC3A2}" type="datetime1">
              <a:rPr lang="en-GB" smtClean="0"/>
              <a:t>11/05/2026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694AB-D025-4AA9-A1A3-37FF48792A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BD50-60A4-4EA9-A1D6-1573AED15480}" type="datetime1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799-8A4A-4B8B-B84F-CC224F8099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0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39E3B-DF99-4F6E-9B09-58B8B5CEF1AA}" type="datetime1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5BD77-D800-4CA6-A32A-19203EA0FF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3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26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635E89-03E3-4B57-B169-847AF82DF0ED}" type="datetime1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14981-ED7A-40ED-B7C3-33957AE3D4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hc" descr=" "/>
          <p:cNvSpPr txBox="1"/>
          <p:nvPr userDrawn="1"/>
        </p:nvSpPr>
        <p:spPr>
          <a:xfrm>
            <a:off x="0" y="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/>
              </a:rPr>
              <a:t> </a:t>
            </a:r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/>
              </a:rPr>
              <a:t> </a:t>
            </a:r>
          </a:p>
        </p:txBody>
      </p:sp>
      <p:pic>
        <p:nvPicPr>
          <p:cNvPr id="8" name="Picture 7" descr="A close up of a badge&#10;&#10;Description automatically generated">
            <a:extLst>
              <a:ext uri="{FF2B5EF4-FFF2-40B4-BE49-F238E27FC236}">
                <a16:creationId xmlns:a16="http://schemas.microsoft.com/office/drawing/2014/main" id="{14342F28-8EE6-7DAE-E592-90E64EC44DF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73570"/>
            <a:ext cx="1120000" cy="14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AFAC8-B57D-2FA8-A168-3571D45571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Online Public Meeting – May 2026</a:t>
            </a:r>
            <a:br>
              <a:rPr lang="en-GB" dirty="0"/>
            </a:br>
            <a:r>
              <a:rPr lang="en-GB" dirty="0"/>
              <a:t>HMICFRS Update</a:t>
            </a:r>
            <a:br>
              <a:rPr lang="en-GB" dirty="0"/>
            </a:br>
            <a:r>
              <a:rPr lang="en-GB" sz="1800" dirty="0"/>
              <a:t>ACC Catherine Clarke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1600">
                <a:solidFill>
                  <a:schemeClr val="bg1"/>
                </a:solidFill>
              </a:rPr>
              <a:t>August 2023</a:t>
            </a:r>
            <a:endParaRPr lang="en-GB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FC649-7363-E957-ACE9-1C2557253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Open Recommendations and Areas for Improvement (AFIs) Overview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2F215EB9-29B9-C72F-FA87-1226093193F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45679459"/>
              </p:ext>
            </p:extLst>
          </p:nvPr>
        </p:nvGraphicFramePr>
        <p:xfrm>
          <a:off x="457200" y="1340768"/>
          <a:ext cx="7435516" cy="5242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4A1329-BC2C-175B-7A2D-F4E90BBE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42EE7-1CA5-4171-8605-D649BC39E67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93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0C33-1828-0FE1-FFCE-5B33C112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HMICFRS Annual Performance</a:t>
            </a: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995C1F82-3DCD-67B0-F3E4-112BBA9F25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326957"/>
              </p:ext>
            </p:extLst>
          </p:nvPr>
        </p:nvGraphicFramePr>
        <p:xfrm>
          <a:off x="533400" y="1715744"/>
          <a:ext cx="7080250" cy="4649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6C2498F-6D7A-FEB5-DA91-FE2EEEDAF199}"/>
              </a:ext>
            </a:extLst>
          </p:cNvPr>
          <p:cNvSpPr txBox="1">
            <a:spLocks/>
          </p:cNvSpPr>
          <p:nvPr/>
        </p:nvSpPr>
        <p:spPr bwMode="auto">
          <a:xfrm>
            <a:off x="457200" y="674345"/>
            <a:ext cx="72326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/>
              <a:t>2025-26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68151B-C3E4-F16D-5C92-872227BE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42EE7-1CA5-4171-8605-D649BC39E67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2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690E1-3A08-0165-E8C1-A34F8AD3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232650" cy="416242"/>
          </a:xfrm>
        </p:spPr>
        <p:txBody>
          <a:bodyPr/>
          <a:lstStyle/>
          <a:p>
            <a:r>
              <a:rPr lang="en-GB"/>
              <a:t>PEEL 25-27 AFIs - Overview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3F24E51-823B-6C9E-DE12-5693805E604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7585872"/>
              </p:ext>
            </p:extLst>
          </p:nvPr>
        </p:nvGraphicFramePr>
        <p:xfrm>
          <a:off x="272583" y="2178608"/>
          <a:ext cx="8747162" cy="3644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783">
                  <a:extLst>
                    <a:ext uri="{9D8B030D-6E8A-4147-A177-3AD203B41FA5}">
                      <a16:colId xmlns:a16="http://schemas.microsoft.com/office/drawing/2014/main" val="1811174233"/>
                    </a:ext>
                  </a:extLst>
                </a:gridCol>
                <a:gridCol w="7073379">
                  <a:extLst>
                    <a:ext uri="{9D8B030D-6E8A-4147-A177-3AD203B41FA5}">
                      <a16:colId xmlns:a16="http://schemas.microsoft.com/office/drawing/2014/main" val="3222693460"/>
                    </a:ext>
                  </a:extLst>
                </a:gridCol>
              </a:tblGrid>
              <a:tr h="2899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Areas for Improvement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470869"/>
                  </a:ext>
                </a:extLst>
              </a:tr>
              <a:tr h="2899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Q3: Using powers fairly, appropriately and with justification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The force should make sure officers and staff use the new facility to record the justification for use of force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578904"/>
                  </a:ext>
                </a:extLst>
              </a:tr>
              <a:tr h="289954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Q5: Responding to the public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2) The force needs to reduce the number of non-emergency calls that callers abandon because they aren’t answered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444964"/>
                  </a:ext>
                </a:extLst>
              </a:tr>
              <a:tr h="289954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3) The force should improve the management and supervision of ‘priority 12’ incidents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645947"/>
                  </a:ext>
                </a:extLst>
              </a:tr>
              <a:tr h="2899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Q6: Investigating crime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4) The force needs to make sure it complies with the Code of Practice for Victims of Crime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946464"/>
                  </a:ext>
                </a:extLst>
              </a:tr>
              <a:tr h="2899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Q7: Safeguarding children and adults at risk of harm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5) The force should make sure it records all crimes committed against vulnerable victims correctly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66450"/>
                  </a:ext>
                </a:extLst>
              </a:tr>
              <a:tr h="289954">
                <a:tc rowSpan="3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Q9: Providing a safe and lawful custody environment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6) The force should have effective governance and quality assurance processes to manage the safety and well-being of detainees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727385"/>
                  </a:ext>
                </a:extLst>
              </a:tr>
              <a:tr h="289954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7) The force doesn’t adequately protect the rights and entitlement of detainees who are children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608479"/>
                  </a:ext>
                </a:extLst>
              </a:tr>
              <a:tr h="289954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8) The force should effectively assess, manage and regularly review risk throughout detention and on release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09405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76295FE-3D27-E869-BC98-00662ECC08DD}"/>
              </a:ext>
            </a:extLst>
          </p:cNvPr>
          <p:cNvSpPr txBox="1"/>
          <p:nvPr/>
        </p:nvSpPr>
        <p:spPr>
          <a:xfrm>
            <a:off x="124254" y="1089995"/>
            <a:ext cx="88954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Inspection fieldwork completed in November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Report publication date: 22 April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Work ongoing to assess the actions required to address each of the AFIs.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2D56CBB-A40C-E639-EECF-774FEB4F3CE4}"/>
              </a:ext>
            </a:extLst>
          </p:cNvPr>
          <p:cNvGraphicFramePr>
            <a:graphicFrameLocks noGrp="1"/>
          </p:cNvGraphicFramePr>
          <p:nvPr/>
        </p:nvGraphicFramePr>
        <p:xfrm>
          <a:off x="10058400" y="4020457"/>
          <a:ext cx="290286" cy="365760"/>
        </p:xfrm>
        <a:graphic>
          <a:graphicData uri="http://schemas.openxmlformats.org/drawingml/2006/table">
            <a:tbl>
              <a:tblPr/>
              <a:tblGrid>
                <a:gridCol w="290286">
                  <a:extLst>
                    <a:ext uri="{9D8B030D-6E8A-4147-A177-3AD203B41FA5}">
                      <a16:colId xmlns:a16="http://schemas.microsoft.com/office/drawing/2014/main" val="32666685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70195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2F5FA0-A83A-C619-61FA-80774AB4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42EE7-1CA5-4171-8605-D649BC39E67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35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rrow: Curved Left 25">
            <a:extLst>
              <a:ext uri="{FF2B5EF4-FFF2-40B4-BE49-F238E27FC236}">
                <a16:creationId xmlns:a16="http://schemas.microsoft.com/office/drawing/2014/main" id="{112BAF8C-C2D4-F876-2E7B-0575AC24001F}"/>
              </a:ext>
            </a:extLst>
          </p:cNvPr>
          <p:cNvSpPr/>
          <p:nvPr/>
        </p:nvSpPr>
        <p:spPr>
          <a:xfrm>
            <a:off x="3761009" y="1475579"/>
            <a:ext cx="2679302" cy="2519685"/>
          </a:xfrm>
          <a:prstGeom prst="curvedLeftArrow">
            <a:avLst>
              <a:gd name="adj1" fmla="val 11443"/>
              <a:gd name="adj2" fmla="val 46335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Arrow: Curved Right 27">
            <a:extLst>
              <a:ext uri="{FF2B5EF4-FFF2-40B4-BE49-F238E27FC236}">
                <a16:creationId xmlns:a16="http://schemas.microsoft.com/office/drawing/2014/main" id="{B37E0075-E347-B257-B20C-D7292D30094A}"/>
              </a:ext>
            </a:extLst>
          </p:cNvPr>
          <p:cNvSpPr/>
          <p:nvPr/>
        </p:nvSpPr>
        <p:spPr>
          <a:xfrm>
            <a:off x="925475" y="3429000"/>
            <a:ext cx="1970314" cy="2402926"/>
          </a:xfrm>
          <a:prstGeom prst="curvedRightArrow">
            <a:avLst>
              <a:gd name="adj1" fmla="val 13772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CEF37D-775C-8A96-7590-9ADE9A67A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743" y="188175"/>
            <a:ext cx="7232650" cy="1143000"/>
          </a:xfrm>
        </p:spPr>
        <p:txBody>
          <a:bodyPr/>
          <a:lstStyle/>
          <a:p>
            <a:r>
              <a:rPr lang="en-GB"/>
              <a:t>NYP PEEL Journey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E9E1AB-DB7C-7DDC-D08C-98E2D4BF7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592" y="4390025"/>
            <a:ext cx="3209878" cy="2174213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73DE593-9FF3-3F4D-FB2C-CEDF88238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4731" y="2670559"/>
            <a:ext cx="3209879" cy="151688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A1EBFBE-4396-137B-CBAA-7C46D31A9BB4}"/>
              </a:ext>
            </a:extLst>
          </p:cNvPr>
          <p:cNvSpPr txBox="1"/>
          <p:nvPr/>
        </p:nvSpPr>
        <p:spPr>
          <a:xfrm>
            <a:off x="6544778" y="1529990"/>
            <a:ext cx="417518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2021-22</a:t>
            </a:r>
          </a:p>
          <a:p>
            <a:r>
              <a:rPr lang="en-GB" sz="1400" b="1">
                <a:solidFill>
                  <a:srgbClr val="92D050"/>
                </a:solidFill>
              </a:rPr>
              <a:t>1 Good</a:t>
            </a:r>
          </a:p>
          <a:p>
            <a:r>
              <a:rPr lang="en-GB" sz="1400" b="1">
                <a:solidFill>
                  <a:srgbClr val="FFC000"/>
                </a:solidFill>
              </a:rPr>
              <a:t>2 Adequate </a:t>
            </a:r>
          </a:p>
          <a:p>
            <a:r>
              <a:rPr lang="en-GB" sz="1400" b="1">
                <a:solidFill>
                  <a:schemeClr val="accent2"/>
                </a:solidFill>
              </a:rPr>
              <a:t>4 Requires Improvement </a:t>
            </a:r>
          </a:p>
          <a:p>
            <a:r>
              <a:rPr lang="en-GB" sz="1400" b="1">
                <a:solidFill>
                  <a:srgbClr val="FF0000"/>
                </a:solidFill>
              </a:rPr>
              <a:t>1 Inadequate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19D53D-C825-2485-F2BC-E2C2B872AB78}"/>
              </a:ext>
            </a:extLst>
          </p:cNvPr>
          <p:cNvSpPr txBox="1"/>
          <p:nvPr/>
        </p:nvSpPr>
        <p:spPr>
          <a:xfrm>
            <a:off x="396815" y="2815203"/>
            <a:ext cx="417518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2023-25</a:t>
            </a:r>
          </a:p>
          <a:p>
            <a:r>
              <a:rPr lang="en-GB" sz="1400" b="1">
                <a:solidFill>
                  <a:srgbClr val="92D050"/>
                </a:solidFill>
              </a:rPr>
              <a:t>5 Good</a:t>
            </a:r>
          </a:p>
          <a:p>
            <a:r>
              <a:rPr lang="en-GB" sz="1400" b="1">
                <a:solidFill>
                  <a:srgbClr val="FFC000"/>
                </a:solidFill>
              </a:rPr>
              <a:t>4 Adequate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337516-1C0E-9CB0-2136-E9CC27ECFFD5}"/>
              </a:ext>
            </a:extLst>
          </p:cNvPr>
          <p:cNvSpPr txBox="1"/>
          <p:nvPr/>
        </p:nvSpPr>
        <p:spPr>
          <a:xfrm>
            <a:off x="6183273" y="4820178"/>
            <a:ext cx="41751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2025-27</a:t>
            </a:r>
          </a:p>
          <a:p>
            <a:r>
              <a:rPr lang="en-GB" sz="1400" b="1">
                <a:solidFill>
                  <a:srgbClr val="92D050"/>
                </a:solidFill>
              </a:rPr>
              <a:t>6 Good</a:t>
            </a:r>
          </a:p>
          <a:p>
            <a:r>
              <a:rPr lang="en-GB" sz="1400" b="1">
                <a:solidFill>
                  <a:srgbClr val="FFC000"/>
                </a:solidFill>
              </a:rPr>
              <a:t>2 Adequate </a:t>
            </a:r>
          </a:p>
          <a:p>
            <a:r>
              <a:rPr lang="en-GB" sz="1400" b="1">
                <a:solidFill>
                  <a:schemeClr val="accent2"/>
                </a:solidFill>
              </a:rPr>
              <a:t>1 Requires Improvement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BFBBD8-1815-BE97-0EE9-649EBD63F0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948" y="1172132"/>
            <a:ext cx="3200400" cy="124831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A84B08-9060-7E78-6982-D98B980A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42EE7-1CA5-4171-8605-D649BC39E67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65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0A65D6-34BA-C3B3-4B9F-9A0D79AE9AFF}"/>
              </a:ext>
            </a:extLst>
          </p:cNvPr>
          <p:cNvSpPr txBox="1"/>
          <p:nvPr/>
        </p:nvSpPr>
        <p:spPr>
          <a:xfrm>
            <a:off x="457200" y="553750"/>
            <a:ext cx="6270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/>
              <a:t>Current </a:t>
            </a:r>
            <a:r>
              <a:rPr lang="en-GB" sz="3200">
                <a:latin typeface="+mj-lt"/>
                <a:ea typeface="+mj-ea"/>
                <a:cs typeface="+mj-cs"/>
              </a:rPr>
              <a:t>inspection</a:t>
            </a:r>
            <a:r>
              <a:rPr lang="en-GB" sz="3200"/>
              <a:t> activity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B983C2-87E1-BDEA-4C7A-0FA6697F8F7C}"/>
              </a:ext>
            </a:extLst>
          </p:cNvPr>
          <p:cNvSpPr txBox="1"/>
          <p:nvPr/>
        </p:nvSpPr>
        <p:spPr>
          <a:xfrm>
            <a:off x="457200" y="1859340"/>
            <a:ext cx="74588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/>
              <a:t>NYP were selected to be part of the HMICFRS Cybersecurity thematic inspection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/>
              <a:t>Fieldwork took w/c 12 January 2026 with a hot debrief on the 19 January.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/>
              <a:t>Report publication is anticipated in July.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9880B2-FBC2-EEC6-01BD-6F69D72C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42EE7-1CA5-4171-8605-D649BC39E67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48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4805D-B3C9-120F-364A-C32CEEEFE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94" y="98368"/>
            <a:ext cx="7232650" cy="716880"/>
          </a:xfrm>
        </p:spPr>
        <p:txBody>
          <a:bodyPr wrap="square" anchor="ctr">
            <a:normAutofit/>
          </a:bodyPr>
          <a:lstStyle/>
          <a:p>
            <a:r>
              <a:rPr lang="en-GB"/>
              <a:t>Integrity Inspection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6BECE328-AA83-212A-AE1D-1DD986C94DA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45378568"/>
              </p:ext>
            </p:extLst>
          </p:nvPr>
        </p:nvGraphicFramePr>
        <p:xfrm>
          <a:off x="126695" y="1528231"/>
          <a:ext cx="8890612" cy="5206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71">
                  <a:extLst>
                    <a:ext uri="{9D8B030D-6E8A-4147-A177-3AD203B41FA5}">
                      <a16:colId xmlns:a16="http://schemas.microsoft.com/office/drawing/2014/main" val="565595950"/>
                    </a:ext>
                  </a:extLst>
                </a:gridCol>
                <a:gridCol w="2475111">
                  <a:extLst>
                    <a:ext uri="{9D8B030D-6E8A-4147-A177-3AD203B41FA5}">
                      <a16:colId xmlns:a16="http://schemas.microsoft.com/office/drawing/2014/main" val="3222693460"/>
                    </a:ext>
                  </a:extLst>
                </a:gridCol>
                <a:gridCol w="4431018">
                  <a:extLst>
                    <a:ext uri="{9D8B030D-6E8A-4147-A177-3AD203B41FA5}">
                      <a16:colId xmlns:a16="http://schemas.microsoft.com/office/drawing/2014/main" val="3189707656"/>
                    </a:ext>
                  </a:extLst>
                </a:gridCol>
                <a:gridCol w="1517412">
                  <a:extLst>
                    <a:ext uri="{9D8B030D-6E8A-4147-A177-3AD203B41FA5}">
                      <a16:colId xmlns:a16="http://schemas.microsoft.com/office/drawing/2014/main" val="1605059744"/>
                    </a:ext>
                  </a:extLst>
                </a:gridCol>
              </a:tblGrid>
              <a:tr h="332046">
                <a:tc>
                  <a:txBody>
                    <a:bodyPr/>
                    <a:lstStyle/>
                    <a:p>
                      <a:r>
                        <a:rPr lang="en-GB" sz="120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for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470869"/>
                  </a:ext>
                </a:extLst>
              </a:tr>
              <a:tr h="1075112">
                <a:tc>
                  <a:txBody>
                    <a:bodyPr/>
                    <a:lstStyle/>
                    <a:p>
                      <a:r>
                        <a:rPr lang="en-GB" sz="1100"/>
                        <a:t>AFI1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needs to improve its processes for the collection, sharing and evaluation of organisational learning relating to the standards of professional behaviour.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0350" marR="0" lvl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/>
                        <a:t>PSD related organisational learning tracked &amp; embedded within the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Organisational Learning Meeting (org learning recorded on Centurion)</a:t>
                      </a:r>
                    </a:p>
                    <a:p>
                      <a:pPr marL="260350" marR="0" lvl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Complaint themes and lessons learned reviewed through QPMs</a:t>
                      </a:r>
                    </a:p>
                    <a:p>
                      <a:pPr marL="260350" marR="0" lvl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Quarterly IOPC Joint Oversight Meetings scrutinise complaint themes, trends, and timeliness.</a:t>
                      </a:r>
                    </a:p>
                    <a:p>
                      <a:pPr marL="260350" marR="0" lvl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Forcewide dissemination of lessons learnt via NYP Weekly Bulletin and ‘</a:t>
                      </a:r>
                      <a:r>
                        <a:rPr lang="en-GB" sz="1100" i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Standard’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Closure letter ready for drafting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4534028"/>
                  </a:ext>
                </a:extLst>
              </a:tr>
              <a:tr h="698125">
                <a:tc>
                  <a:txBody>
                    <a:bodyPr/>
                    <a:lstStyle/>
                    <a:p>
                      <a:r>
                        <a:rPr lang="en-GB" sz="1100"/>
                        <a:t>AFI2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needs to improve the capacity and capability of the professional standards department.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Activity complete.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1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Closure letter submitted to HMICFRS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7392051"/>
                  </a:ext>
                </a:extLst>
              </a:tr>
              <a:tr h="698125">
                <a:tc>
                  <a:txBody>
                    <a:bodyPr/>
                    <a:lstStyle/>
                    <a:p>
                      <a:r>
                        <a:rPr lang="en-GB" sz="1100"/>
                        <a:t>AFI3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needs to improve the way it responds to complaints and conduct allegations. 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Activity complete.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1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Closure letter submitted to HMICFRS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6812222"/>
                  </a:ext>
                </a:extLst>
              </a:tr>
              <a:tr h="544537">
                <a:tc>
                  <a:txBody>
                    <a:bodyPr/>
                    <a:lstStyle/>
                    <a:p>
                      <a:r>
                        <a:rPr lang="en-GB" sz="1100"/>
                        <a:t>AFI4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needs to understand and improve fairness and consistency within its professional standards department decision-making.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 complete.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1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Closure letter submitted to HMICFRS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980156"/>
                  </a:ext>
                </a:extLst>
              </a:tr>
              <a:tr h="713128">
                <a:tc>
                  <a:txBody>
                    <a:bodyPr/>
                    <a:lstStyle/>
                    <a:p>
                      <a:r>
                        <a:rPr lang="en-GB" sz="1100"/>
                        <a:t>AFI5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should make sure it has accurate records of who has each mobile device, so that it can hold users to account for any misuse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Activity complete.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11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Closure letter submitted to HMICFRS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8915065"/>
                  </a:ext>
                </a:extLst>
              </a:tr>
              <a:tr h="921524">
                <a:tc>
                  <a:txBody>
                    <a:bodyPr/>
                    <a:lstStyle/>
                    <a:p>
                      <a:r>
                        <a:rPr lang="en-GB" sz="1100"/>
                        <a:t>AFI6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force should improve how it collects, assesses, develops and investigates counter-corruption intelligence.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03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Implementation plan aligned to the Control Strategy priorities finalised</a:t>
                      </a:r>
                    </a:p>
                    <a:p>
                      <a:pPr marL="2603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Anti-Corruption Unit demand profiling to be revised</a:t>
                      </a:r>
                    </a:p>
                    <a:p>
                      <a:pPr marL="2603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Development and rollout of Integrity Passport ongoing</a:t>
                      </a:r>
                    </a:p>
                    <a:p>
                      <a:pPr marL="2603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Refused\Suspended Business Interests now feature at the People Intelligence meeting to ensure proactive monitoring.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Activity ongoing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662488"/>
                  </a:ext>
                </a:extLst>
              </a:tr>
            </a:tbl>
          </a:graphicData>
        </a:graphic>
      </p:graphicFrame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D80A4D55-BE7A-0CF5-0A31-CDBE3D7E8674}"/>
              </a:ext>
            </a:extLst>
          </p:cNvPr>
          <p:cNvSpPr txBox="1">
            <a:spLocks/>
          </p:cNvSpPr>
          <p:nvPr/>
        </p:nvSpPr>
        <p:spPr bwMode="auto">
          <a:xfrm>
            <a:off x="126694" y="716096"/>
            <a:ext cx="8229600" cy="812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>
              <a:lnSpc>
                <a:spcPct val="107000"/>
              </a:lnSpc>
            </a:pPr>
            <a:r>
              <a:rPr lang="en-GB" sz="1400">
                <a:latin typeface="Calibri"/>
                <a:ea typeface="Calibri"/>
                <a:cs typeface="Calibri"/>
              </a:rPr>
              <a:t>Vetting grade – Good</a:t>
            </a:r>
            <a:endParaRPr lang="en-GB" sz="14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</a:pPr>
            <a:r>
              <a:rPr lang="en-GB" sz="1400">
                <a:latin typeface="Calibri"/>
                <a:ea typeface="Calibri"/>
                <a:cs typeface="Calibri"/>
              </a:rPr>
              <a:t>PSD grade (upholding the standards of professional behaviour) - Requires Improvement</a:t>
            </a:r>
            <a:endParaRPr lang="en-GB" sz="14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</a:pPr>
            <a:r>
              <a:rPr lang="en-GB" sz="1400">
                <a:latin typeface="Calibri"/>
                <a:ea typeface="Calibri"/>
                <a:cs typeface="Calibri"/>
              </a:rPr>
              <a:t>ACU grade (tackling potential corruption) – Requires Improvement</a:t>
            </a:r>
            <a:endParaRPr lang="en-GB" sz="14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EA0B4E-8818-615A-3221-4248C178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FE79D1-1F21-4DE5-B73F-84C7D145B05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2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8B65-D532-C448-29E0-19C4F4817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HMICFRS Inspection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4BA1-FB9A-C303-31E7-7BE294620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6691"/>
            <a:ext cx="8229600" cy="5296671"/>
          </a:xfrm>
        </p:spPr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Rolling programmes of policing inspections including: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PEEL 25-27 (</a:t>
            </a:r>
            <a:r>
              <a:rPr lang="en-GB" sz="1200">
                <a:latin typeface="Calibri" panose="020F0502020204030204" pitchFamily="34" charset="0"/>
                <a:ea typeface="Calibri" panose="020F0502020204030204" pitchFamily="34" charset="0"/>
              </a:rPr>
              <a:t>Completed, Report published Apr 26</a:t>
            </a: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Child protection inspections (Joint and single agency) (Dates to be confirmed by HMICFRS)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Criminal justice joint inspections and inspection programmes </a:t>
            </a:r>
            <a:r>
              <a:rPr lang="en-GB" sz="1200">
                <a:latin typeface="Calibri" panose="020F0502020204030204" pitchFamily="34" charset="0"/>
                <a:ea typeface="Calibri" panose="020F0502020204030204" pitchFamily="34" charset="0"/>
              </a:rPr>
              <a:t>(Dates to be confirmed by HMICFRS)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Serious and organised crime (NYP Report published in December 2025)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Integrity (NYP Report published Jan 25)</a:t>
            </a:r>
          </a:p>
          <a:p>
            <a:pPr marL="457200" lvl="1" indent="0" algn="just">
              <a:buNone/>
            </a:pP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HMICFRS plan to carry out the following thematic inspections in 2024/25 and complete them in 2025/26: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firearms licensing (report currently being drafted by HMICFRS)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olice leadership.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 algn="just">
              <a:buNone/>
            </a:pP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HMICFRS plan to carry out or complete the following further areas over the course of their 2025-29 policing inspection programme and framework: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police response to knife-related crime, which will expand on the serious youth violence report;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efficiency and effectiveness of current arrangements that provide local, regional and national policing support services, including arrangements to meet the Strategic Policing Requirement;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science and technology – examining the use of new and/or emerging science and technology, such as biometrics and facial recognition, to tackle crime;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police and fire and rescue service cybersecurity (NYP were selected</a:t>
            </a:r>
            <a:r>
              <a:rPr lang="en-GB" sz="1200"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fieldwork took place week commencing 12</a:t>
            </a:r>
            <a:r>
              <a:rPr lang="en-GB" sz="1200" baseline="30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January);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counter-terrorism;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Joint Emergency Services Interoperability Principles across all emergency services;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data and analytics – including topics such as data quality, management of data, data rights analysis (the capability and role of the analyst, for example) and using science to improve the application of data; and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retail crime and shoplifting.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0DD05-04E6-4DF7-E6D8-AFA3B5E1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FE79D1-1F21-4DE5-B73F-84C7D145B05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77890"/>
      </p:ext>
    </p:extLst>
  </p:cSld>
  <p:clrMapOvr>
    <a:masterClrMapping/>
  </p:clrMapOvr>
</p:sld>
</file>

<file path=ppt/theme/theme1.xml><?xml version="1.0" encoding="utf-8"?>
<a:theme xmlns:a="http://schemas.openxmlformats.org/drawingml/2006/main" name="NYP presentation sty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185a9b-95a6-4aa7-81c7-a903eba1881e" xsi:nil="true"/>
    <SharedWithUsers xmlns="ce185a9b-95a6-4aa7-81c7-a903eba1881e">
      <UserInfo>
        <DisplayName>Cain, Phil</DisplayName>
        <AccountId>209</AccountId>
        <AccountType/>
      </UserInfo>
      <UserInfo>
        <DisplayName>Burleigh, Katie</DisplayName>
        <AccountId>1797</AccountId>
        <AccountType/>
      </UserInfo>
      <UserInfo>
        <DisplayName>Brook, Mark</DisplayName>
        <AccountId>549</AccountId>
        <AccountType/>
      </UserInfo>
    </SharedWithUsers>
    <Board_x002f_Meeting xmlns="d9acf8e5-8e3a-47cc-89a4-39cc12b05bc9" xsi:nil="true"/>
    <Status xmlns="d9acf8e5-8e3a-47cc-89a4-39cc12b05bc9" xsi:nil="true"/>
    <Amended xmlns="d9acf8e5-8e3a-47cc-89a4-39cc12b05bc9">false</Amended>
    <NextReviewdue xmlns="d9acf8e5-8e3a-47cc-89a4-39cc12b05bc9" xsi:nil="true"/>
    <lcf76f155ced4ddcb4097134ff3c332f xmlns="d9acf8e5-8e3a-47cc-89a4-39cc12b05bc9">
      <Terms xmlns="http://schemas.microsoft.com/office/infopath/2007/PartnerControls"/>
    </lcf76f155ced4ddcb4097134ff3c332f>
    <Characteristic_x0020_of_x0020_Good xmlns="d9acf8e5-8e3a-47cc-89a4-39cc12b05bc9" xsi:nil="true"/>
    <Dateoflastreview xmlns="d9acf8e5-8e3a-47cc-89a4-39cc12b05bc9" xsi:nil="true"/>
    <Department xmlns="d9acf8e5-8e3a-47cc-89a4-39cc12b05bc9" xsi:nil="true"/>
    <Checked xmlns="d9acf8e5-8e3a-47cc-89a4-39cc12b05bc9">false</Checked>
    <Showcase xmlns="d9acf8e5-8e3a-47cc-89a4-39cc12b05bc9">false</Showcase>
    <RequiresRedaction xmlns="d9acf8e5-8e3a-47cc-89a4-39cc12b05bc9">false</RequiresRedac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4ABF203F275C4BAB1721351D0280BD" ma:contentTypeVersion="25" ma:contentTypeDescription="Create a new document." ma:contentTypeScope="" ma:versionID="9220e09ebbd0faa140586f03e4e753c8">
  <xsd:schema xmlns:xsd="http://www.w3.org/2001/XMLSchema" xmlns:xs="http://www.w3.org/2001/XMLSchema" xmlns:p="http://schemas.microsoft.com/office/2006/metadata/properties" xmlns:ns2="d9acf8e5-8e3a-47cc-89a4-39cc12b05bc9" xmlns:ns3="ce185a9b-95a6-4aa7-81c7-a903eba1881e" targetNamespace="http://schemas.microsoft.com/office/2006/metadata/properties" ma:root="true" ma:fieldsID="451779cfe3d282888ee6ac1e77dc93b7" ns2:_="" ns3:_="">
    <xsd:import namespace="d9acf8e5-8e3a-47cc-89a4-39cc12b05bc9"/>
    <xsd:import namespace="ce185a9b-95a6-4aa7-81c7-a903eba188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Statu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Board_x002f_Meeting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Dateoflastreview" minOccurs="0"/>
                <xsd:element ref="ns2:NextReviewdue" minOccurs="0"/>
                <xsd:element ref="ns2:Characteristic_x0020_of_x0020_Good" minOccurs="0"/>
                <xsd:element ref="ns2:Amended" minOccurs="0"/>
                <xsd:element ref="ns2:Department" minOccurs="0"/>
                <xsd:element ref="ns2:Checked" minOccurs="0"/>
                <xsd:element ref="ns2:RequiresRedaction" minOccurs="0"/>
                <xsd:element ref="ns2:Showcas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acf8e5-8e3a-47cc-89a4-39cc12b05b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tatus" ma:index="12" nillable="true" ma:displayName="Status" ma:format="Dropdown" ma:internalName="Status">
      <xsd:simpleType>
        <xsd:restriction base="dms:Choice">
          <xsd:enumeration value="Draft"/>
          <xsd:enumeration value="In progress"/>
          <xsd:enumeration value="HoF Approval"/>
          <xsd:enumeration value="SRO Approval"/>
          <xsd:enumeration value="COT Approval"/>
          <xsd:enumeration value="Print &amp; Design"/>
          <xsd:enumeration value="Choice 7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Board_x002f_Meeting" ma:index="19" nillable="true" ma:displayName="Board/Meeting" ma:description="Which Board or meeting is this report submitted to" ma:format="Dropdown" ma:internalName="Board_x002f_Meeting">
      <xsd:simpleType>
        <xsd:union memberTypes="dms:Text">
          <xsd:simpleType>
            <xsd:restriction base="dms:Choice">
              <xsd:enumeration value="Portfolio Assurance Meeting"/>
              <xsd:enumeration value="Risk and Assurance Board"/>
              <xsd:enumeration value="Executive Board"/>
              <xsd:enumeration value="Online Public Meeting"/>
              <xsd:enumeration value="Choice 5"/>
            </xsd:restriction>
          </xsd:simpleType>
        </xsd:un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9fe3f7f-6835-4456-a748-773e9b3a22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oflastreview" ma:index="24" nillable="true" ma:displayName="Date of last review" ma:format="DateOnly" ma:internalName="Dateoflastreview">
      <xsd:simpleType>
        <xsd:restriction base="dms:DateTime"/>
      </xsd:simpleType>
    </xsd:element>
    <xsd:element name="NextReviewdue" ma:index="25" nillable="true" ma:displayName="Next Review due" ma:format="DateOnly" ma:internalName="NextReviewdue">
      <xsd:simpleType>
        <xsd:restriction base="dms:DateTime"/>
      </xsd:simpleType>
    </xsd:element>
    <xsd:element name="Characteristic_x0020_of_x0020_Good" ma:index="26" nillable="true" ma:displayName="CoG" ma:format="Dropdown" ma:internalName="Characteristic_x0020_of_x0020_Good">
      <xsd:simpleType>
        <xsd:restriction base="dms:Choice">
          <xsd:enumeration value="1.1.1"/>
          <xsd:enumeration value="1.1.2"/>
          <xsd:enumeration value="1.1.3"/>
          <xsd:enumeration value="1.2.1"/>
          <xsd:enumeration value="1.2.2"/>
          <xsd:enumeration value="1.3.1"/>
          <xsd:enumeration value="1.3.2"/>
          <xsd:enumeration value="1.3.3"/>
          <xsd:enumeration value="1.4.1"/>
          <xsd:enumeration value="1.4.2"/>
          <xsd:enumeration value="1.4.3"/>
          <xsd:enumeration value="1.5.1"/>
          <xsd:enumeration value="2.1.1"/>
          <xsd:enumeration value="2.1.2"/>
          <xsd:enumeration value="2.2.1"/>
          <xsd:enumeration value="2.2.2"/>
          <xsd:enumeration value="2.3.1"/>
          <xsd:enumeration value="2.3.2"/>
          <xsd:enumeration value="3.1.1"/>
          <xsd:enumeration value="3.1.2"/>
          <xsd:enumeration value="3.1.3"/>
          <xsd:enumeration value="3.2.1"/>
          <xsd:enumeration value="3.2.2"/>
          <xsd:enumeration value="3.3.1"/>
          <xsd:enumeration value="3.3.2"/>
          <xsd:enumeration value="3.3.3"/>
          <xsd:enumeration value="4.1.1"/>
          <xsd:enumeration value="4.1.2"/>
          <xsd:enumeration value="4.1.3"/>
          <xsd:enumeration value="4.1.4"/>
          <xsd:enumeration value="4.1.5"/>
          <xsd:enumeration value="4.1.6"/>
          <xsd:enumeration value="4.2.1"/>
          <xsd:enumeration value="4.2.2"/>
          <xsd:enumeration value="4.2.3"/>
          <xsd:enumeration value="4.2.4"/>
          <xsd:enumeration value="5.1.1"/>
          <xsd:enumeration value="5.1.2"/>
          <xsd:enumeration value="5.1.3"/>
          <xsd:enumeration value="5.2.1"/>
          <xsd:enumeration value="5.2.2"/>
          <xsd:enumeration value="5.3.1"/>
          <xsd:enumeration value="6.1.1"/>
          <xsd:enumeration value="6.1.2"/>
          <xsd:enumeration value="6.2.1"/>
          <xsd:enumeration value="6.2.2"/>
          <xsd:enumeration value="6.2.3"/>
          <xsd:enumeration value="7.1.1"/>
          <xsd:enumeration value="7.1.2"/>
          <xsd:enumeration value="7.1.3"/>
          <xsd:enumeration value="7.2.1"/>
          <xsd:enumeration value="7.2.2"/>
          <xsd:enumeration value="7.2.3"/>
          <xsd:enumeration value="7.3.1"/>
          <xsd:enumeration value="7.3.2"/>
          <xsd:enumeration value="7.3.3"/>
          <xsd:enumeration value="7.3.4"/>
          <xsd:enumeration value="7.3.5"/>
          <xsd:enumeration value="9.1.1"/>
          <xsd:enumeration value="9.1.2"/>
          <xsd:enumeration value="9.1.3"/>
          <xsd:enumeration value="9.2.1"/>
          <xsd:enumeration value="9.2.2"/>
          <xsd:enumeration value="9.2.3"/>
          <xsd:enumeration value="9.3.1"/>
          <xsd:enumeration value="9.3.2"/>
          <xsd:enumeration value="9.3.3"/>
          <xsd:enumeration value="10.1.1"/>
          <xsd:enumeration value="10.1.2"/>
          <xsd:enumeration value="10.1.3"/>
          <xsd:enumeration value="10.2.1"/>
          <xsd:enumeration value="10.2.2"/>
          <xsd:enumeration value="10.2.3"/>
          <xsd:enumeration value="10.3.1"/>
          <xsd:enumeration value="10.3.2"/>
          <xsd:enumeration value="10.4.1"/>
          <xsd:enumeration value="10.4.2"/>
          <xsd:enumeration value="10.4.3"/>
          <xsd:enumeration value="10.5.1"/>
          <xsd:enumeration value="10.5.2"/>
        </xsd:restriction>
      </xsd:simpleType>
    </xsd:element>
    <xsd:element name="Amended" ma:index="27" nillable="true" ma:displayName="Amended" ma:default="0" ma:internalName="Amended">
      <xsd:simpleType>
        <xsd:restriction base="dms:Boolean"/>
      </xsd:simpleType>
    </xsd:element>
    <xsd:element name="Department" ma:index="28" nillable="true" ma:displayName="Department" ma:internalName="Department">
      <xsd:simpleType>
        <xsd:restriction base="dms:Text">
          <xsd:maxLength value="255"/>
        </xsd:restriction>
      </xsd:simpleType>
    </xsd:element>
    <xsd:element name="Checked" ma:index="29" nillable="true" ma:displayName="Checked" ma:default="0" ma:format="Dropdown" ma:internalName="Checked">
      <xsd:simpleType>
        <xsd:restriction base="dms:Boolean"/>
      </xsd:simpleType>
    </xsd:element>
    <xsd:element name="RequiresRedaction" ma:index="30" nillable="true" ma:displayName="Requires Redaction" ma:default="0" ma:format="Dropdown" ma:internalName="RequiresRedaction">
      <xsd:simpleType>
        <xsd:restriction base="dms:Boolean"/>
      </xsd:simpleType>
    </xsd:element>
    <xsd:element name="Showcase" ma:index="31" nillable="true" ma:displayName="Showcase" ma:default="0" ma:description="Are there elements here suitable for showcasing to HMICFRS" ma:format="Dropdown" ma:internalName="Showcase">
      <xsd:simpleType>
        <xsd:restriction base="dms:Boolean"/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85a9b-95a6-4aa7-81c7-a903eba1881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740bd3e-fb38-4f09-bf11-6c308d735c94}" ma:internalName="TaxCatchAll" ma:showField="CatchAllData" ma:web="ce185a9b-95a6-4aa7-81c7-a903eba188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A4C52F-584E-49A0-AE55-94721032C753}">
  <ds:schemaRefs>
    <ds:schemaRef ds:uri="ce185a9b-95a6-4aa7-81c7-a903eba1881e"/>
    <ds:schemaRef ds:uri="http://schemas.microsoft.com/office/2006/documentManagement/types"/>
    <ds:schemaRef ds:uri="d9acf8e5-8e3a-47cc-89a4-39cc12b05bc9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CE6B17-5B64-4C66-8E6F-60691DEC0C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4D9065-AED6-45DC-AB90-BED4BCCC8EF6}">
  <ds:schemaRefs>
    <ds:schemaRef ds:uri="ce185a9b-95a6-4aa7-81c7-a903eba1881e"/>
    <ds:schemaRef ds:uri="d9acf8e5-8e3a-47cc-89a4-39cc12b05b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959</Words>
  <Application>Microsoft Office PowerPoint</Application>
  <PresentationFormat>On-screen Show (4:3)</PresentationFormat>
  <Paragraphs>133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Microsoft Sans Serif</vt:lpstr>
      <vt:lpstr>Symbol</vt:lpstr>
      <vt:lpstr>NYP presentation style</vt:lpstr>
      <vt:lpstr>Online Public Meeting – May 2026 HMICFRS Update ACC Catherine Clarke</vt:lpstr>
      <vt:lpstr>Open Recommendations and Areas for Improvement (AFIs) Overview</vt:lpstr>
      <vt:lpstr>HMICFRS Annual Performance</vt:lpstr>
      <vt:lpstr>PEEL 25-27 AFIs - Overview</vt:lpstr>
      <vt:lpstr>NYP PEEL Journey</vt:lpstr>
      <vt:lpstr>PowerPoint Presentation</vt:lpstr>
      <vt:lpstr>Integrity Inspection</vt:lpstr>
      <vt:lpstr>HMICFRS Inspection Programme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Wood, Louise</dc:creator>
  <cp:lastModifiedBy>Nijaila, Lailah</cp:lastModifiedBy>
  <cp:revision>5</cp:revision>
  <dcterms:created xsi:type="dcterms:W3CDTF">2016-05-12T16:40:45Z</dcterms:created>
  <dcterms:modified xsi:type="dcterms:W3CDTF">2026-05-11T14:53:37Z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5ed7c50b-0f61-4668-a879-e3b105e43449</vt:lpwstr>
  </property>
  <property fmtid="{D5CDD505-2E9C-101B-9397-08002B2CF9AE}" pid="3" name="NORTH YORKSHIRE POLICEClassification">
    <vt:lpwstr>NOT PROTECTIVELY MARKED</vt:lpwstr>
  </property>
  <property fmtid="{D5CDD505-2E9C-101B-9397-08002B2CF9AE}" pid="4" name="NORTH YORKSHIRE POLICEVisual Markings">
    <vt:lpwstr>No</vt:lpwstr>
  </property>
  <property fmtid="{D5CDD505-2E9C-101B-9397-08002B2CF9AE}" pid="5" name="ContentTypeId">
    <vt:lpwstr>0x010100D34ABF203F275C4BAB1721351D0280BD</vt:lpwstr>
  </property>
  <property fmtid="{D5CDD505-2E9C-101B-9397-08002B2CF9AE}" pid="6" name="Classification">
    <vt:lpwstr>OFFICIAL</vt:lpwstr>
  </property>
  <property fmtid="{D5CDD505-2E9C-101B-9397-08002B2CF9AE}" pid="7" name="n7cc5a46288d455f83142cf2528c11bc">
    <vt:lpwstr>Unspecified|99025389-8b11-49dc-8976-39bdb13d017c</vt:lpwstr>
  </property>
  <property fmtid="{D5CDD505-2E9C-101B-9397-08002B2CF9AE}" pid="8" name="TaxCatchAll">
    <vt:lpwstr>43;#Unspecified</vt:lpwstr>
  </property>
  <property fmtid="{D5CDD505-2E9C-101B-9397-08002B2CF9AE}" pid="9" name="_dlc_DocIdItemGuid">
    <vt:lpwstr>82014810-5345-4609-bce1-b8a0eddd7349</vt:lpwstr>
  </property>
  <property fmtid="{D5CDD505-2E9C-101B-9397-08002B2CF9AE}" pid="10" name="CPDocumentType">
    <vt:lpwstr>39;#Agenda, minutes and admin documents|2589de23-d139-4c2c-9123-64c6e4243287</vt:lpwstr>
  </property>
  <property fmtid="{D5CDD505-2E9C-101B-9397-08002B2CF9AE}" pid="11" name="CPDocumentSubject">
    <vt:lpwstr>23;#Corporate matters and services|95093f2b-b44a-415d-b7db-cf56b2d8e177</vt:lpwstr>
  </property>
  <property fmtid="{D5CDD505-2E9C-101B-9397-08002B2CF9AE}" pid="12" name="CPDepartment">
    <vt:lpwstr/>
  </property>
  <property fmtid="{D5CDD505-2E9C-101B-9397-08002B2CF9AE}" pid="13" name="Order">
    <vt:r8>1700</vt:r8>
  </property>
  <property fmtid="{D5CDD505-2E9C-101B-9397-08002B2CF9AE}" pid="14" name="xd_Signature">
    <vt:bool>false</vt:bool>
  </property>
  <property fmtid="{D5CDD505-2E9C-101B-9397-08002B2CF9AE}" pid="15" name="xd_ProgID">
    <vt:lpwstr/>
  </property>
  <property fmtid="{D5CDD505-2E9C-101B-9397-08002B2CF9AE}" pid="16" name="TemplateUrl">
    <vt:lpwstr/>
  </property>
  <property fmtid="{D5CDD505-2E9C-101B-9397-08002B2CF9AE}" pid="17" name="MSIP_Label_3c3f51d1-bd89-4ee9-a78a-494f589fb33f_Enabled">
    <vt:lpwstr>true</vt:lpwstr>
  </property>
  <property fmtid="{D5CDD505-2E9C-101B-9397-08002B2CF9AE}" pid="18" name="MSIP_Label_3c3f51d1-bd89-4ee9-a78a-494f589fb33f_SetDate">
    <vt:lpwstr>2024-02-28T17:02:07Z</vt:lpwstr>
  </property>
  <property fmtid="{D5CDD505-2E9C-101B-9397-08002B2CF9AE}" pid="19" name="MSIP_Label_3c3f51d1-bd89-4ee9-a78a-494f589fb33f_Method">
    <vt:lpwstr>Standard</vt:lpwstr>
  </property>
  <property fmtid="{D5CDD505-2E9C-101B-9397-08002B2CF9AE}" pid="20" name="MSIP_Label_3c3f51d1-bd89-4ee9-a78a-494f589fb33f_Name">
    <vt:lpwstr>OFFICIAL</vt:lpwstr>
  </property>
  <property fmtid="{D5CDD505-2E9C-101B-9397-08002B2CF9AE}" pid="21" name="MSIP_Label_3c3f51d1-bd89-4ee9-a78a-494f589fb33f_SiteId">
    <vt:lpwstr>2c84bc91-93af-476e-9721-cdad67cb3ead</vt:lpwstr>
  </property>
  <property fmtid="{D5CDD505-2E9C-101B-9397-08002B2CF9AE}" pid="22" name="MSIP_Label_3c3f51d1-bd89-4ee9-a78a-494f589fb33f_ActionId">
    <vt:lpwstr>0dde04ed-4749-4678-9fdd-a9a0297a59d9</vt:lpwstr>
  </property>
  <property fmtid="{D5CDD505-2E9C-101B-9397-08002B2CF9AE}" pid="23" name="MSIP_Label_3c3f51d1-bd89-4ee9-a78a-494f589fb33f_ContentBits">
    <vt:lpwstr>0</vt:lpwstr>
  </property>
  <property fmtid="{D5CDD505-2E9C-101B-9397-08002B2CF9AE}" pid="24" name="MediaServiceImageTags">
    <vt:lpwstr/>
  </property>
</Properties>
</file>