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  <p:sldMasterId id="2147483655" r:id="rId2"/>
  </p:sldMasterIdLst>
  <p:notesMasterIdLst>
    <p:notesMasterId r:id="rId13"/>
  </p:notesMasterIdLst>
  <p:handoutMasterIdLst>
    <p:handoutMasterId r:id="rId14"/>
  </p:handoutMasterIdLst>
  <p:sldIdLst>
    <p:sldId id="256" r:id="rId3"/>
    <p:sldId id="518" r:id="rId4"/>
    <p:sldId id="539" r:id="rId5"/>
    <p:sldId id="535" r:id="rId6"/>
    <p:sldId id="536" r:id="rId7"/>
    <p:sldId id="538" r:id="rId8"/>
    <p:sldId id="537" r:id="rId9"/>
    <p:sldId id="530" r:id="rId10"/>
    <p:sldId id="541" r:id="rId11"/>
    <p:sldId id="540" r:id="rId12"/>
  </p:sldIdLst>
  <p:sldSz cx="9144000" cy="6858000" type="screen4x3"/>
  <p:notesSz cx="6797675" cy="99266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Quinlan, Jonny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D79B"/>
    <a:srgbClr val="D1D1F0"/>
    <a:srgbClr val="CCFFFF"/>
    <a:srgbClr val="FFFFCC"/>
    <a:srgbClr val="DCE6F1"/>
    <a:srgbClr val="72BFC5"/>
    <a:srgbClr val="8EB4E3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371" autoAdjust="0"/>
    <p:restoredTop sz="88249" autoAdjust="0"/>
  </p:normalViewPr>
  <p:slideViewPr>
    <p:cSldViewPr>
      <p:cViewPr varScale="1">
        <p:scale>
          <a:sx n="102" d="100"/>
          <a:sy n="102" d="100"/>
        </p:scale>
        <p:origin x="1728" y="3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3924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2D8D1928-C53B-0848-4536-179E27F164B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defTabSz="91437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BA4EFA0F-8238-CD40-585C-BEDFA957337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 defTabSz="91437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6084" name="Rectangle 4">
            <a:extLst>
              <a:ext uri="{FF2B5EF4-FFF2-40B4-BE49-F238E27FC236}">
                <a16:creationId xmlns:a16="http://schemas.microsoft.com/office/drawing/2014/main" id="{4F562FFC-C5A6-C49C-B116-7662F908336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defTabSz="91437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6085" name="Rectangle 5">
            <a:extLst>
              <a:ext uri="{FF2B5EF4-FFF2-40B4-BE49-F238E27FC236}">
                <a16:creationId xmlns:a16="http://schemas.microsoft.com/office/drawing/2014/main" id="{AA0C56F7-F577-DBED-EEC1-B9EEDBEB059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 defTabSz="912813" eaLnBrk="1" hangingPunct="1">
              <a:defRPr sz="1200"/>
            </a:lvl1pPr>
          </a:lstStyle>
          <a:p>
            <a:pPr>
              <a:defRPr/>
            </a:pPr>
            <a:fld id="{86F6DBAF-8485-4DED-9DFF-5633351DA71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8C1B6BA-07CC-CD7D-CEDF-EA87EC90B1F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defTabSz="91437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A4A9890B-878B-5666-F447-02302A677F1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 defTabSz="91437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3E015B1C-EC60-672E-6B3A-9CCEB7210BC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024B2380-C56D-D8BF-18F2-4B35D2D0D09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14342" name="Rectangle 6">
            <a:extLst>
              <a:ext uri="{FF2B5EF4-FFF2-40B4-BE49-F238E27FC236}">
                <a16:creationId xmlns:a16="http://schemas.microsoft.com/office/drawing/2014/main" id="{287033B4-8914-5940-5D48-D327B272D2F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defTabSz="91437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4343" name="Rectangle 7">
            <a:extLst>
              <a:ext uri="{FF2B5EF4-FFF2-40B4-BE49-F238E27FC236}">
                <a16:creationId xmlns:a16="http://schemas.microsoft.com/office/drawing/2014/main" id="{C99DED9D-B7B6-6B5A-66BD-DBACEBFB12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 defTabSz="912813" eaLnBrk="1" hangingPunct="1">
              <a:defRPr sz="1200"/>
            </a:lvl1pPr>
          </a:lstStyle>
          <a:p>
            <a:pPr>
              <a:defRPr/>
            </a:pPr>
            <a:fld id="{852A372F-EC18-4A0B-A08B-85910446EA4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E29D0612-9BDA-8394-D1BA-C634D85439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1EB01A6E-01D2-AAF1-14CB-A322006759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4954B677-F57F-B8B4-F156-29575C497E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0751233-73EC-4327-B9B3-C48862820584}" type="slidenum">
              <a:rPr lang="en-GB" altLang="en-US" smtClean="0"/>
              <a:pPr>
                <a:spcBef>
                  <a:spcPct val="0"/>
                </a:spcBef>
              </a:pPr>
              <a:t>1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A754438C-7C33-CD7F-E578-9A3C1F1A37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8810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5963" indent="-274638" defTabSz="8810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1725" indent="-219075" defTabSz="8810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3050" indent="-219075" defTabSz="8810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4375" indent="-219075" defTabSz="8810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41575" indent="-219075" defTabSz="881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98775" indent="-219075" defTabSz="881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55975" indent="-219075" defTabSz="881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13175" indent="-219075" defTabSz="881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AA28204-E40A-4464-8D29-64AC99842C2F}" type="slidenum">
              <a:rPr lang="en-GB" altLang="en-US" smtClean="0"/>
              <a:pPr>
                <a:spcBef>
                  <a:spcPct val="0"/>
                </a:spcBef>
              </a:pPr>
              <a:t>2</a:t>
            </a:fld>
            <a:endParaRPr lang="en-GB" altLang="en-US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BFD8215B-FC8C-4AC2-3113-A57E56AEC4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67AFE018-B7D4-A663-4E8E-EC7CCD594A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GB" altLang="en-US" sz="3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A754438C-7C33-CD7F-E578-9A3C1F1A37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8810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5963" indent="-274638" defTabSz="8810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1725" indent="-219075" defTabSz="8810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3050" indent="-219075" defTabSz="8810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4375" indent="-219075" defTabSz="8810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41575" indent="-219075" defTabSz="881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98775" indent="-219075" defTabSz="881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55975" indent="-219075" defTabSz="881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13175" indent="-219075" defTabSz="881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AA28204-E40A-4464-8D29-64AC99842C2F}" type="slidenum">
              <a:rPr lang="en-GB" altLang="en-US" smtClean="0"/>
              <a:pPr>
                <a:spcBef>
                  <a:spcPct val="0"/>
                </a:spcBef>
              </a:pPr>
              <a:t>3</a:t>
            </a:fld>
            <a:endParaRPr lang="en-GB" altLang="en-US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BFD8215B-FC8C-4AC2-3113-A57E56AEC4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67AFE018-B7D4-A663-4E8E-EC7CCD594A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GB" altLang="en-US" sz="3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769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A754438C-7C33-CD7F-E578-9A3C1F1A37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8810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5963" indent="-274638" defTabSz="8810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1725" indent="-219075" defTabSz="8810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3050" indent="-219075" defTabSz="8810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4375" indent="-219075" defTabSz="8810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41575" indent="-219075" defTabSz="881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98775" indent="-219075" defTabSz="881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55975" indent="-219075" defTabSz="881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13175" indent="-219075" defTabSz="881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AA28204-E40A-4464-8D29-64AC99842C2F}" type="slidenum">
              <a:rPr lang="en-GB" altLang="en-US" smtClean="0"/>
              <a:pPr>
                <a:spcBef>
                  <a:spcPct val="0"/>
                </a:spcBef>
              </a:pPr>
              <a:t>4</a:t>
            </a:fld>
            <a:endParaRPr lang="en-GB" altLang="en-US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BFD8215B-FC8C-4AC2-3113-A57E56AEC4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67AFE018-B7D4-A663-4E8E-EC7CCD594A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GB" altLang="en-US" sz="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671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A754438C-7C33-CD7F-E578-9A3C1F1A37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8810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5963" indent="-274638" defTabSz="8810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1725" indent="-219075" defTabSz="8810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3050" indent="-219075" defTabSz="8810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4375" indent="-219075" defTabSz="8810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41575" indent="-219075" defTabSz="881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98775" indent="-219075" defTabSz="881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55975" indent="-219075" defTabSz="881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13175" indent="-219075" defTabSz="881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AA28204-E40A-4464-8D29-64AC99842C2F}" type="slidenum">
              <a:rPr lang="en-GB" altLang="en-US" smtClean="0"/>
              <a:pPr>
                <a:spcBef>
                  <a:spcPct val="0"/>
                </a:spcBef>
              </a:pPr>
              <a:t>5</a:t>
            </a:fld>
            <a:endParaRPr lang="en-GB" altLang="en-US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BFD8215B-FC8C-4AC2-3113-A57E56AEC4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67AFE018-B7D4-A663-4E8E-EC7CCD594A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GB" altLang="en-US" sz="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952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A754438C-7C33-CD7F-E578-9A3C1F1A37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8810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5963" indent="-274638" defTabSz="8810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1725" indent="-219075" defTabSz="8810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3050" indent="-219075" defTabSz="8810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4375" indent="-219075" defTabSz="8810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41575" indent="-219075" defTabSz="881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98775" indent="-219075" defTabSz="881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55975" indent="-219075" defTabSz="881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13175" indent="-219075" defTabSz="881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AA28204-E40A-4464-8D29-64AC99842C2F}" type="slidenum">
              <a:rPr lang="en-GB" altLang="en-US" smtClean="0"/>
              <a:pPr>
                <a:spcBef>
                  <a:spcPct val="0"/>
                </a:spcBef>
              </a:pPr>
              <a:t>6</a:t>
            </a:fld>
            <a:endParaRPr lang="en-GB" altLang="en-US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BFD8215B-FC8C-4AC2-3113-A57E56AEC4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67AFE018-B7D4-A663-4E8E-EC7CCD594A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GB" altLang="en-US" sz="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5861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A754438C-7C33-CD7F-E578-9A3C1F1A37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8810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5963" indent="-274638" defTabSz="8810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1725" indent="-219075" defTabSz="8810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3050" indent="-219075" defTabSz="8810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4375" indent="-219075" defTabSz="8810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41575" indent="-219075" defTabSz="881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98775" indent="-219075" defTabSz="881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55975" indent="-219075" defTabSz="881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13175" indent="-219075" defTabSz="881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AA28204-E40A-4464-8D29-64AC99842C2F}" type="slidenum">
              <a:rPr lang="en-GB" altLang="en-US" smtClean="0"/>
              <a:pPr>
                <a:spcBef>
                  <a:spcPct val="0"/>
                </a:spcBef>
              </a:pPr>
              <a:t>7</a:t>
            </a:fld>
            <a:endParaRPr lang="en-GB" altLang="en-US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BFD8215B-FC8C-4AC2-3113-A57E56AEC4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67AFE018-B7D4-A663-4E8E-EC7CCD594A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GB" altLang="en-US" sz="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0645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F617C694-E82A-059F-74F2-11F9701D40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EAE66361-73D7-18FB-9037-804F3CEC5C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71A67108-7E68-C14F-05EC-B992CFD9A1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BB1C0B7-964B-4DC6-998D-6DDD8E8B0DD2}" type="slidenum">
              <a:rPr lang="en-GB" altLang="en-US" smtClean="0"/>
              <a:pPr/>
              <a:t>8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A754438C-7C33-CD7F-E578-9A3C1F1A37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8810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5963" indent="-274638" defTabSz="8810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1725" indent="-219075" defTabSz="8810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3050" indent="-219075" defTabSz="8810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4375" indent="-219075" defTabSz="8810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41575" indent="-219075" defTabSz="881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98775" indent="-219075" defTabSz="881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55975" indent="-219075" defTabSz="881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13175" indent="-219075" defTabSz="881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AA28204-E40A-4464-8D29-64AC99842C2F}" type="slidenum">
              <a:rPr lang="en-GB" altLang="en-US" smtClean="0"/>
              <a:pPr>
                <a:spcBef>
                  <a:spcPct val="0"/>
                </a:spcBef>
              </a:pPr>
              <a:t>10</a:t>
            </a:fld>
            <a:endParaRPr lang="en-GB" altLang="en-US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BFD8215B-FC8C-4AC2-3113-A57E56AEC4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67AFE018-B7D4-A663-4E8E-EC7CCD594A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GB" altLang="en-US" sz="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086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9F41ED9-8070-99E9-B7E5-3BDD3479CF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A8D7AFA-3678-3815-BA2B-3F018AB159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C117654-1891-A6E5-4A36-09EB511ADB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18897-2005-4125-BB20-417AFBF7FDB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14629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A042A2A-A31C-C7F5-7C5B-10FE118E95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2569005-9805-55C6-E046-2A0E43EBD0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E637676-05BF-5295-9CC7-6D3287411C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05932-18FB-414B-AD82-34FF711150B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12048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E494B6D-452C-C6E1-6625-43BD8B4C82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852E822-666C-AAEC-75D2-D0206D6EA8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3B53E8E-1226-E5F3-859E-53A8B54659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FB65F-0EA6-4C1A-BAAA-5FB82ADD341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218762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7E9F9D-525C-7F26-903B-36BA606017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36867D-DEDD-857F-883C-A699C37383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279A70-F1D7-5BB7-A025-B23DD7409B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868AC-367A-48C6-AE13-6AD721EAE9B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080654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16647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318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80918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4439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532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6200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9055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D09835C-7EB6-8033-2D5B-0FCD724052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CA2826A-2342-3E70-04B2-8D2AB5D125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32257AC-D7EF-230D-D166-31DBE49626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BA058-201E-4659-82CD-EA79FB92DB7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278138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29243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93030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39176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418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449B5BA-9F06-7894-52B6-319119102A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8C80CE3-47DF-A658-E5D9-4945ADDA4A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075D350-4468-17FD-6297-96BD0F8525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23B55-2100-416B-9D37-F9AA92679B8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90126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DED2B4-C0D5-A85F-41A0-A269A1D375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C8D982-B5F9-52E5-7161-87380D0AFE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3CA2EA-191B-4977-434B-0E3761E91E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31CC9-E8EE-4260-94BD-5276C31FF5A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15747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11C21BF-5699-A97E-B0F0-1B29C57C68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9D259AC-D2D7-6888-EF35-8F391D3257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E6AA5D5-A86C-89BC-4456-2963692EAB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9D0AE-F1B6-494B-9205-DCE972D18E0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82654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2D9C7CD-8A1F-4BB8-A8DB-BEC293B5CA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74CC8FF-7DA8-2086-070E-72250FC295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17522C3-A728-1D14-A3BA-0875408C1D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45ADD-070A-4572-B40E-D6963FEDD7C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93382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9832842-ACAB-CDF8-8C5F-6554AAE2DD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6F6C751-A234-3243-C3E4-DE893675ED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3FCB32B-8E2D-C31C-07B9-46FE292C49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B9BC7-4D48-4FA0-A1F8-257F28223C1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74313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630632-F3E6-B3CA-1CA4-28941C7EA3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29382A-BAE6-CFB2-83A0-EBA3B5B6A1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40238E-38E4-46E4-58DA-EE63419DA9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D0345-2149-499B-8909-30DBED2BF52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28234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F59DBE-0CD0-8900-30C6-B1710AC49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70C9BB-8BF8-C367-FAEF-2C27AEE1D5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21F207-A7BD-4CF3-B046-88C6C546F5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8B51B-9A46-46EB-A572-441221F0F24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71017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oleObject" Target="../embeddings/oleObject1.bin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40D97B0-7463-D2F3-AB19-F7731A15D3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B7E5D70-4938-77B2-DDF7-AC21075704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65540" name="Rectangle 4">
            <a:extLst>
              <a:ext uri="{FF2B5EF4-FFF2-40B4-BE49-F238E27FC236}">
                <a16:creationId xmlns:a16="http://schemas.microsoft.com/office/drawing/2014/main" id="{AA265584-971B-FE4A-442C-FFD3175C385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5541" name="Rectangle 5">
            <a:extLst>
              <a:ext uri="{FF2B5EF4-FFF2-40B4-BE49-F238E27FC236}">
                <a16:creationId xmlns:a16="http://schemas.microsoft.com/office/drawing/2014/main" id="{4D8BADD7-E67C-77F7-B81B-287555F2609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5542" name="Rectangle 6">
            <a:extLst>
              <a:ext uri="{FF2B5EF4-FFF2-40B4-BE49-F238E27FC236}">
                <a16:creationId xmlns:a16="http://schemas.microsoft.com/office/drawing/2014/main" id="{5F563283-E3D1-AA23-E281-702458726A6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9D74911-9343-4012-9889-BCDA0EFFD3A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65543" name="hc" descr=" ">
            <a:extLst>
              <a:ext uri="{FF2B5EF4-FFF2-40B4-BE49-F238E27FC236}">
                <a16:creationId xmlns:a16="http://schemas.microsoft.com/office/drawing/2014/main" id="{4BA8AA42-5AFF-D3B2-F352-82E394B0627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0"/>
            <a:ext cx="9144000" cy="2238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850">
                <a:solidFill>
                  <a:srgbClr val="000000"/>
                </a:solidFill>
                <a:latin typeface="Microsoft Sans Serif"/>
              </a:rPr>
              <a:t> </a:t>
            </a:r>
          </a:p>
        </p:txBody>
      </p:sp>
      <p:sp>
        <p:nvSpPr>
          <p:cNvPr id="65544" name="fc" descr=" ">
            <a:extLst>
              <a:ext uri="{FF2B5EF4-FFF2-40B4-BE49-F238E27FC236}">
                <a16:creationId xmlns:a16="http://schemas.microsoft.com/office/drawing/2014/main" id="{8EA12E38-3F09-FCC6-7CCF-16186AC9FA5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537325"/>
            <a:ext cx="9144000" cy="2238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850">
                <a:solidFill>
                  <a:srgbClr val="000000"/>
                </a:solidFill>
                <a:latin typeface="Microsoft Sans Serif"/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3639" r:id="rId1"/>
    <p:sldLayoutId id="2147503640" r:id="rId2"/>
    <p:sldLayoutId id="2147503641" r:id="rId3"/>
    <p:sldLayoutId id="2147503642" r:id="rId4"/>
    <p:sldLayoutId id="2147503643" r:id="rId5"/>
    <p:sldLayoutId id="2147503644" r:id="rId6"/>
    <p:sldLayoutId id="2147503645" r:id="rId7"/>
    <p:sldLayoutId id="2147503646" r:id="rId8"/>
    <p:sldLayoutId id="2147503647" r:id="rId9"/>
    <p:sldLayoutId id="2147503648" r:id="rId10"/>
    <p:sldLayoutId id="2147503649" r:id="rId11"/>
    <p:sldLayoutId id="214750365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>
            <a:extLst>
              <a:ext uri="{FF2B5EF4-FFF2-40B4-BE49-F238E27FC236}">
                <a16:creationId xmlns:a16="http://schemas.microsoft.com/office/drawing/2014/main" id="{E88AAA4F-FB16-21ED-15F1-88F71A982F1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86700" y="188913"/>
          <a:ext cx="950913" cy="122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13" imgW="1382760" imgH="1778760" progId="CorelDRAW.Graphic.14">
                  <p:embed/>
                </p:oleObj>
              </mc:Choice>
              <mc:Fallback>
                <p:oleObj name="CorelDRAW" r:id="rId13" imgW="1382760" imgH="1778760" progId="CorelDRAW.Graphic.14">
                  <p:embed/>
                  <p:pic>
                    <p:nvPicPr>
                      <p:cNvPr id="2050" name="Object 2">
                        <a:extLst>
                          <a:ext uri="{FF2B5EF4-FFF2-40B4-BE49-F238E27FC236}">
                            <a16:creationId xmlns:a16="http://schemas.microsoft.com/office/drawing/2014/main" id="{E88AAA4F-FB16-21ED-15F1-88F71A982F1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6700" y="188913"/>
                        <a:ext cx="950913" cy="1223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1" name="Picture 3" descr="PCC logo 2013">
            <a:extLst>
              <a:ext uri="{FF2B5EF4-FFF2-40B4-BE49-F238E27FC236}">
                <a16:creationId xmlns:a16="http://schemas.microsoft.com/office/drawing/2014/main" id="{A6FC3785-646E-704C-C8B0-B67EDBB56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2592388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8" name="hc" descr=" ">
            <a:extLst>
              <a:ext uri="{FF2B5EF4-FFF2-40B4-BE49-F238E27FC236}">
                <a16:creationId xmlns:a16="http://schemas.microsoft.com/office/drawing/2014/main" id="{72236BD2-F6DB-DDAA-D5A1-752CAAD98F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2238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850">
                <a:solidFill>
                  <a:srgbClr val="000000"/>
                </a:solidFill>
                <a:latin typeface="Microsoft Sans Serif"/>
              </a:rPr>
              <a:t> </a:t>
            </a:r>
          </a:p>
        </p:txBody>
      </p:sp>
      <p:sp>
        <p:nvSpPr>
          <p:cNvPr id="67589" name="fc" descr=" ">
            <a:extLst>
              <a:ext uri="{FF2B5EF4-FFF2-40B4-BE49-F238E27FC236}">
                <a16:creationId xmlns:a16="http://schemas.microsoft.com/office/drawing/2014/main" id="{F6314CAA-3520-E568-A850-682420ED6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37325"/>
            <a:ext cx="9144000" cy="2238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850">
                <a:solidFill>
                  <a:srgbClr val="000000"/>
                </a:solidFill>
                <a:latin typeface="Microsoft Sans Serif"/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3651" r:id="rId1"/>
    <p:sldLayoutId id="2147503652" r:id="rId2"/>
    <p:sldLayoutId id="2147503653" r:id="rId3"/>
    <p:sldLayoutId id="2147503654" r:id="rId4"/>
    <p:sldLayoutId id="2147503655" r:id="rId5"/>
    <p:sldLayoutId id="2147503656" r:id="rId6"/>
    <p:sldLayoutId id="2147503657" r:id="rId7"/>
    <p:sldLayoutId id="2147503658" r:id="rId8"/>
    <p:sldLayoutId id="2147503659" r:id="rId9"/>
    <p:sldLayoutId id="2147503660" r:id="rId10"/>
    <p:sldLayoutId id="214750366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6C92361E-B1E2-5C6F-03EB-F41F34F3CC1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684213" y="1628775"/>
            <a:ext cx="7772400" cy="1470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sz="4000" dirty="0">
                <a:latin typeface="Calibri" panose="020F0502020204030204" pitchFamily="34" charset="0"/>
              </a:rPr>
              <a:t>Online Public Meeting</a:t>
            </a:r>
            <a:br>
              <a:rPr lang="en-GB" altLang="en-US" sz="4000" dirty="0">
                <a:latin typeface="Calibri" panose="020F0502020204030204" pitchFamily="34" charset="0"/>
              </a:rPr>
            </a:br>
            <a:br>
              <a:rPr lang="en-GB" altLang="en-US" sz="4000" dirty="0">
                <a:latin typeface="Calibri" panose="020F0502020204030204" pitchFamily="34" charset="0"/>
              </a:rPr>
            </a:br>
            <a:endParaRPr lang="en-GB" altLang="en-US" sz="4000" dirty="0">
              <a:latin typeface="Calibri" panose="020F0502020204030204" pitchFamily="34" charset="0"/>
            </a:endParaRPr>
          </a:p>
        </p:txBody>
      </p:sp>
      <p:graphicFrame>
        <p:nvGraphicFramePr>
          <p:cNvPr id="17411" name="Object 8">
            <a:extLst>
              <a:ext uri="{FF2B5EF4-FFF2-40B4-BE49-F238E27FC236}">
                <a16:creationId xmlns:a16="http://schemas.microsoft.com/office/drawing/2014/main" id="{577EB54F-5D80-294E-FBD9-10606B9C8E2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5080000"/>
          <a:ext cx="722313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602640" imgH="1483200" progId="CorelDRAW.Graphic.14">
                  <p:embed/>
                </p:oleObj>
              </mc:Choice>
              <mc:Fallback>
                <p:oleObj name="CorelDRAW" r:id="rId3" imgW="602640" imgH="1483200" progId="CorelDRAW.Graphic.14">
                  <p:embed/>
                  <p:pic>
                    <p:nvPicPr>
                      <p:cNvPr id="17411" name="Object 8">
                        <a:extLst>
                          <a:ext uri="{FF2B5EF4-FFF2-40B4-BE49-F238E27FC236}">
                            <a16:creationId xmlns:a16="http://schemas.microsoft.com/office/drawing/2014/main" id="{577EB54F-5D80-294E-FBD9-10606B9C8E2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080000"/>
                        <a:ext cx="722313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2" name="Object 9">
            <a:extLst>
              <a:ext uri="{FF2B5EF4-FFF2-40B4-BE49-F238E27FC236}">
                <a16:creationId xmlns:a16="http://schemas.microsoft.com/office/drawing/2014/main" id="{AB7B127B-DDD8-0D99-685C-F193CD73270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27088" y="3716338"/>
          <a:ext cx="7415212" cy="214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5" imgW="4671360" imgH="135360" progId="CorelDRAW.Graphic.14">
                  <p:embed/>
                </p:oleObj>
              </mc:Choice>
              <mc:Fallback>
                <p:oleObj name="CorelDRAW" r:id="rId5" imgW="4671360" imgH="135360" progId="CorelDRAW.Graphic.14">
                  <p:embed/>
                  <p:pic>
                    <p:nvPicPr>
                      <p:cNvPr id="17412" name="Object 9">
                        <a:extLst>
                          <a:ext uri="{FF2B5EF4-FFF2-40B4-BE49-F238E27FC236}">
                            <a16:creationId xmlns:a16="http://schemas.microsoft.com/office/drawing/2014/main" id="{AB7B127B-DDD8-0D99-685C-F193CD73270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3716338"/>
                        <a:ext cx="7415212" cy="214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4" name="Rectangle 3">
            <a:extLst>
              <a:ext uri="{FF2B5EF4-FFF2-40B4-BE49-F238E27FC236}">
                <a16:creationId xmlns:a16="http://schemas.microsoft.com/office/drawing/2014/main" id="{A442DC62-280E-AB25-9C54-96573974125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403350" y="4268788"/>
            <a:ext cx="6400800" cy="1752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</a:pPr>
            <a:endParaRPr lang="en-GB" altLang="en-US" sz="2000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en-US" sz="2000" dirty="0">
                <a:latin typeface="Calibri"/>
                <a:ea typeface="Calibri"/>
                <a:cs typeface="Calibri"/>
              </a:rPr>
              <a:t>Meeting Date: May 2026</a:t>
            </a:r>
            <a:endParaRPr lang="en-GB" altLang="en-US" sz="2000" dirty="0">
              <a:latin typeface="Calibri" panose="020F0502020204030204" pitchFamily="34" charset="0"/>
              <a:ea typeface="Calibri"/>
              <a:cs typeface="Calibri"/>
            </a:endParaRPr>
          </a:p>
        </p:txBody>
      </p:sp>
      <p:pic>
        <p:nvPicPr>
          <p:cNvPr id="17415" name="Picture 9">
            <a:extLst>
              <a:ext uri="{FF2B5EF4-FFF2-40B4-BE49-F238E27FC236}">
                <a16:creationId xmlns:a16="http://schemas.microsoft.com/office/drawing/2014/main" id="{4786BA85-EBF3-6C9D-5D8A-FCC96911E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450" y="0"/>
            <a:ext cx="34671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54EC540-7ACE-ABA2-FF5D-2ED1820DCF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04" y="137538"/>
            <a:ext cx="2238687" cy="114316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9">
            <a:extLst>
              <a:ext uri="{FF2B5EF4-FFF2-40B4-BE49-F238E27FC236}">
                <a16:creationId xmlns:a16="http://schemas.microsoft.com/office/drawing/2014/main" id="{CE329BDD-CB7C-18A7-23BF-6B5FE71CF8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50863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chemeClr val="bg1"/>
                </a:solidFill>
                <a:latin typeface="Calibri" panose="020F0502020204030204" pitchFamily="34" charset="0"/>
              </a:rPr>
              <a:t>Contacting the police - 999</a:t>
            </a:r>
            <a:endParaRPr lang="en-GB" altLang="en-US" sz="16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9459" name="Rectangle 19">
            <a:extLst>
              <a:ext uri="{FF2B5EF4-FFF2-40B4-BE49-F238E27FC236}">
                <a16:creationId xmlns:a16="http://schemas.microsoft.com/office/drawing/2014/main" id="{00EB4E67-8C3E-4D35-7A1A-541B3CC517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50863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North Yorkshire Police Workforce at 31</a:t>
            </a:r>
            <a:r>
              <a:rPr lang="en-US" altLang="en-US" sz="2000" b="1" baseline="30000" dirty="0">
                <a:solidFill>
                  <a:schemeClr val="bg1"/>
                </a:solidFill>
                <a:latin typeface="Calibri" panose="020F0502020204030204" pitchFamily="34" charset="0"/>
              </a:rPr>
              <a:t>st</a:t>
            </a:r>
            <a:r>
              <a:rPr lang="en-US" altLang="en-US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 March 2026</a:t>
            </a:r>
            <a:endParaRPr lang="en-GB" altLang="en-US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10E03C0-E1A7-2E91-356D-BD54E1968908}"/>
              </a:ext>
            </a:extLst>
          </p:cNvPr>
          <p:cNvGrpSpPr/>
          <p:nvPr/>
        </p:nvGrpSpPr>
        <p:grpSpPr>
          <a:xfrm>
            <a:off x="467544" y="4149080"/>
            <a:ext cx="2590738" cy="865516"/>
            <a:chOff x="0" y="2124"/>
            <a:chExt cx="1632425" cy="1402348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55B43ACB-084B-EEA0-3FF6-102AAC67051A}"/>
                </a:ext>
              </a:extLst>
            </p:cNvPr>
            <p:cNvSpPr/>
            <p:nvPr/>
          </p:nvSpPr>
          <p:spPr>
            <a:xfrm>
              <a:off x="0" y="2124"/>
              <a:ext cx="1632425" cy="1402348"/>
            </a:xfrm>
            <a:prstGeom prst="roundRect">
              <a:avLst/>
            </a:prstGeom>
            <a:solidFill>
              <a:srgbClr val="4472C4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: Rounded Corners 6">
              <a:extLst>
                <a:ext uri="{FF2B5EF4-FFF2-40B4-BE49-F238E27FC236}">
                  <a16:creationId xmlns:a16="http://schemas.microsoft.com/office/drawing/2014/main" id="{9D2E4FBA-5160-EC9B-4477-ABBE55C7FCB8}"/>
                </a:ext>
              </a:extLst>
            </p:cNvPr>
            <p:cNvSpPr txBox="1"/>
            <p:nvPr/>
          </p:nvSpPr>
          <p:spPr>
            <a:xfrm>
              <a:off x="68457" y="70581"/>
              <a:ext cx="1495511" cy="126543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72390" tIns="36195" rIns="72390" bIns="36195" numCol="1" spcCol="1270" anchor="ctr" anchorCtr="0">
              <a:noAutofit/>
            </a:bodyPr>
            <a:lstStyle/>
            <a:p>
              <a:pPr marL="0" marR="0" lvl="0" indent="0" algn="ctr" defTabSz="84455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900" b="1" kern="0" dirty="0">
                  <a:solidFill>
                    <a:prstClr val="white"/>
                  </a:solidFill>
                  <a:latin typeface="Calibri" panose="020F0502020204030204"/>
                </a:rPr>
                <a:t>Special Constables</a:t>
              </a:r>
            </a:p>
            <a:p>
              <a:pPr marL="0" marR="0" lvl="0" indent="0" algn="ctr" defTabSz="84455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81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84897F3-3813-3F68-8276-1564CAC26F16}"/>
              </a:ext>
            </a:extLst>
          </p:cNvPr>
          <p:cNvGrpSpPr/>
          <p:nvPr/>
        </p:nvGrpSpPr>
        <p:grpSpPr>
          <a:xfrm>
            <a:off x="3253805" y="4118417"/>
            <a:ext cx="2590737" cy="865516"/>
            <a:chOff x="0" y="2124"/>
            <a:chExt cx="1632425" cy="1402348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4267B8C2-C15A-865A-DFF1-0B523B6797F4}"/>
                </a:ext>
              </a:extLst>
            </p:cNvPr>
            <p:cNvSpPr/>
            <p:nvPr/>
          </p:nvSpPr>
          <p:spPr>
            <a:xfrm>
              <a:off x="0" y="2124"/>
              <a:ext cx="1632425" cy="1402348"/>
            </a:xfrm>
            <a:prstGeom prst="roundRect">
              <a:avLst/>
            </a:prstGeom>
            <a:solidFill>
              <a:srgbClr val="4472C4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: Rounded Corners 6">
              <a:extLst>
                <a:ext uri="{FF2B5EF4-FFF2-40B4-BE49-F238E27FC236}">
                  <a16:creationId xmlns:a16="http://schemas.microsoft.com/office/drawing/2014/main" id="{59A00A56-D83B-4B28-B8FB-2438E1716B81}"/>
                </a:ext>
              </a:extLst>
            </p:cNvPr>
            <p:cNvSpPr txBox="1"/>
            <p:nvPr/>
          </p:nvSpPr>
          <p:spPr>
            <a:xfrm>
              <a:off x="68457" y="70581"/>
              <a:ext cx="1495511" cy="126543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72390" tIns="36195" rIns="72390" bIns="36195" numCol="1" spcCol="1270" anchor="ctr" anchorCtr="0">
              <a:noAutofit/>
            </a:bodyPr>
            <a:lstStyle/>
            <a:p>
              <a:pPr marL="0" marR="0" lvl="0" indent="0" algn="ctr" defTabSz="84455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900" b="1" kern="0" dirty="0">
                  <a:solidFill>
                    <a:prstClr val="white"/>
                  </a:solidFill>
                  <a:latin typeface="Calibri" panose="020F0502020204030204"/>
                </a:rPr>
                <a:t>Volunteers</a:t>
              </a:r>
            </a:p>
            <a:p>
              <a:pPr marL="0" marR="0" lvl="0" indent="0" algn="ctr" defTabSz="84455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178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151DEA9-A517-75A6-C1E2-A3A0DAC5E0C7}"/>
              </a:ext>
            </a:extLst>
          </p:cNvPr>
          <p:cNvGrpSpPr/>
          <p:nvPr/>
        </p:nvGrpSpPr>
        <p:grpSpPr>
          <a:xfrm>
            <a:off x="6040705" y="4065167"/>
            <a:ext cx="2786260" cy="907178"/>
            <a:chOff x="0" y="2124"/>
            <a:chExt cx="1632425" cy="1402348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26AEDF14-8C6D-3BB0-144F-DF6E2430E478}"/>
                </a:ext>
              </a:extLst>
            </p:cNvPr>
            <p:cNvSpPr/>
            <p:nvPr/>
          </p:nvSpPr>
          <p:spPr>
            <a:xfrm>
              <a:off x="0" y="2124"/>
              <a:ext cx="1632425" cy="1402348"/>
            </a:xfrm>
            <a:prstGeom prst="roundRect">
              <a:avLst/>
            </a:prstGeom>
            <a:solidFill>
              <a:srgbClr val="4472C4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: Rounded Corners 6">
              <a:extLst>
                <a:ext uri="{FF2B5EF4-FFF2-40B4-BE49-F238E27FC236}">
                  <a16:creationId xmlns:a16="http://schemas.microsoft.com/office/drawing/2014/main" id="{E9C77BF6-7B9A-A1DC-5C7F-88B86A35D16B}"/>
                </a:ext>
              </a:extLst>
            </p:cNvPr>
            <p:cNvSpPr txBox="1"/>
            <p:nvPr/>
          </p:nvSpPr>
          <p:spPr>
            <a:xfrm>
              <a:off x="68457" y="70581"/>
              <a:ext cx="1495511" cy="126543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72390" tIns="36195" rIns="72390" bIns="36195" numCol="1" spcCol="1270" anchor="ctr" anchorCtr="0">
              <a:noAutofit/>
            </a:bodyPr>
            <a:lstStyle/>
            <a:p>
              <a:pPr marL="0" marR="0" lvl="0" indent="0" algn="ctr" defTabSz="84455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900" b="1" kern="0" dirty="0">
                  <a:solidFill>
                    <a:prstClr val="white"/>
                  </a:solidFill>
                  <a:latin typeface="Calibri" panose="020F0502020204030204"/>
                </a:rPr>
                <a:t>Police Cadets</a:t>
              </a:r>
            </a:p>
            <a:p>
              <a:pPr marL="0" marR="0" lvl="0" indent="0" algn="ctr" defTabSz="84455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49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A0083881-E9B5-A8C7-A417-CAAE63176981}"/>
              </a:ext>
            </a:extLst>
          </p:cNvPr>
          <p:cNvSpPr txBox="1"/>
          <p:nvPr/>
        </p:nvSpPr>
        <p:spPr>
          <a:xfrm>
            <a:off x="370500" y="954393"/>
            <a:ext cx="44964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These figures represent headcount and full time equivalent</a:t>
            </a:r>
          </a:p>
        </p:txBody>
      </p:sp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0ECA8B98-E256-4BDC-56A4-3CBBA00668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3993704"/>
              </p:ext>
            </p:extLst>
          </p:nvPr>
        </p:nvGraphicFramePr>
        <p:xfrm>
          <a:off x="4883978" y="1916119"/>
          <a:ext cx="3942988" cy="1585598"/>
        </p:xfrm>
        <a:graphic>
          <a:graphicData uri="http://schemas.openxmlformats.org/drawingml/2006/table">
            <a:tbl>
              <a:tblPr/>
              <a:tblGrid>
                <a:gridCol w="1656032">
                  <a:extLst>
                    <a:ext uri="{9D8B030D-6E8A-4147-A177-3AD203B41FA5}">
                      <a16:colId xmlns:a16="http://schemas.microsoft.com/office/drawing/2014/main" val="1869300380"/>
                    </a:ext>
                  </a:extLst>
                </a:gridCol>
                <a:gridCol w="813314">
                  <a:extLst>
                    <a:ext uri="{9D8B030D-6E8A-4147-A177-3AD203B41FA5}">
                      <a16:colId xmlns:a16="http://schemas.microsoft.com/office/drawing/2014/main" val="655835512"/>
                    </a:ext>
                  </a:extLst>
                </a:gridCol>
                <a:gridCol w="836392">
                  <a:extLst>
                    <a:ext uri="{9D8B030D-6E8A-4147-A177-3AD203B41FA5}">
                      <a16:colId xmlns:a16="http://schemas.microsoft.com/office/drawing/2014/main" val="874713055"/>
                    </a:ext>
                  </a:extLst>
                </a:gridCol>
                <a:gridCol w="637250">
                  <a:extLst>
                    <a:ext uri="{9D8B030D-6E8A-4147-A177-3AD203B41FA5}">
                      <a16:colId xmlns:a16="http://schemas.microsoft.com/office/drawing/2014/main" val="3713543570"/>
                    </a:ext>
                  </a:extLst>
                </a:gridCol>
              </a:tblGrid>
              <a:tr h="91474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Light" panose="020B0004020202020204" pitchFamily="34" charset="0"/>
                        </a:rPr>
                        <a:t>Neighbourhood Policing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Light" panose="020B0004020202020204" pitchFamily="34" charset="0"/>
                        </a:rPr>
                        <a:t>Headcount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Light" panose="020B0004020202020204" pitchFamily="34" charset="0"/>
                        </a:rPr>
                        <a:t>Full Time Equivalent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Light" panose="020B0004020202020204" pitchFamily="34" charset="0"/>
                        </a:rPr>
                        <a:t>Uplift In Year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5116747"/>
                  </a:ext>
                </a:extLst>
              </a:tr>
              <a:tr h="335429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ptos Light" panose="020B0004020202020204" pitchFamily="34" charset="0"/>
                        </a:rPr>
                        <a:t>Police Officers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Light" panose="020B0004020202020204" pitchFamily="34" charset="0"/>
                        </a:rPr>
                        <a:t>140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Light" panose="020B0004020202020204" pitchFamily="34" charset="0"/>
                        </a:rPr>
                        <a:t>137.60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 dirty="0">
                          <a:solidFill>
                            <a:srgbClr val="00B050"/>
                          </a:solidFill>
                          <a:effectLst/>
                          <a:latin typeface="Aptos Light" panose="020B000402020202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5859906"/>
                  </a:ext>
                </a:extLst>
              </a:tr>
              <a:tr h="335429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ptos Light" panose="020B0004020202020204" pitchFamily="34" charset="0"/>
                        </a:rPr>
                        <a:t>PCSO's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Light" panose="020B0004020202020204" pitchFamily="34" charset="0"/>
                        </a:rPr>
                        <a:t>110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Light" panose="020B0004020202020204" pitchFamily="34" charset="0"/>
                        </a:rPr>
                        <a:t>104.74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 dirty="0">
                          <a:solidFill>
                            <a:srgbClr val="00B050"/>
                          </a:solidFill>
                          <a:effectLst/>
                          <a:latin typeface="Aptos Light" panose="020B00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3765929"/>
                  </a:ext>
                </a:extLst>
              </a:tr>
            </a:tbl>
          </a:graphicData>
        </a:graphic>
      </p:graphicFrame>
      <p:graphicFrame>
        <p:nvGraphicFramePr>
          <p:cNvPr id="19456" name="Table 19455">
            <a:extLst>
              <a:ext uri="{FF2B5EF4-FFF2-40B4-BE49-F238E27FC236}">
                <a16:creationId xmlns:a16="http://schemas.microsoft.com/office/drawing/2014/main" id="{35875313-9874-3D14-E7D2-77744B79E6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7294074"/>
              </p:ext>
            </p:extLst>
          </p:nvPr>
        </p:nvGraphicFramePr>
        <p:xfrm>
          <a:off x="473853" y="1916121"/>
          <a:ext cx="4131940" cy="1585597"/>
        </p:xfrm>
        <a:graphic>
          <a:graphicData uri="http://schemas.openxmlformats.org/drawingml/2006/table">
            <a:tbl>
              <a:tblPr/>
              <a:tblGrid>
                <a:gridCol w="2127641">
                  <a:extLst>
                    <a:ext uri="{9D8B030D-6E8A-4147-A177-3AD203B41FA5}">
                      <a16:colId xmlns:a16="http://schemas.microsoft.com/office/drawing/2014/main" val="3524586582"/>
                    </a:ext>
                  </a:extLst>
                </a:gridCol>
                <a:gridCol w="1032985">
                  <a:extLst>
                    <a:ext uri="{9D8B030D-6E8A-4147-A177-3AD203B41FA5}">
                      <a16:colId xmlns:a16="http://schemas.microsoft.com/office/drawing/2014/main" val="912806403"/>
                    </a:ext>
                  </a:extLst>
                </a:gridCol>
                <a:gridCol w="971314">
                  <a:extLst>
                    <a:ext uri="{9D8B030D-6E8A-4147-A177-3AD203B41FA5}">
                      <a16:colId xmlns:a16="http://schemas.microsoft.com/office/drawing/2014/main" val="2619704655"/>
                    </a:ext>
                  </a:extLst>
                </a:gridCol>
              </a:tblGrid>
              <a:tr h="76405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Light" panose="020B0004020202020204" pitchFamily="34" charset="0"/>
                        </a:rPr>
                        <a:t>Total Workforce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Light" panose="020B0004020202020204" pitchFamily="34" charset="0"/>
                        </a:rPr>
                        <a:t>Headcount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Light" panose="020B0004020202020204" pitchFamily="34" charset="0"/>
                        </a:rPr>
                        <a:t>Full Time Equivalent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4218314"/>
                  </a:ext>
                </a:extLst>
              </a:tr>
              <a:tr h="273848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ptos Light" panose="020B0004020202020204" pitchFamily="34" charset="0"/>
                        </a:rPr>
                        <a:t>Police Officers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Light" panose="020B0004020202020204" pitchFamily="34" charset="0"/>
                        </a:rPr>
                        <a:t>1694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Light" panose="020B0004020202020204" pitchFamily="34" charset="0"/>
                        </a:rPr>
                        <a:t>1679.8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2172832"/>
                  </a:ext>
                </a:extLst>
              </a:tr>
              <a:tr h="273848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Light" panose="020B0004020202020204" pitchFamily="34" charset="0"/>
                        </a:rPr>
                        <a:t>PCSO's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Light" panose="020B0004020202020204" pitchFamily="34" charset="0"/>
                        </a:rPr>
                        <a:t>129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Light" panose="020B0004020202020204" pitchFamily="34" charset="0"/>
                        </a:rPr>
                        <a:t>123.55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4805065"/>
                  </a:ext>
                </a:extLst>
              </a:tr>
              <a:tr h="273848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ptos Light" panose="020B0004020202020204" pitchFamily="34" charset="0"/>
                        </a:rPr>
                        <a:t>Police Staff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Light" panose="020B0004020202020204" pitchFamily="34" charset="0"/>
                        </a:rPr>
                        <a:t>1270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Light" panose="020B0004020202020204" pitchFamily="34" charset="0"/>
                        </a:rPr>
                        <a:t>1153.07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6497132"/>
                  </a:ext>
                </a:extLst>
              </a:tr>
            </a:tbl>
          </a:graphicData>
        </a:graphic>
      </p:graphicFrame>
      <p:sp>
        <p:nvSpPr>
          <p:cNvPr id="19457" name="TextBox 19456">
            <a:extLst>
              <a:ext uri="{FF2B5EF4-FFF2-40B4-BE49-F238E27FC236}">
                <a16:creationId xmlns:a16="http://schemas.microsoft.com/office/drawing/2014/main" id="{0B909DCA-CB44-D52A-BAB3-DFF30234E6BC}"/>
              </a:ext>
            </a:extLst>
          </p:cNvPr>
          <p:cNvSpPr txBox="1"/>
          <p:nvPr/>
        </p:nvSpPr>
        <p:spPr>
          <a:xfrm>
            <a:off x="332102" y="1440364"/>
            <a:ext cx="2626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ptos Light" panose="020B0004020202020204" pitchFamily="34" charset="0"/>
              </a:rPr>
              <a:t>Total Workforce</a:t>
            </a:r>
          </a:p>
        </p:txBody>
      </p:sp>
      <p:sp>
        <p:nvSpPr>
          <p:cNvPr id="19460" name="TextBox 19459">
            <a:extLst>
              <a:ext uri="{FF2B5EF4-FFF2-40B4-BE49-F238E27FC236}">
                <a16:creationId xmlns:a16="http://schemas.microsoft.com/office/drawing/2014/main" id="{074E7877-A8D3-DD36-D8FD-ADF3396E4C63}"/>
              </a:ext>
            </a:extLst>
          </p:cNvPr>
          <p:cNvSpPr txBox="1"/>
          <p:nvPr/>
        </p:nvSpPr>
        <p:spPr>
          <a:xfrm>
            <a:off x="4788024" y="1423104"/>
            <a:ext cx="3233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ptos Light" panose="020B0004020202020204" pitchFamily="34" charset="0"/>
              </a:rPr>
              <a:t>Neighbourhood Policing Teams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87D973-3CC9-3EE8-BEBA-AB75F50E2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3BA058-201E-4659-82CD-EA79FB92DB7E}" type="slidenum">
              <a:rPr lang="en-GB" altLang="en-US" smtClean="0"/>
              <a:pPr>
                <a:defRPr/>
              </a:pPr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54643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9">
            <a:extLst>
              <a:ext uri="{FF2B5EF4-FFF2-40B4-BE49-F238E27FC236}">
                <a16:creationId xmlns:a16="http://schemas.microsoft.com/office/drawing/2014/main" id="{CE329BDD-CB7C-18A7-23BF-6B5FE71CF8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50863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chemeClr val="bg1"/>
                </a:solidFill>
                <a:latin typeface="Calibri" panose="020F0502020204030204" pitchFamily="34" charset="0"/>
              </a:rPr>
              <a:t>Contacting the police - 999</a:t>
            </a:r>
            <a:endParaRPr lang="en-GB" altLang="en-US" sz="16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9459" name="Rectangle 19">
            <a:extLst>
              <a:ext uri="{FF2B5EF4-FFF2-40B4-BE49-F238E27FC236}">
                <a16:creationId xmlns:a16="http://schemas.microsoft.com/office/drawing/2014/main" id="{00EB4E67-8C3E-4D35-7A1A-541B3CC517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50863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Call Answering – 999</a:t>
            </a:r>
            <a:endParaRPr lang="en-GB" altLang="en-US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DD6354-5158-8598-0743-D2483F4734E7}"/>
              </a:ext>
            </a:extLst>
          </p:cNvPr>
          <p:cNvSpPr txBox="1"/>
          <p:nvPr/>
        </p:nvSpPr>
        <p:spPr>
          <a:xfrm>
            <a:off x="5869875" y="3547490"/>
            <a:ext cx="3168352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999 Service Level Agreement is above the national target and continuing to show high compliance.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7AC439-7871-6C10-854E-93E9F8E2B547}"/>
              </a:ext>
            </a:extLst>
          </p:cNvPr>
          <p:cNvSpPr txBox="1"/>
          <p:nvPr/>
        </p:nvSpPr>
        <p:spPr>
          <a:xfrm>
            <a:off x="6151412" y="4563153"/>
            <a:ext cx="29925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Longest Wait 999 – April 2026</a:t>
            </a:r>
          </a:p>
        </p:txBody>
      </p:sp>
      <p:sp>
        <p:nvSpPr>
          <p:cNvPr id="4" name="TextBox 9">
            <a:extLst>
              <a:ext uri="{FF2B5EF4-FFF2-40B4-BE49-F238E27FC236}">
                <a16:creationId xmlns:a16="http://schemas.microsoft.com/office/drawing/2014/main" id="{E14C2006-C578-0AE1-3E9A-BD3EFE07E4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94572"/>
            <a:ext cx="8207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200" b="1" dirty="0"/>
              <a:t>Date Period</a:t>
            </a:r>
            <a:r>
              <a:rPr lang="en-GB" altLang="en-US" sz="1200" dirty="0"/>
              <a:t>: </a:t>
            </a:r>
            <a:r>
              <a:rPr lang="en-GB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01</a:t>
            </a:r>
            <a:r>
              <a:rPr lang="en-GB" altLang="en-US" sz="1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GB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May 2025 – 30</a:t>
            </a:r>
            <a:r>
              <a:rPr lang="en-GB" altLang="en-US" sz="1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GB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April 2026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F8896B3-A5E1-2FC4-A560-84A65C836FAD}"/>
              </a:ext>
            </a:extLst>
          </p:cNvPr>
          <p:cNvSpPr txBox="1"/>
          <p:nvPr/>
        </p:nvSpPr>
        <p:spPr>
          <a:xfrm>
            <a:off x="3202332" y="5721679"/>
            <a:ext cx="35845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Average Answer Time 999 – April 2026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4B530FB-2F98-6E1D-4094-AE13F58B0D08}"/>
              </a:ext>
            </a:extLst>
          </p:cNvPr>
          <p:cNvSpPr txBox="1"/>
          <p:nvPr/>
        </p:nvSpPr>
        <p:spPr>
          <a:xfrm>
            <a:off x="5652120" y="1327309"/>
            <a:ext cx="144015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7801 calls in Feb 2026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E4F29E-AFE2-2E0F-440C-78B5246D15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7701"/>
            <a:ext cx="7722591" cy="21907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0E2F454-05EB-F5CD-7E59-CDCFAFA30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907" y="3157094"/>
            <a:ext cx="3048425" cy="33682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B890AF5-A639-3FA0-C63B-27DC1A660A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1052" y="4634439"/>
            <a:ext cx="2430359" cy="101566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EC5F98E-C715-48B6-DC07-5EDF8DE867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25764" y="4788062"/>
            <a:ext cx="1352739" cy="61921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FD2ED99-828B-55BB-7AB7-7EA84DB24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3BA058-201E-4659-82CD-EA79FB92DB7E}" type="slidenum">
              <a:rPr lang="en-GB" altLang="en-US" smtClean="0"/>
              <a:pPr>
                <a:defRPr/>
              </a:pPr>
              <a:t>2</a:t>
            </a:fld>
            <a:endParaRPr lang="en-GB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9">
            <a:extLst>
              <a:ext uri="{FF2B5EF4-FFF2-40B4-BE49-F238E27FC236}">
                <a16:creationId xmlns:a16="http://schemas.microsoft.com/office/drawing/2014/main" id="{CE329BDD-CB7C-18A7-23BF-6B5FE71CF8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50863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chemeClr val="bg1"/>
                </a:solidFill>
                <a:latin typeface="Calibri" panose="020F0502020204030204" pitchFamily="34" charset="0"/>
              </a:rPr>
              <a:t>Contacting the police - 999</a:t>
            </a:r>
            <a:endParaRPr lang="en-GB" altLang="en-US" sz="16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9459" name="Rectangle 19">
            <a:extLst>
              <a:ext uri="{FF2B5EF4-FFF2-40B4-BE49-F238E27FC236}">
                <a16:creationId xmlns:a16="http://schemas.microsoft.com/office/drawing/2014/main" id="{00EB4E67-8C3E-4D35-7A1A-541B3CC517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50863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Call Answering –101</a:t>
            </a:r>
            <a:endParaRPr lang="en-GB" altLang="en-US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DD6354-5158-8598-0743-D2483F4734E7}"/>
              </a:ext>
            </a:extLst>
          </p:cNvPr>
          <p:cNvSpPr txBox="1"/>
          <p:nvPr/>
        </p:nvSpPr>
        <p:spPr>
          <a:xfrm>
            <a:off x="2352033" y="3884158"/>
            <a:ext cx="2682560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Slight increase in average wait time in April, linked to high demand over Easter period but is anticipated in line with seasonal demand</a:t>
            </a:r>
          </a:p>
          <a:p>
            <a:endParaRPr lang="en-GB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Remains significantly under SLA of 300 seconds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83A075-A3EA-08B3-5D24-AB0513E97804}"/>
              </a:ext>
            </a:extLst>
          </p:cNvPr>
          <p:cNvSpPr txBox="1"/>
          <p:nvPr/>
        </p:nvSpPr>
        <p:spPr>
          <a:xfrm>
            <a:off x="6433977" y="3316553"/>
            <a:ext cx="23065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Longest Wait 101 – Feb 2026</a:t>
            </a:r>
          </a:p>
        </p:txBody>
      </p:sp>
      <p:sp>
        <p:nvSpPr>
          <p:cNvPr id="2" name="TextBox 9">
            <a:extLst>
              <a:ext uri="{FF2B5EF4-FFF2-40B4-BE49-F238E27FC236}">
                <a16:creationId xmlns:a16="http://schemas.microsoft.com/office/drawing/2014/main" id="{84F34D8C-6B24-2BA4-42BE-FD331AEB07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498" y="3084318"/>
            <a:ext cx="8207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200" b="1" dirty="0"/>
              <a:t>Date Period</a:t>
            </a:r>
            <a:r>
              <a:rPr lang="en-GB" altLang="en-US" sz="1200" dirty="0"/>
              <a:t>: </a:t>
            </a:r>
            <a:r>
              <a:rPr lang="en-GB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01</a:t>
            </a:r>
            <a:r>
              <a:rPr lang="en-GB" altLang="en-US" sz="1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GB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May 2025 – 30</a:t>
            </a:r>
            <a:r>
              <a:rPr lang="en-GB" altLang="en-US" sz="1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GB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April 2026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E697ED9-B5C7-33E3-F2A7-92EFD767CCC8}"/>
              </a:ext>
            </a:extLst>
          </p:cNvPr>
          <p:cNvSpPr txBox="1"/>
          <p:nvPr/>
        </p:nvSpPr>
        <p:spPr>
          <a:xfrm>
            <a:off x="5796136" y="4622252"/>
            <a:ext cx="35815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Day of the week and </a:t>
            </a:r>
            <a:r>
              <a:rPr lang="en-GB" sz="1200" b="1" dirty="0" err="1"/>
              <a:t>avg</a:t>
            </a:r>
            <a:r>
              <a:rPr lang="en-GB" sz="1200" b="1" dirty="0"/>
              <a:t> answer time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4F6211-44DF-FCEE-EA78-0C03C06B97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104" y="3360542"/>
            <a:ext cx="1716600" cy="311227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AA52EC4-3A86-0CD1-E886-07EFCB2FC0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41498"/>
            <a:ext cx="9144000" cy="250013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5D5958C-7F8C-8136-EC69-A151574CA8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6256" y="3562034"/>
            <a:ext cx="1372520" cy="63034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028E192-54F8-C394-7A2F-4F837C689B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36866" y="5013176"/>
            <a:ext cx="3581574" cy="155450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A244F5-AC5A-4BFB-BD84-D9FE66E85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3BA058-201E-4659-82CD-EA79FB92DB7E}" type="slidenum">
              <a:rPr lang="en-GB" altLang="en-US" smtClean="0"/>
              <a:pPr>
                <a:defRPr/>
              </a:pPr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05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9">
            <a:extLst>
              <a:ext uri="{FF2B5EF4-FFF2-40B4-BE49-F238E27FC236}">
                <a16:creationId xmlns:a16="http://schemas.microsoft.com/office/drawing/2014/main" id="{CE329BDD-CB7C-18A7-23BF-6B5FE71CF8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50863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chemeClr val="bg1"/>
                </a:solidFill>
                <a:latin typeface="Calibri" panose="020F0502020204030204" pitchFamily="34" charset="0"/>
              </a:rPr>
              <a:t>Contacting the police - 999</a:t>
            </a:r>
            <a:endParaRPr lang="en-GB" altLang="en-US" sz="16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9459" name="Rectangle 19">
            <a:extLst>
              <a:ext uri="{FF2B5EF4-FFF2-40B4-BE49-F238E27FC236}">
                <a16:creationId xmlns:a16="http://schemas.microsoft.com/office/drawing/2014/main" id="{00EB4E67-8C3E-4D35-7A1A-541B3CC517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50863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Response Times</a:t>
            </a:r>
            <a:endParaRPr lang="en-GB" altLang="en-US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06419A-3F79-A051-2BA9-F7D164288106}"/>
              </a:ext>
            </a:extLst>
          </p:cNvPr>
          <p:cNvSpPr txBox="1"/>
          <p:nvPr/>
        </p:nvSpPr>
        <p:spPr>
          <a:xfrm>
            <a:off x="5942926" y="4581128"/>
            <a:ext cx="3168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Response times for Immediate grade calls is above the national SLA target of 80%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DF1A32-0D65-BB02-177F-C58B31ADE392}"/>
              </a:ext>
            </a:extLst>
          </p:cNvPr>
          <p:cNvSpPr txBox="1"/>
          <p:nvPr/>
        </p:nvSpPr>
        <p:spPr>
          <a:xfrm>
            <a:off x="107504" y="4139788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April 2026</a:t>
            </a:r>
          </a:p>
        </p:txBody>
      </p:sp>
      <p:sp>
        <p:nvSpPr>
          <p:cNvPr id="2" name="TextBox 9">
            <a:extLst>
              <a:ext uri="{FF2B5EF4-FFF2-40B4-BE49-F238E27FC236}">
                <a16:creationId xmlns:a16="http://schemas.microsoft.com/office/drawing/2014/main" id="{EA50A373-C937-66CD-3113-2D3ACE1111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3645024"/>
            <a:ext cx="8207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200" b="1" dirty="0"/>
              <a:t>Date Period</a:t>
            </a:r>
            <a:r>
              <a:rPr lang="en-GB" altLang="en-US" sz="1200" dirty="0"/>
              <a:t>: </a:t>
            </a:r>
            <a:r>
              <a:rPr lang="en-GB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01</a:t>
            </a:r>
            <a:r>
              <a:rPr lang="en-GB" altLang="en-US" sz="1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GB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May 2025 – 30</a:t>
            </a:r>
            <a:r>
              <a:rPr lang="en-GB" altLang="en-US" sz="1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GB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April 2026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B1EBCE9-5516-EF9A-3AE7-F2541E47D3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0863"/>
            <a:ext cx="9144000" cy="309416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15B224F-3C40-EF69-FC2A-04AB28984F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09121"/>
            <a:ext cx="5668166" cy="179801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2E13D1-8114-3D44-F033-C13F0138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3BA058-201E-4659-82CD-EA79FB92DB7E}" type="slidenum">
              <a:rPr lang="en-GB" altLang="en-US" smtClean="0"/>
              <a:pPr>
                <a:defRPr/>
              </a:pPr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97495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9">
            <a:extLst>
              <a:ext uri="{FF2B5EF4-FFF2-40B4-BE49-F238E27FC236}">
                <a16:creationId xmlns:a16="http://schemas.microsoft.com/office/drawing/2014/main" id="{CE329BDD-CB7C-18A7-23BF-6B5FE71CF8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50863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chemeClr val="bg1"/>
                </a:solidFill>
                <a:latin typeface="Calibri" panose="020F0502020204030204" pitchFamily="34" charset="0"/>
              </a:rPr>
              <a:t>Contacting the police - 999</a:t>
            </a:r>
            <a:endParaRPr lang="en-GB" altLang="en-US" sz="16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9459" name="Rectangle 19">
            <a:extLst>
              <a:ext uri="{FF2B5EF4-FFF2-40B4-BE49-F238E27FC236}">
                <a16:creationId xmlns:a16="http://schemas.microsoft.com/office/drawing/2014/main" id="{00EB4E67-8C3E-4D35-7A1A-541B3CC517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50863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ASB Volumes</a:t>
            </a:r>
            <a:endParaRPr lang="en-GB" altLang="en-US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AADFDD-7924-BB51-D17A-CBB7DE1D1589}"/>
              </a:ext>
            </a:extLst>
          </p:cNvPr>
          <p:cNvSpPr txBox="1"/>
          <p:nvPr/>
        </p:nvSpPr>
        <p:spPr>
          <a:xfrm>
            <a:off x="466775" y="4171805"/>
            <a:ext cx="27363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/>
              <a:t>City Command Area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6E1C5D-A625-891E-CD80-48EB99B3F299}"/>
              </a:ext>
            </a:extLst>
          </p:cNvPr>
          <p:cNvSpPr txBox="1"/>
          <p:nvPr/>
        </p:nvSpPr>
        <p:spPr>
          <a:xfrm>
            <a:off x="2987055" y="4171805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Coast Command Area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AE1B8E-7003-118C-D2C8-A77BC9055E63}"/>
              </a:ext>
            </a:extLst>
          </p:cNvPr>
          <p:cNvSpPr txBox="1"/>
          <p:nvPr/>
        </p:nvSpPr>
        <p:spPr>
          <a:xfrm>
            <a:off x="5724811" y="416048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County Command Area</a:t>
            </a:r>
          </a:p>
        </p:txBody>
      </p:sp>
      <p:sp>
        <p:nvSpPr>
          <p:cNvPr id="4" name="TextBox 9">
            <a:extLst>
              <a:ext uri="{FF2B5EF4-FFF2-40B4-BE49-F238E27FC236}">
                <a16:creationId xmlns:a16="http://schemas.microsoft.com/office/drawing/2014/main" id="{A346FCA1-1F44-CB62-0371-11B43DDDE3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562186"/>
            <a:ext cx="8207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200" b="1" dirty="0"/>
              <a:t>Date Period</a:t>
            </a:r>
            <a:r>
              <a:rPr lang="en-GB" altLang="en-US" sz="1200" dirty="0"/>
              <a:t>: </a:t>
            </a:r>
            <a:r>
              <a:rPr lang="en-GB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01</a:t>
            </a:r>
            <a:r>
              <a:rPr lang="en-GB" altLang="en-US" sz="1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GB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May 2025 – 30</a:t>
            </a:r>
            <a:r>
              <a:rPr lang="en-GB" altLang="en-US" sz="1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GB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April 2026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F91EF2-E69C-5BB5-A7C7-C893CFBF95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825033"/>
            <a:ext cx="8568952" cy="31080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B79E8C9-0825-55FF-A148-0F57245FC31D}"/>
              </a:ext>
            </a:extLst>
          </p:cNvPr>
          <p:cNvSpPr txBox="1"/>
          <p:nvPr/>
        </p:nvSpPr>
        <p:spPr>
          <a:xfrm>
            <a:off x="827584" y="4541137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5.1% reduction</a:t>
            </a:r>
          </a:p>
          <a:p>
            <a:pPr algn="ctr"/>
            <a:r>
              <a:rPr lang="en-GB" sz="1400" dirty="0"/>
              <a:t>282 less incidents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FB9DFE-0D9B-A100-DCDF-CC5C0D76A446}"/>
              </a:ext>
            </a:extLst>
          </p:cNvPr>
          <p:cNvSpPr txBox="1"/>
          <p:nvPr/>
        </p:nvSpPr>
        <p:spPr>
          <a:xfrm>
            <a:off x="3562350" y="4541137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3.4% increase</a:t>
            </a:r>
          </a:p>
          <a:p>
            <a:pPr algn="ctr"/>
            <a:r>
              <a:rPr lang="en-GB" sz="1400" dirty="0"/>
              <a:t>82 more incidents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DC65EA-115A-21E3-AB13-1C7D3AF56A7B}"/>
              </a:ext>
            </a:extLst>
          </p:cNvPr>
          <p:cNvSpPr txBox="1"/>
          <p:nvPr/>
        </p:nvSpPr>
        <p:spPr>
          <a:xfrm>
            <a:off x="6192863" y="4495630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6.2% reduction</a:t>
            </a:r>
          </a:p>
          <a:p>
            <a:pPr algn="ctr"/>
            <a:r>
              <a:rPr lang="en-GB" sz="1400" dirty="0"/>
              <a:t>348 less incidents</a:t>
            </a:r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A74F6E5-9CAE-4066-6F65-0B4C0B73B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3BA058-201E-4659-82CD-EA79FB92DB7E}" type="slidenum">
              <a:rPr lang="en-GB" altLang="en-US" smtClean="0"/>
              <a:pPr>
                <a:defRPr/>
              </a:pPr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68561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9">
            <a:extLst>
              <a:ext uri="{FF2B5EF4-FFF2-40B4-BE49-F238E27FC236}">
                <a16:creationId xmlns:a16="http://schemas.microsoft.com/office/drawing/2014/main" id="{CE329BDD-CB7C-18A7-23BF-6B5FE71CF8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50863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chemeClr val="bg1"/>
                </a:solidFill>
                <a:latin typeface="Calibri" panose="020F0502020204030204" pitchFamily="34" charset="0"/>
              </a:rPr>
              <a:t>Contacting the police - 999</a:t>
            </a:r>
            <a:endParaRPr lang="en-GB" altLang="en-US" sz="16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9459" name="Rectangle 19">
            <a:extLst>
              <a:ext uri="{FF2B5EF4-FFF2-40B4-BE49-F238E27FC236}">
                <a16:creationId xmlns:a16="http://schemas.microsoft.com/office/drawing/2014/main" id="{00EB4E67-8C3E-4D35-7A1A-541B3CC517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50863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Crime Volumes &amp; Arrests</a:t>
            </a:r>
            <a:endParaRPr lang="en-GB" altLang="en-US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56CAD7E-7F3B-473A-C63C-9E3312F7A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740979"/>
            <a:ext cx="1749425" cy="104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5B04DB-FD77-017A-7FDA-C1DD860F6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969704"/>
            <a:ext cx="174942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313A9F11-62AB-1599-6969-964817F3C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182554"/>
            <a:ext cx="1749425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9">
            <a:extLst>
              <a:ext uri="{FF2B5EF4-FFF2-40B4-BE49-F238E27FC236}">
                <a16:creationId xmlns:a16="http://schemas.microsoft.com/office/drawing/2014/main" id="{A20168C1-0EDC-55FC-620D-C1494F8B0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4664169"/>
            <a:ext cx="48245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200" b="1" dirty="0"/>
              <a:t>Date Period</a:t>
            </a:r>
            <a:r>
              <a:rPr lang="en-GB" altLang="en-US" sz="1200" dirty="0"/>
              <a:t>: </a:t>
            </a:r>
            <a:r>
              <a:rPr lang="en-GB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01</a:t>
            </a:r>
            <a:r>
              <a:rPr lang="en-GB" altLang="en-US" sz="1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GB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May 2025 – 30</a:t>
            </a:r>
            <a:r>
              <a:rPr lang="en-GB" altLang="en-US" sz="1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GB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April 2026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2BFE16-26D0-706E-EF6F-6D0DED44E5CF}"/>
              </a:ext>
            </a:extLst>
          </p:cNvPr>
          <p:cNvSpPr txBox="1"/>
          <p:nvPr/>
        </p:nvSpPr>
        <p:spPr>
          <a:xfrm>
            <a:off x="7452321" y="953438"/>
            <a:ext cx="1691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7860E4-CA36-0E61-BF39-BFFC0667B5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469" y="569329"/>
            <a:ext cx="5471643" cy="36435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EF6E2DE-24C8-2A00-36A7-1886E217E0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" y="5078351"/>
            <a:ext cx="9144001" cy="1779649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AA62D6-F25D-A6C8-6362-F779DE251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3BA058-201E-4659-82CD-EA79FB92DB7E}" type="slidenum">
              <a:rPr lang="en-GB" altLang="en-US" smtClean="0"/>
              <a:pPr>
                <a:defRPr/>
              </a:pPr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29188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9">
            <a:extLst>
              <a:ext uri="{FF2B5EF4-FFF2-40B4-BE49-F238E27FC236}">
                <a16:creationId xmlns:a16="http://schemas.microsoft.com/office/drawing/2014/main" id="{CE329BDD-CB7C-18A7-23BF-6B5FE71CF8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50863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chemeClr val="bg1"/>
                </a:solidFill>
                <a:latin typeface="Calibri" panose="020F0502020204030204" pitchFamily="34" charset="0"/>
              </a:rPr>
              <a:t>Contacting the police - 999</a:t>
            </a:r>
            <a:endParaRPr lang="en-GB" altLang="en-US" sz="16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9459" name="Rectangle 19">
            <a:extLst>
              <a:ext uri="{FF2B5EF4-FFF2-40B4-BE49-F238E27FC236}">
                <a16:creationId xmlns:a16="http://schemas.microsoft.com/office/drawing/2014/main" id="{00EB4E67-8C3E-4D35-7A1A-541B3CC517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50863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Crime Outcomes</a:t>
            </a:r>
            <a:endParaRPr lang="en-GB" altLang="en-US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4178E1-3A6C-7675-FC31-A525FB528F34}"/>
              </a:ext>
            </a:extLst>
          </p:cNvPr>
          <p:cNvSpPr txBox="1"/>
          <p:nvPr/>
        </p:nvSpPr>
        <p:spPr>
          <a:xfrm>
            <a:off x="136871" y="550863"/>
            <a:ext cx="35487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latin typeface="Aptos Narrow" panose="020B0004020202020204" pitchFamily="34" charset="0"/>
              </a:rPr>
              <a:t>Last 12 months (1</a:t>
            </a:r>
            <a:r>
              <a:rPr lang="en-GB" sz="1100" b="1" baseline="30000" dirty="0">
                <a:latin typeface="Aptos Narrow" panose="020B0004020202020204" pitchFamily="34" charset="0"/>
              </a:rPr>
              <a:t>st</a:t>
            </a:r>
            <a:r>
              <a:rPr lang="en-GB" sz="1100" b="1" dirty="0">
                <a:latin typeface="Aptos Narrow" panose="020B0004020202020204" pitchFamily="34" charset="0"/>
              </a:rPr>
              <a:t> May 2025 – 30</a:t>
            </a:r>
            <a:r>
              <a:rPr lang="en-GB" sz="1100" b="1" baseline="30000" dirty="0">
                <a:latin typeface="Aptos Narrow" panose="020B0004020202020204" pitchFamily="34" charset="0"/>
              </a:rPr>
              <a:t>th</a:t>
            </a:r>
            <a:r>
              <a:rPr lang="en-GB" sz="1100" b="1" dirty="0">
                <a:latin typeface="Aptos Narrow" panose="020B0004020202020204" pitchFamily="34" charset="0"/>
              </a:rPr>
              <a:t> April 2026 )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D796EE-8ED6-158A-6CBE-3647E3E580CE}"/>
              </a:ext>
            </a:extLst>
          </p:cNvPr>
          <p:cNvSpPr txBox="1"/>
          <p:nvPr/>
        </p:nvSpPr>
        <p:spPr>
          <a:xfrm>
            <a:off x="7236296" y="6656696"/>
            <a:ext cx="19807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Home Office Outcome Counting Rules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A298D6-30BE-8ECE-44CC-A51F761917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04" y="980728"/>
            <a:ext cx="3259160" cy="3600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EFEB99B-7A59-5A04-11D6-D0BD33915A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1350" y="980728"/>
            <a:ext cx="5477158" cy="307599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2F8420-F239-F3DA-8A79-09B7C684D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3BA058-201E-4659-82CD-EA79FB92DB7E}" type="slidenum">
              <a:rPr lang="en-GB" altLang="en-US" smtClean="0"/>
              <a:pPr>
                <a:defRPr/>
              </a:pPr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3469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>
            <a:extLst>
              <a:ext uri="{FF2B5EF4-FFF2-40B4-BE49-F238E27FC236}">
                <a16:creationId xmlns:a16="http://schemas.microsoft.com/office/drawing/2014/main" id="{ED860D08-A8DC-22DC-B780-0748623CE3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048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chemeClr val="bg1"/>
                </a:solidFill>
              </a:rPr>
              <a:t>Force legitimacy (Stop Search – Ethnicity)</a:t>
            </a:r>
            <a:endParaRPr lang="en-GB" altLang="en-US" sz="1600" b="1">
              <a:solidFill>
                <a:schemeClr val="bg1"/>
              </a:solidFill>
            </a:endParaRPr>
          </a:p>
        </p:txBody>
      </p:sp>
      <p:sp>
        <p:nvSpPr>
          <p:cNvPr id="38915" name="TextBox 9">
            <a:extLst>
              <a:ext uri="{FF2B5EF4-FFF2-40B4-BE49-F238E27FC236}">
                <a16:creationId xmlns:a16="http://schemas.microsoft.com/office/drawing/2014/main" id="{16777EA9-3491-9B4D-C3C4-51B6135F3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463550"/>
            <a:ext cx="8207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200" b="1" dirty="0"/>
              <a:t>Date Period</a:t>
            </a:r>
            <a:r>
              <a:rPr lang="en-GB" altLang="en-US" sz="1200" dirty="0"/>
              <a:t>: </a:t>
            </a:r>
            <a:r>
              <a:rPr lang="en-GB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01</a:t>
            </a:r>
            <a:r>
              <a:rPr lang="en-GB" altLang="en-US" sz="1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GB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May 2025 – 30</a:t>
            </a:r>
            <a:r>
              <a:rPr lang="en-GB" altLang="en-US" sz="1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GB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April 2026</a:t>
            </a:r>
          </a:p>
        </p:txBody>
      </p:sp>
      <p:sp>
        <p:nvSpPr>
          <p:cNvPr id="38921" name="TextBox 3">
            <a:extLst>
              <a:ext uri="{FF2B5EF4-FFF2-40B4-BE49-F238E27FC236}">
                <a16:creationId xmlns:a16="http://schemas.microsoft.com/office/drawing/2014/main" id="{2750A3BC-6D1D-7062-6088-A5AE861430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2660" y="4108078"/>
            <a:ext cx="28543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100" dirty="0"/>
              <a:t>Searches on Under 18 by Officer Gender</a:t>
            </a:r>
          </a:p>
        </p:txBody>
      </p:sp>
      <p:pic>
        <p:nvPicPr>
          <p:cNvPr id="18" name="Picture 17" descr="A screenshot of a blue and white table&#10;&#10;AI-generated content may be incorrect.">
            <a:extLst>
              <a:ext uri="{FF2B5EF4-FFF2-40B4-BE49-F238E27FC236}">
                <a16:creationId xmlns:a16="http://schemas.microsoft.com/office/drawing/2014/main" id="{97F39C16-E74B-E3CC-54B1-56F53C105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8964" y="1102761"/>
            <a:ext cx="2622167" cy="20252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39CE96C-4C83-F866-A5CD-3F42F63F6A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6512" y="404664"/>
            <a:ext cx="2318423" cy="63944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28BAD1-29E1-87BA-4AC4-FC2068D641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3063" y="4645301"/>
            <a:ext cx="2858977" cy="20576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6717BB8-5FA2-8BF8-B94A-3B714FD2CF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7285" y="4393921"/>
            <a:ext cx="4186519" cy="220343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E81F599-2AE4-FA82-1336-76CA94F34E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57876" y="1027885"/>
            <a:ext cx="3017812" cy="261713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930668-1FD3-B014-45D5-640492318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3BA058-201E-4659-82CD-EA79FB92DB7E}" type="slidenum">
              <a:rPr lang="en-GB" altLang="en-US" smtClean="0"/>
              <a:pPr>
                <a:defRPr/>
              </a:pPr>
              <a:t>8</a:t>
            </a:fld>
            <a:endParaRPr lang="en-GB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8A5EE4B-863F-CF95-73C2-83F38D78A7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404664"/>
            <a:ext cx="3419952" cy="25054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F5ECA82-7479-E56D-A5C5-8DC23443EDFB}"/>
              </a:ext>
            </a:extLst>
          </p:cNvPr>
          <p:cNvSpPr txBox="1"/>
          <p:nvPr/>
        </p:nvSpPr>
        <p:spPr>
          <a:xfrm>
            <a:off x="395536" y="2861141"/>
            <a:ext cx="3419952" cy="668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The above is stop search data taken from data.police.uk comparing forces total stop searches and volume of “not stated” SDE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6E989F9-A07C-3F14-8876-3007B4D72E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944" y="476672"/>
            <a:ext cx="4134427" cy="12384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F1792B2-FFB7-5032-BC36-D9618731B9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4195111"/>
            <a:ext cx="3019846" cy="17909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899ED19-0A4E-E126-652B-D285109EE2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7944" y="4157767"/>
            <a:ext cx="3191320" cy="49536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4E9F18E-725F-9E43-9119-FBD94C325A3B}"/>
              </a:ext>
            </a:extLst>
          </p:cNvPr>
          <p:cNvSpPr txBox="1"/>
          <p:nvPr/>
        </p:nvSpPr>
        <p:spPr>
          <a:xfrm>
            <a:off x="267491" y="5980094"/>
            <a:ext cx="3419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Similar comparisons, but for ages “9 and under” taken from data.police.uk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88D2752B-B9E5-9E04-06F2-B93D37D797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048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chemeClr val="bg1"/>
                </a:solidFill>
              </a:rPr>
              <a:t>Force legitimacy (Stop Search – Ethnicity)</a:t>
            </a:r>
            <a:endParaRPr lang="en-GB" altLang="en-US" sz="1600" b="1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1173A3-5A97-3957-C0CC-1F33C696F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3BA058-201E-4659-82CD-EA79FB92DB7E}" type="slidenum">
              <a:rPr lang="en-GB" altLang="en-US" smtClean="0"/>
              <a:pPr>
                <a:defRPr/>
              </a:pPr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3358662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91420</TotalTime>
  <Words>412</Words>
  <Application>Microsoft Office PowerPoint</Application>
  <PresentationFormat>On-screen Show (4:3)</PresentationFormat>
  <Paragraphs>101</Paragraphs>
  <Slides>10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Aptos Light</vt:lpstr>
      <vt:lpstr>Aptos Narrow</vt:lpstr>
      <vt:lpstr>Arial</vt:lpstr>
      <vt:lpstr>Calibri</vt:lpstr>
      <vt:lpstr>Microsoft Sans Serif</vt:lpstr>
      <vt:lpstr>Default Design</vt:lpstr>
      <vt:lpstr>Custom Design</vt:lpstr>
      <vt:lpstr>CorelDRAW</vt:lpstr>
      <vt:lpstr>Online Public Meeting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North Yorkshire Police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006671</dc:creator>
  <cp:lastModifiedBy>Nijaila, Lailah</cp:lastModifiedBy>
  <cp:revision>2652</cp:revision>
  <cp:lastPrinted>2019-03-18T12:08:06Z</cp:lastPrinted>
  <dcterms:created xsi:type="dcterms:W3CDTF">2013-10-18T10:36:11Z</dcterms:created>
  <dcterms:modified xsi:type="dcterms:W3CDTF">2026-05-11T14:12:28Z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2ee74263-f7a1-4a14-8b49-b4ad45d7a4c8</vt:lpwstr>
  </property>
  <property fmtid="{D5CDD505-2E9C-101B-9397-08002B2CF9AE}" pid="3" name="NORTH YORKSHIRE POLICEClassification">
    <vt:lpwstr>NOT PROTECTIVELY MARKED</vt:lpwstr>
  </property>
  <property fmtid="{D5CDD505-2E9C-101B-9397-08002B2CF9AE}" pid="4" name="NORTH YORKSHIRE POLICEVisual Markings">
    <vt:lpwstr>No</vt:lpwstr>
  </property>
  <property fmtid="{D5CDD505-2E9C-101B-9397-08002B2CF9AE}" pid="5" name="Classification">
    <vt:lpwstr>OFFICIAL</vt:lpwstr>
  </property>
  <property fmtid="{D5CDD505-2E9C-101B-9397-08002B2CF9AE}" pid="6" name="MSIP_Label_3c3f51d1-bd89-4ee9-a78a-494f589fb33f_Enabled">
    <vt:lpwstr>true</vt:lpwstr>
  </property>
  <property fmtid="{D5CDD505-2E9C-101B-9397-08002B2CF9AE}" pid="7" name="MSIP_Label_3c3f51d1-bd89-4ee9-a78a-494f589fb33f_SetDate">
    <vt:lpwstr>2022-05-17T17:30:16Z</vt:lpwstr>
  </property>
  <property fmtid="{D5CDD505-2E9C-101B-9397-08002B2CF9AE}" pid="8" name="MSIP_Label_3c3f51d1-bd89-4ee9-a78a-494f589fb33f_Method">
    <vt:lpwstr>Standard</vt:lpwstr>
  </property>
  <property fmtid="{D5CDD505-2E9C-101B-9397-08002B2CF9AE}" pid="9" name="MSIP_Label_3c3f51d1-bd89-4ee9-a78a-494f589fb33f_Name">
    <vt:lpwstr>OFFICIAL</vt:lpwstr>
  </property>
  <property fmtid="{D5CDD505-2E9C-101B-9397-08002B2CF9AE}" pid="10" name="MSIP_Label_3c3f51d1-bd89-4ee9-a78a-494f589fb33f_SiteId">
    <vt:lpwstr>2c84bc91-93af-476e-9721-cdad67cb3ead</vt:lpwstr>
  </property>
  <property fmtid="{D5CDD505-2E9C-101B-9397-08002B2CF9AE}" pid="11" name="MSIP_Label_3c3f51d1-bd89-4ee9-a78a-494f589fb33f_ActionId">
    <vt:lpwstr>ada00ea0-df7e-45ea-8d7a-09002e420a63</vt:lpwstr>
  </property>
  <property fmtid="{D5CDD505-2E9C-101B-9397-08002B2CF9AE}" pid="12" name="MSIP_Label_3c3f51d1-bd89-4ee9-a78a-494f589fb33f_ContentBits">
    <vt:lpwstr>0</vt:lpwstr>
  </property>
</Properties>
</file>