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68" r:id="rId4"/>
    <p:sldId id="260" r:id="rId5"/>
    <p:sldId id="257" r:id="rId6"/>
    <p:sldId id="261" r:id="rId7"/>
    <p:sldId id="258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3CDB3-B889-47D9-A8A9-134CFB3E6E14}" v="14" dt="2026-05-07T19:54:51.568"/>
    <p1510:client id="{2B878148-095A-4B44-BCC7-0B744661D28E}" v="27" dt="2026-05-08T13:33:56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04" autoAdjust="0"/>
  </p:normalViewPr>
  <p:slideViewPr>
    <p:cSldViewPr snapToGrid="0" snapToObjects="1">
      <p:cViewPr varScale="1">
        <p:scale>
          <a:sx n="76" d="100"/>
          <a:sy n="76" d="100"/>
        </p:scale>
        <p:origin x="1914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42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88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EE6E-B1C7-4835-B02B-E145B7F09B9B}" type="datetime1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7EEE-C29E-463E-821A-0F9873E34FAC}" type="datetime1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E35C-4C3B-4432-933B-41D246CE9BD7}" type="datetime1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3815-6582-FC96-B344-3F143B268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EF75C-437A-86A0-6AA2-5B6C7980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2900-A211-6D70-9D5B-0B90AC63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9519-4A0D-4170-8BD7-E4DF4D47336C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70C28-3425-732C-83DE-7CD397AA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19A17-B4B5-47AF-73F1-7FAC81CE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614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EEC1-4C17-C814-22A2-82DF91F2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801E-E353-0E02-0E83-F3E86CB5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9B0D9-3660-506A-1296-094EA3D4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D9C-EE0B-45F7-BDF1-1C0B7B952E36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9F1B5-2665-1FF7-9164-281D644A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58EF-33CD-280E-8D85-0E0189A3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343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C6C5-895F-F6BC-0FB8-3DACBB4B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8FB08-B878-9581-506E-C08FED6D9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6531-84BB-50A1-812B-18C248E5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F87F-05D7-46EB-9269-E2355C999749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C1512-D630-00C2-C5C1-E002FA51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E31C1-1C3A-6071-192F-E08C3E1E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384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34A0-6B97-24C0-AE88-4013642E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C0245-D883-E80D-BFAD-CB1EB2510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C5F8A-8131-FA12-47D1-E87AED047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4D9F8-BB24-6B29-0255-3F1D21C0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EA77-4944-42F8-945D-5D3CD5A5B505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CF606-1A40-F62C-731D-C00AEFFF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33269-9379-F7C5-E81F-9C2317E6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369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50C1-65BA-DEC7-896C-55BE5C48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CCBD8-29EA-E361-FD75-06898DF17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B279F-8C0C-FAA1-D95C-8A3F14AD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0B090-5FAE-0C19-6D24-060EBF8B5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9D87E-0919-2F10-EAB6-28C0FC3F0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48EB2-BD96-0017-A017-9085CC55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E02-E516-4DB5-9EFA-DC5D13A01731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63290-CAA7-A1F1-A1BD-6CCB54AC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ECBF1-E409-ECA8-E386-99BB2126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625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6241-0B85-511E-CB4B-AFD16E4B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482D9-F501-030C-92AD-BEBA6A74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9A3D-6DC2-402B-8686-6084EF7282D5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D5554-257E-09FC-062B-0D5371BB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369E5-AF28-9066-2B90-AE3D57EF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286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0C7A3-2B3F-E0B2-A6F2-8BB52D8F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85E5-E2CE-4E69-BD12-F35AE986F115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F68CC-C646-FD08-7ED7-20513E1B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97FE6-4322-38BA-D742-F1EF9FC0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826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1B5F3-D665-F75E-CBE2-5549B004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C0B58-F8D9-5E83-0FF0-CCF54133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68E10-7F6B-F29E-9BA8-7ADC57022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B2CDC-3436-2043-8C4B-493F2B6B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E42-2733-4F75-A168-09FE600EC5D6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B9CA5-40EF-90CE-066D-87F8D167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D8C85-F23C-9A9C-F653-55B17F55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72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A022-482A-416F-BE88-E6BCFDCA2B73}" type="datetime1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5865-212B-0C61-CEF5-6D111B2A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58C79-2725-758F-BAB9-39B174286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723F7-0B83-CEFC-0E56-83EE7CB05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6E09E-5312-B340-EA8F-01ABFBE8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44E1-2487-4068-AE1F-E1693FBB7443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AC35A-D526-1BB9-24E4-EBDFB73C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8A4A1-22A8-05CA-F1E5-7FDEA494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453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0F7B-96CB-F372-2119-C056336C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74051-809F-C8DC-EBFB-16398850C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440AE-8DBC-3B99-AB35-1D0F527D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68A0-7109-4507-BC2A-88D6A67C95B3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405BB-5556-FE45-F85E-C7A8C00F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446EC-BD61-023B-DECA-A11F12CE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735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B035B7-B13D-3651-BC67-52E8BFDD3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AE644-8A09-9607-786B-553E282E6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4323A-287F-9D25-7627-075960DE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8693-9026-490A-BF68-A2BFADF40509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EDF5-D92D-20FD-391A-4A73739E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322DA-54EB-B42D-5376-DE85877A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34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3815-6582-FC96-B344-3F143B268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EF75C-437A-86A0-6AA2-5B6C7980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2900-A211-6D70-9D5B-0B90AC63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1625-3AB1-41AB-8D7E-C7950B80F047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70C28-3425-732C-83DE-7CD397AA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19A17-B4B5-47AF-73F1-7FAC81CE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379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EEC1-4C17-C814-22A2-82DF91F2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801E-E353-0E02-0E83-F3E86CB5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9B0D9-3660-506A-1296-094EA3D4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AFD2-5012-413B-B76A-EAEBC9376407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9F1B5-2665-1FF7-9164-281D644A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58EF-33CD-280E-8D85-0E0189A3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201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C6C5-895F-F6BC-0FB8-3DACBB4B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8FB08-B878-9581-506E-C08FED6D9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6531-84BB-50A1-812B-18C248E5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9E42-CFF8-4F8D-8A0B-A8763CE9C50B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C1512-D630-00C2-C5C1-E002FA51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E31C1-1C3A-6071-192F-E08C3E1E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585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34A0-6B97-24C0-AE88-4013642E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C0245-D883-E80D-BFAD-CB1EB2510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C5F8A-8131-FA12-47D1-E87AED047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4D9F8-BB24-6B29-0255-3F1D21C0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88D9-7E21-4895-9AF8-741A4FCACCB3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CF606-1A40-F62C-731D-C00AEFFF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33269-9379-F7C5-E81F-9C2317E6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708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50C1-65BA-DEC7-896C-55BE5C48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CCBD8-29EA-E361-FD75-06898DF17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B279F-8C0C-FAA1-D95C-8A3F14AD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0B090-5FAE-0C19-6D24-060EBF8B5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9D87E-0919-2F10-EAB6-28C0FC3F0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48EB2-BD96-0017-A017-9085CC55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4B4D-BEFC-4F5E-B535-82A9BFAD8D82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63290-CAA7-A1F1-A1BD-6CCB54AC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ECBF1-E409-ECA8-E386-99BB2126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059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6241-0B85-511E-CB4B-AFD16E4B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482D9-F501-030C-92AD-BEBA6A74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E100-2E86-4AF4-AD00-760598A1DBC7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D5554-257E-09FC-062B-0D5371BB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369E5-AF28-9066-2B90-AE3D57EF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168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0C7A3-2B3F-E0B2-A6F2-8BB52D8F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F2F-6345-462A-94B5-D41885A809F4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F68CC-C646-FD08-7ED7-20513E1B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97FE6-4322-38BA-D742-F1EF9FC0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27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8123-82C3-4A47-8CB1-37852A244C97}" type="datetime1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1B5F3-D665-F75E-CBE2-5549B004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C0B58-F8D9-5E83-0FF0-CCF54133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68E10-7F6B-F29E-9BA8-7ADC57022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B2CDC-3436-2043-8C4B-493F2B6B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DED2-2E1F-4ABA-A66D-FC6ED91E41BC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B9CA5-40EF-90CE-066D-87F8D167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D8C85-F23C-9A9C-F653-55B17F55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075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5865-212B-0C61-CEF5-6D111B2A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58C79-2725-758F-BAB9-39B174286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723F7-0B83-CEFC-0E56-83EE7CB05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6E09E-5312-B340-EA8F-01ABFBE8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0118-F43D-4E4E-936E-27A1992D5E5D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AC35A-D526-1BB9-24E4-EBDFB73C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8A4A1-22A8-05CA-F1E5-7FDEA494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723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0F7B-96CB-F372-2119-C056336C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74051-809F-C8DC-EBFB-16398850C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440AE-8DBC-3B99-AB35-1D0F527D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140D-D457-4145-8606-52C5E3323F64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405BB-5556-FE45-F85E-C7A8C00F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446EC-BD61-023B-DECA-A11F12CE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380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B035B7-B13D-3651-BC67-52E8BFDD3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AE644-8A09-9607-786B-553E282E6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4323A-287F-9D25-7627-075960DE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63A9-A014-47DE-8B87-CFA6285131F1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EDF5-D92D-20FD-391A-4A73739E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322DA-54EB-B42D-5376-DE85877A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49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C518-1091-4F88-9216-6B8F73965024}" type="datetime1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0BB0-4455-4963-BFB2-A1AD0F7FEC70}" type="datetime1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75AA-01A6-43C7-9CC9-F6019DDBDFDE}" type="datetime1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C324-212B-4600-89EC-947039CA9400}" type="datetime1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492E-EFEA-4D6D-B646-F96FFE80F7FE}" type="datetime1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6F85-F5FE-451A-8E08-05FD4AFA8D8F}" type="datetime1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1474F-AD15-4EC0-8292-D81CDA8521C0}" type="datetime1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9FB9F4-82B2-D811-48C9-76A77730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27C87-38C4-8159-A3F5-62566BE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DAB17-E95E-7E66-AB6B-BE8D2C332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CB3A-87D4-430B-B669-7FA87D1CBAB2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32F4E-7905-D604-DAEA-C83361FDD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7A10D-B1CA-9EA1-E574-861BC18E7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30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9FB9F4-82B2-D811-48C9-76A77730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27C87-38C4-8159-A3F5-62566BE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DAB17-E95E-7E66-AB6B-BE8D2C332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3592-8828-4D9E-A4C4-9319ECC6F1B4}" type="datetime1">
              <a:rPr lang="en-US" smtClean="0"/>
              <a:t>5/11/2026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32F4E-7905-D604-DAEA-C83361FDD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7A10D-B1CA-9EA1-E574-861BC18E7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271C7-7F6B-4F2C-895D-EEEBBF3E42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9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0BA2CF-A66D-54F3-BC10-F05174AAC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" r="2" b="7806"/>
          <a:stretch>
            <a:fillRect/>
          </a:stretch>
        </p:blipFill>
        <p:spPr>
          <a:xfrm>
            <a:off x="-139128" y="0"/>
            <a:ext cx="12470256" cy="694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328" y="4986730"/>
            <a:ext cx="10376264" cy="1576910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ptos" panose="020B0004020202020204" pitchFamily="34" charset="0"/>
              </a:rPr>
              <a:t>North Yorkshire Police - Rural and Wildlife crime</a:t>
            </a:r>
            <a:endParaRPr lang="en-GB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3650" y="5587123"/>
            <a:ext cx="5505814" cy="646785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98CCA-AD30-EFEC-E391-76DBE1CC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" y="457200"/>
            <a:ext cx="105641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600" b="1" dirty="0">
                <a:solidFill>
                  <a:schemeClr val="bg1"/>
                </a:solidFill>
                <a:latin typeface="Aptos" panose="020B0004020202020204" pitchFamily="34" charset="0"/>
              </a:rPr>
              <a:t>Independent measure: cost of rural crime is down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1160" y="2654885"/>
            <a:ext cx="5394960" cy="2377440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400" b="1" dirty="0">
                <a:solidFill>
                  <a:srgbClr val="FFFFFF"/>
                </a:solidFill>
                <a:latin typeface="Aptos" panose="020B0004020202020204" pitchFamily="34" charset="0"/>
              </a:rPr>
              <a:t>£1,476,000</a:t>
            </a:r>
          </a:p>
          <a:p>
            <a:pPr algn="ctr"/>
            <a:r>
              <a:rPr sz="1600" dirty="0">
                <a:solidFill>
                  <a:srgbClr val="FFFFFF"/>
                </a:solidFill>
                <a:latin typeface="Aptos" panose="020B0004020202020204" pitchFamily="34" charset="0"/>
              </a:rPr>
              <a:t>NFU Mutual survey (2024</a:t>
            </a:r>
            <a:r>
              <a:rPr sz="1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0440" y="2654885"/>
            <a:ext cx="5303520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141414"/>
                </a:solidFill>
              </a:defRPr>
            </a:pPr>
            <a:r>
              <a:rPr dirty="0">
                <a:latin typeface="Aptos" panose="020B0004020202020204" pitchFamily="34" charset="0"/>
              </a:rPr>
              <a:t>• </a:t>
            </a:r>
            <a:r>
              <a:rPr sz="2100" dirty="0">
                <a:latin typeface="Aptos" panose="020B0004020202020204" pitchFamily="34" charset="0"/>
              </a:rPr>
              <a:t>22.7% fall in NYP area (greater than 16.5% national average fall).</a:t>
            </a:r>
            <a:endParaRPr lang="en-GB" sz="2100" dirty="0">
              <a:latin typeface="Aptos" panose="020B0004020202020204" pitchFamily="34" charset="0"/>
            </a:endParaRPr>
          </a:p>
          <a:p>
            <a:pPr>
              <a:defRPr sz="2200">
                <a:solidFill>
                  <a:srgbClr val="141414"/>
                </a:solidFill>
              </a:defRPr>
            </a:pPr>
            <a:endParaRPr sz="2100" dirty="0">
              <a:latin typeface="Aptos" panose="020B0004020202020204" pitchFamily="34" charset="0"/>
            </a:endParaRPr>
          </a:p>
          <a:p>
            <a:pPr>
              <a:defRPr sz="2000">
                <a:solidFill>
                  <a:srgbClr val="141414"/>
                </a:solidFill>
              </a:defRPr>
            </a:pPr>
            <a:r>
              <a:rPr sz="2100" dirty="0">
                <a:latin typeface="Aptos" panose="020B0004020202020204" pitchFamily="34" charset="0"/>
              </a:rPr>
              <a:t>• </a:t>
            </a:r>
            <a:r>
              <a:rPr lang="en-GB" sz="2100" dirty="0">
                <a:latin typeface="Aptos" panose="020B0004020202020204" pitchFamily="34" charset="0"/>
              </a:rPr>
              <a:t>NYP has as long tradition of strong </a:t>
            </a:r>
            <a:r>
              <a:rPr sz="2100" dirty="0">
                <a:latin typeface="Aptos" panose="020B0004020202020204" pitchFamily="34" charset="0"/>
              </a:rPr>
              <a:t>prevention activity and continued enforcement focus</a:t>
            </a:r>
            <a:r>
              <a:rPr lang="en-GB" sz="2100" dirty="0">
                <a:latin typeface="Aptos" panose="020B0004020202020204" pitchFamily="34" charset="0"/>
              </a:rPr>
              <a:t> around rural crime.</a:t>
            </a:r>
            <a:endParaRPr sz="2100" dirty="0">
              <a:latin typeface="Aptos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BB6ED-50EB-8441-0D69-7C0C60A4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0360" y="6173787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03" y="457200"/>
            <a:ext cx="7275967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3800" b="1" dirty="0">
                <a:solidFill>
                  <a:schemeClr val="bg1"/>
                </a:solidFill>
                <a:latin typeface="Aptos" panose="020B0004020202020204" pitchFamily="34" charset="0"/>
              </a:rPr>
              <a:t>Background and current context</a:t>
            </a:r>
            <a:endParaRPr sz="3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38C918-A122-8A94-9033-C0B701D229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defRPr sz="2200">
                <a:solidFill>
                  <a:srgbClr val="141414"/>
                </a:solidFill>
              </a:defRPr>
            </a:pPr>
            <a:r>
              <a:rPr lang="en-GB" dirty="0">
                <a:latin typeface="Aptos" panose="020B0004020202020204" pitchFamily="34" charset="0"/>
              </a:rPr>
              <a:t>Rural crime is high-harm: impacts livelihoods, wellbeing and peoples feeling of safety in isolated communities.</a:t>
            </a:r>
          </a:p>
          <a:p>
            <a:pPr>
              <a:defRPr sz="2200">
                <a:solidFill>
                  <a:srgbClr val="141414"/>
                </a:solidFill>
              </a:defRPr>
            </a:pPr>
            <a:endParaRPr lang="en-GB" dirty="0">
              <a:latin typeface="Aptos" panose="020B0004020202020204" pitchFamily="34" charset="0"/>
            </a:endParaRPr>
          </a:p>
          <a:p>
            <a:pPr marL="342900" indent="-342900">
              <a:defRPr sz="2200">
                <a:solidFill>
                  <a:srgbClr val="141414"/>
                </a:solidFill>
              </a:defRPr>
            </a:pPr>
            <a:r>
              <a:rPr lang="en-GB" dirty="0">
                <a:latin typeface="Aptos" panose="020B0004020202020204" pitchFamily="34" charset="0"/>
              </a:rPr>
              <a:t>Wildlife crime is high-profile: national interest and affecting public confidence if not tackled robustly.</a:t>
            </a:r>
          </a:p>
          <a:p>
            <a:pPr marL="0" indent="0">
              <a:buNone/>
              <a:defRPr sz="2200">
                <a:solidFill>
                  <a:srgbClr val="141414"/>
                </a:solidFill>
              </a:defRPr>
            </a:pPr>
            <a:endParaRPr lang="en-GB" dirty="0">
              <a:latin typeface="Aptos" panose="020B0004020202020204" pitchFamily="34" charset="0"/>
            </a:endParaRPr>
          </a:p>
          <a:p>
            <a:pPr marL="342900" indent="-342900">
              <a:spcAft>
                <a:spcPts val="800"/>
              </a:spcAft>
              <a:defRPr sz="2200">
                <a:solidFill>
                  <a:srgbClr val="141414"/>
                </a:solidFill>
              </a:defRPr>
            </a:pPr>
            <a:r>
              <a:rPr lang="en-GB" sz="2200" dirty="0">
                <a:solidFill>
                  <a:srgbClr val="141414"/>
                </a:solidFill>
                <a:latin typeface="Aptos" panose="020B0004020202020204" pitchFamily="34" charset="0"/>
              </a:rPr>
              <a:t>Rural businesses have seen a sharp rise in energy‑linked input costs</a:t>
            </a:r>
          </a:p>
          <a:p>
            <a:pPr marL="0" indent="0">
              <a:buNone/>
              <a:defRPr sz="2200">
                <a:solidFill>
                  <a:srgbClr val="141414"/>
                </a:solidFill>
              </a:defRPr>
            </a:pPr>
            <a:endParaRPr lang="en-GB" dirty="0"/>
          </a:p>
          <a:p>
            <a:pPr>
              <a:defRPr sz="2200">
                <a:solidFill>
                  <a:srgbClr val="141414"/>
                </a:solidFill>
              </a:defRPr>
            </a:pPr>
            <a:endParaRPr lang="en-GB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49EDB-A703-4958-8565-264C69BB0D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800"/>
              </a:spcAft>
              <a:defRPr sz="2200">
                <a:solidFill>
                  <a:srgbClr val="141414"/>
                </a:solidFill>
              </a:defRPr>
            </a:pPr>
            <a:r>
              <a:rPr lang="en-GB" sz="2200" dirty="0">
                <a:solidFill>
                  <a:srgbClr val="141414"/>
                </a:solidFill>
                <a:latin typeface="Aptos" panose="020B0004020202020204" pitchFamily="34" charset="0"/>
              </a:rPr>
              <a:t>Fuel price shock at peak farming season</a:t>
            </a:r>
          </a:p>
          <a:p>
            <a:pPr marL="0" indent="0">
              <a:spcAft>
                <a:spcPts val="800"/>
              </a:spcAft>
              <a:buNone/>
              <a:defRPr sz="2200">
                <a:solidFill>
                  <a:srgbClr val="141414"/>
                </a:solidFill>
              </a:defRPr>
            </a:pPr>
            <a:endParaRPr lang="en-GB" sz="2200" dirty="0">
              <a:solidFill>
                <a:srgbClr val="141414"/>
              </a:solidFill>
              <a:latin typeface="Aptos" panose="020B0004020202020204" pitchFamily="34" charset="0"/>
            </a:endParaRPr>
          </a:p>
          <a:p>
            <a:pPr marL="342900" indent="-342900">
              <a:spcAft>
                <a:spcPts val="800"/>
              </a:spcAft>
              <a:defRPr sz="2200">
                <a:solidFill>
                  <a:srgbClr val="141414"/>
                </a:solidFill>
              </a:defRPr>
            </a:pPr>
            <a:r>
              <a:rPr lang="en-GB" sz="2200" dirty="0">
                <a:solidFill>
                  <a:srgbClr val="141414"/>
                </a:solidFill>
                <a:latin typeface="Aptos" panose="020B0004020202020204" pitchFamily="34" charset="0"/>
              </a:rPr>
              <a:t>Severe financial strain on farm viability</a:t>
            </a:r>
          </a:p>
          <a:p>
            <a:pPr marL="0" indent="0">
              <a:spcAft>
                <a:spcPts val="800"/>
              </a:spcAft>
              <a:buNone/>
              <a:defRPr sz="2200">
                <a:solidFill>
                  <a:srgbClr val="141414"/>
                </a:solidFill>
              </a:defRPr>
            </a:pPr>
            <a:endParaRPr lang="en-GB" sz="2200" dirty="0">
              <a:solidFill>
                <a:srgbClr val="141414"/>
              </a:solidFill>
              <a:latin typeface="Aptos" panose="020B0004020202020204" pitchFamily="34" charset="0"/>
            </a:endParaRPr>
          </a:p>
          <a:p>
            <a:pPr marL="342900" indent="-342900">
              <a:spcAft>
                <a:spcPts val="800"/>
              </a:spcAft>
              <a:defRPr sz="2200">
                <a:solidFill>
                  <a:srgbClr val="141414"/>
                </a:solidFill>
              </a:defRPr>
            </a:pPr>
            <a:r>
              <a:rPr lang="en-GB" dirty="0">
                <a:latin typeface="Aptos" panose="020B0004020202020204" pitchFamily="34" charset="0"/>
              </a:rPr>
              <a:t>NYP approach: prevent + pursue + protect + prepare via intelligence, patrols and partnerships across borders</a:t>
            </a:r>
          </a:p>
          <a:p>
            <a:pPr marL="342900" indent="-342900">
              <a:spcAft>
                <a:spcPts val="800"/>
              </a:spcAft>
              <a:defRPr sz="2200">
                <a:solidFill>
                  <a:srgbClr val="141414"/>
                </a:solidFill>
              </a:defRPr>
            </a:pPr>
            <a:endParaRPr lang="en-GB" sz="2200" dirty="0">
              <a:solidFill>
                <a:srgbClr val="141414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E1F2E-5893-B49A-D448-1920EDD2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356350"/>
            <a:ext cx="2743200" cy="365125"/>
          </a:xfrm>
        </p:spPr>
        <p:txBody>
          <a:bodyPr/>
          <a:lstStyle/>
          <a:p>
            <a:fld id="{9B9271C7-7F6B-4F2C-895D-EEEBBF3E4266}" type="slidenum">
              <a:rPr lang="en-GB" smtClean="0"/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30" y="372675"/>
            <a:ext cx="94812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600" b="1" dirty="0">
                <a:solidFill>
                  <a:schemeClr val="bg1"/>
                </a:solidFill>
                <a:latin typeface="Aptos" panose="020B0004020202020204" pitchFamily="34" charset="0"/>
              </a:rPr>
              <a:t>Poaching: sustained long‑term improvement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389836-E58E-F7DE-B2B4-A9689929B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2163999"/>
            <a:ext cx="5826760" cy="3421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B438D5-E2E4-4B78-C064-B4E080DC0C1A}"/>
              </a:ext>
            </a:extLst>
          </p:cNvPr>
          <p:cNvSpPr txBox="1"/>
          <p:nvPr/>
        </p:nvSpPr>
        <p:spPr>
          <a:xfrm>
            <a:off x="7213600" y="2551837"/>
            <a:ext cx="4140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ptos" panose="020B0004020202020204" pitchFamily="34" charset="0"/>
              </a:rPr>
              <a:t>Poaching remains a key rural harm type. The long‑term direction of travel is down and the priority is to sustain this through intelligence, deterrent patrols and consistent rural engagement.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C3B67-6483-EB8E-FFF0-33313B82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218555"/>
            <a:ext cx="2743200" cy="365125"/>
          </a:xfrm>
        </p:spPr>
        <p:txBody>
          <a:bodyPr/>
          <a:lstStyle/>
          <a:p>
            <a:fld id="{9B9271C7-7F6B-4F2C-895D-EEEBBF3E4266}" type="slidenum">
              <a:rPr lang="en-GB" smtClean="0"/>
              <a:t>4</a:t>
            </a:fld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20" y="436246"/>
            <a:ext cx="8363508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800" b="1" dirty="0">
                <a:solidFill>
                  <a:schemeClr val="bg1"/>
                </a:solidFill>
                <a:latin typeface="Aptos" panose="020B0004020202020204" pitchFamily="34" charset="0"/>
              </a:rPr>
              <a:t>Livestock worrying: Operation Recall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1828800"/>
            <a:ext cx="678688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100">
                <a:solidFill>
                  <a:srgbClr val="141414"/>
                </a:solidFill>
              </a:defRPr>
            </a:pPr>
            <a:r>
              <a:rPr dirty="0">
                <a:latin typeface="Aptos" panose="020B0004020202020204" pitchFamily="34" charset="0"/>
              </a:rPr>
              <a:t>Operational response to livestock worrying (dog attacks).</a:t>
            </a:r>
            <a:endParaRPr lang="en-GB" dirty="0">
              <a:latin typeface="Aptos" panose="020B0004020202020204" pitchFamily="34" charset="0"/>
            </a:endParaRPr>
          </a:p>
          <a:p>
            <a:pPr>
              <a:defRPr sz="2100">
                <a:solidFill>
                  <a:srgbClr val="141414"/>
                </a:solidFill>
              </a:defRPr>
            </a:pPr>
            <a:endParaRPr dirty="0">
              <a:latin typeface="Aptos" panose="020B0004020202020204" pitchFamily="34" charset="0"/>
            </a:endParaRPr>
          </a:p>
          <a:p>
            <a:pPr>
              <a:defRPr sz="2100">
                <a:solidFill>
                  <a:srgbClr val="141414"/>
                </a:solidFill>
              </a:defRPr>
            </a:pPr>
            <a:r>
              <a:rPr dirty="0">
                <a:latin typeface="Aptos" panose="020B0004020202020204" pitchFamily="34" charset="0"/>
              </a:rPr>
              <a:t>Prevention strands: </a:t>
            </a:r>
            <a:endParaRPr lang="en-GB" dirty="0">
              <a:latin typeface="Aptos" panose="020B0004020202020204" pitchFamily="34" charset="0"/>
            </a:endParaRPr>
          </a:p>
          <a:p>
            <a:pPr marL="914400" lvl="1" indent="-457200">
              <a:buFont typeface="+mj-lt"/>
              <a:buAutoNum type="arabicPeriod"/>
              <a:defRPr sz="2100">
                <a:solidFill>
                  <a:srgbClr val="141414"/>
                </a:solidFill>
              </a:defRPr>
            </a:pPr>
            <a:r>
              <a:rPr dirty="0">
                <a:latin typeface="Aptos" panose="020B0004020202020204" pitchFamily="34" charset="0"/>
              </a:rPr>
              <a:t>public education/awareness</a:t>
            </a:r>
            <a:r>
              <a:rPr lang="en-GB" dirty="0">
                <a:latin typeface="Aptos" panose="020B0004020202020204" pitchFamily="34" charset="0"/>
              </a:rPr>
              <a:t>;</a:t>
            </a:r>
          </a:p>
          <a:p>
            <a:pPr marL="914400" lvl="1" indent="-457200">
              <a:buFont typeface="+mj-lt"/>
              <a:buAutoNum type="arabicPeriod"/>
              <a:defRPr sz="2100">
                <a:solidFill>
                  <a:srgbClr val="141414"/>
                </a:solidFill>
              </a:defRPr>
            </a:pPr>
            <a:r>
              <a:rPr dirty="0">
                <a:latin typeface="Aptos" panose="020B0004020202020204" pitchFamily="34" charset="0"/>
              </a:rPr>
              <a:t>offender education to reduce repeat incidents.</a:t>
            </a:r>
            <a:endParaRPr lang="en-GB" dirty="0">
              <a:latin typeface="Aptos" panose="020B0004020202020204" pitchFamily="34" charset="0"/>
            </a:endParaRPr>
          </a:p>
          <a:p>
            <a:pPr>
              <a:defRPr sz="2100">
                <a:solidFill>
                  <a:srgbClr val="141414"/>
                </a:solidFill>
              </a:defRPr>
            </a:pPr>
            <a:endParaRPr dirty="0">
              <a:latin typeface="Aptos" panose="020B0004020202020204" pitchFamily="34" charset="0"/>
            </a:endParaRPr>
          </a:p>
          <a:p>
            <a:pPr>
              <a:defRPr sz="2100">
                <a:solidFill>
                  <a:srgbClr val="141414"/>
                </a:solidFill>
              </a:defRPr>
            </a:pPr>
            <a:r>
              <a:rPr dirty="0">
                <a:latin typeface="Aptos" panose="020B0004020202020204" pitchFamily="34" charset="0"/>
              </a:rPr>
              <a:t>Supported by enforcement where appropriate.</a:t>
            </a:r>
            <a:endParaRPr lang="en-GB" dirty="0">
              <a:latin typeface="Aptos" panose="020B0004020202020204" pitchFamily="34" charset="0"/>
            </a:endParaRPr>
          </a:p>
          <a:p>
            <a:pPr>
              <a:defRPr sz="2100">
                <a:solidFill>
                  <a:srgbClr val="141414"/>
                </a:solidFill>
              </a:defRPr>
            </a:pPr>
            <a:endParaRPr dirty="0">
              <a:latin typeface="Aptos" panose="020B0004020202020204" pitchFamily="34" charset="0"/>
            </a:endParaRPr>
          </a:p>
          <a:p>
            <a:pPr>
              <a:defRPr sz="2100">
                <a:solidFill>
                  <a:srgbClr val="141414"/>
                </a:solidFill>
              </a:defRPr>
            </a:pPr>
            <a:r>
              <a:rPr dirty="0">
                <a:latin typeface="Aptos" panose="020B0004020202020204" pitchFamily="34" charset="0"/>
              </a:rPr>
              <a:t>Local delivery: strong partner support and seasonal press refresh around lambing.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DFC7ABB-7AF8-FD91-4568-B25EDEF4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90" y="1605084"/>
            <a:ext cx="3351450" cy="47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27F5A-B331-D589-F760-F9216094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3190" y="6212205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" y="457200"/>
            <a:ext cx="105855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200" b="1" dirty="0">
                <a:solidFill>
                  <a:schemeClr val="bg1"/>
                </a:solidFill>
                <a:latin typeface="Aptos" panose="020B0004020202020204" pitchFamily="34" charset="0"/>
              </a:rPr>
              <a:t>Wildlife crime: nationally significant result (Hen Harrier)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822960" y="1828800"/>
            <a:ext cx="10972800" cy="4389120"/>
          </a:xfrm>
          <a:prstGeom prst="roundRect">
            <a:avLst/>
          </a:prstGeom>
          <a:solidFill>
            <a:srgbClr val="E6F2FF"/>
          </a:solidFill>
          <a:ln>
            <a:solidFill>
              <a:srgbClr val="AAC8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2200" b="1">
                <a:solidFill>
                  <a:srgbClr val="141414"/>
                </a:solidFill>
              </a:defRPr>
            </a:pPr>
            <a:r>
              <a:rPr dirty="0">
                <a:latin typeface="Aptos" panose="020B0004020202020204" pitchFamily="34" charset="0"/>
              </a:rPr>
              <a:t>Outcome (29 Jan 2026, York Magistrates’ Court): </a:t>
            </a:r>
            <a:r>
              <a:rPr lang="en-GB" dirty="0">
                <a:latin typeface="Aptos" panose="020B0004020202020204" pitchFamily="34" charset="0"/>
              </a:rPr>
              <a:t>Offender</a:t>
            </a:r>
            <a:r>
              <a:rPr dirty="0">
                <a:latin typeface="Aptos" panose="020B0004020202020204" pitchFamily="34" charset="0"/>
              </a:rPr>
              <a:t> pleaded guilty; total fines/costs/surcharge £1,520.</a:t>
            </a:r>
            <a:endParaRPr lang="en-GB" dirty="0">
              <a:latin typeface="Aptos" panose="020B0004020202020204" pitchFamily="34" charset="0"/>
            </a:endParaRPr>
          </a:p>
          <a:p>
            <a:pPr algn="ctr">
              <a:defRPr sz="2200" b="1">
                <a:solidFill>
                  <a:srgbClr val="141414"/>
                </a:solidFill>
              </a:defRPr>
            </a:pPr>
            <a:endParaRPr dirty="0">
              <a:latin typeface="Aptos" panose="020B0004020202020204" pitchFamily="34" charset="0"/>
            </a:endParaRPr>
          </a:p>
          <a:p>
            <a:pPr algn="ctr">
              <a:defRPr sz="2000">
                <a:solidFill>
                  <a:srgbClr val="141414"/>
                </a:solidFill>
              </a:defRPr>
            </a:pPr>
            <a:r>
              <a:rPr lang="en-GB" dirty="0">
                <a:latin typeface="Aptos" panose="020B0004020202020204" pitchFamily="34" charset="0"/>
              </a:rPr>
              <a:t>B</a:t>
            </a:r>
            <a:r>
              <a:rPr dirty="0" err="1">
                <a:latin typeface="Aptos" panose="020B0004020202020204" pitchFamily="34" charset="0"/>
              </a:rPr>
              <a:t>elieved</a:t>
            </a:r>
            <a:r>
              <a:rPr dirty="0">
                <a:latin typeface="Aptos" panose="020B0004020202020204" pitchFamily="34" charset="0"/>
              </a:rPr>
              <a:t> first national use of Serious Crime Act 2007 offences for bird-of-prey persecution and first successful prosecution for a Hen Harrier killing in the UK.</a:t>
            </a:r>
            <a:endParaRPr lang="en-GB" dirty="0">
              <a:latin typeface="Aptos" panose="020B0004020202020204" pitchFamily="34" charset="0"/>
            </a:endParaRPr>
          </a:p>
          <a:p>
            <a:pPr algn="ctr">
              <a:defRPr sz="2000">
                <a:solidFill>
                  <a:srgbClr val="141414"/>
                </a:solidFill>
              </a:defRPr>
            </a:pPr>
            <a:endParaRPr dirty="0">
              <a:latin typeface="Aptos" panose="020B0004020202020204" pitchFamily="34" charset="0"/>
            </a:endParaRPr>
          </a:p>
          <a:p>
            <a:pPr algn="ctr">
              <a:defRPr sz="2000">
                <a:solidFill>
                  <a:srgbClr val="141414"/>
                </a:solidFill>
              </a:defRPr>
            </a:pPr>
            <a:r>
              <a:rPr lang="en-GB" dirty="0">
                <a:latin typeface="Aptos" panose="020B0004020202020204" pitchFamily="34" charset="0"/>
              </a:rPr>
              <a:t>N</a:t>
            </a:r>
            <a:r>
              <a:rPr dirty="0" err="1">
                <a:latin typeface="Aptos" panose="020B0004020202020204" pitchFamily="34" charset="0"/>
              </a:rPr>
              <a:t>ational</a:t>
            </a:r>
            <a:r>
              <a:rPr dirty="0">
                <a:latin typeface="Aptos" panose="020B0004020202020204" pitchFamily="34" charset="0"/>
              </a:rPr>
              <a:t> recognition and a clear message that wildlife crime against protected species will be robustly pursued.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2B936-FA0F-58FE-B522-814F5DF2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218555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08" y="190024"/>
            <a:ext cx="954017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200" b="1" dirty="0" err="1">
                <a:solidFill>
                  <a:schemeClr val="bg1"/>
                </a:solidFill>
                <a:latin typeface="Aptos" panose="020B0004020202020204" pitchFamily="34" charset="0"/>
              </a:rPr>
              <a:t>Organised</a:t>
            </a:r>
            <a:r>
              <a:rPr sz="3200" b="1" dirty="0">
                <a:solidFill>
                  <a:schemeClr val="bg1"/>
                </a:solidFill>
                <a:latin typeface="Aptos" panose="020B0004020202020204" pitchFamily="34" charset="0"/>
              </a:rPr>
              <a:t> rural offending: cross-border disruption</a:t>
            </a:r>
            <a:endParaRPr lang="en-GB" sz="32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sz="3200" b="1" dirty="0">
                <a:solidFill>
                  <a:schemeClr val="bg1"/>
                </a:solidFill>
                <a:latin typeface="Aptos" panose="020B0004020202020204" pitchFamily="34" charset="0"/>
              </a:rPr>
              <a:t> (case studies)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1828800"/>
            <a:ext cx="10972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41414"/>
                </a:solidFill>
              </a:defRPr>
            </a:pPr>
            <a:r>
              <a:rPr dirty="0">
                <a:latin typeface="Aptos" panose="020B0004020202020204" pitchFamily="34" charset="0"/>
              </a:rPr>
              <a:t>Op Monsoon: arrests and recoveries linked to rural criminals targeting farms in northern N</a:t>
            </a:r>
            <a:r>
              <a:rPr lang="en-GB" dirty="0" err="1">
                <a:latin typeface="Aptos" panose="020B0004020202020204" pitchFamily="34" charset="0"/>
              </a:rPr>
              <a:t>orth</a:t>
            </a:r>
            <a:r>
              <a:rPr lang="en-GB" dirty="0">
                <a:latin typeface="Aptos" panose="020B0004020202020204" pitchFamily="34" charset="0"/>
              </a:rPr>
              <a:t> Yorkshire</a:t>
            </a:r>
            <a:r>
              <a:rPr dirty="0">
                <a:latin typeface="Aptos" panose="020B0004020202020204" pitchFamily="34" charset="0"/>
              </a:rPr>
              <a:t>; ongoing activity includes 6 offenders detained overnight and recovery of stolen vehicles/items.</a:t>
            </a:r>
            <a:endParaRPr lang="en-GB" dirty="0">
              <a:latin typeface="Aptos" panose="020B0004020202020204" pitchFamily="34" charset="0"/>
            </a:endParaRPr>
          </a:p>
          <a:p>
            <a:pPr>
              <a:defRPr sz="2000">
                <a:solidFill>
                  <a:srgbClr val="141414"/>
                </a:solidFill>
              </a:defRPr>
            </a:pPr>
            <a:endParaRPr dirty="0">
              <a:latin typeface="Aptos" panose="020B0004020202020204" pitchFamily="34" charset="0"/>
            </a:endParaRPr>
          </a:p>
          <a:p>
            <a:pPr>
              <a:defRPr sz="2000">
                <a:solidFill>
                  <a:srgbClr val="141414"/>
                </a:solidFill>
              </a:defRPr>
            </a:pPr>
            <a:r>
              <a:rPr dirty="0">
                <a:latin typeface="Aptos" panose="020B0004020202020204" pitchFamily="34" charset="0"/>
              </a:rPr>
              <a:t>Op Quarter (Craven): quad bike burglaries; partnership work has recovered quads including sophisticated cloning; investigation identified international links.</a:t>
            </a:r>
            <a:endParaRPr lang="en-GB" dirty="0">
              <a:latin typeface="Aptos" panose="020B0004020202020204" pitchFamily="34" charset="0"/>
            </a:endParaRPr>
          </a:p>
          <a:p>
            <a:pPr>
              <a:defRPr sz="2000">
                <a:solidFill>
                  <a:srgbClr val="141414"/>
                </a:solidFill>
              </a:defRPr>
            </a:pPr>
            <a:endParaRPr dirty="0">
              <a:latin typeface="Aptos" panose="020B0004020202020204" pitchFamily="34" charset="0"/>
            </a:endParaRPr>
          </a:p>
          <a:p>
            <a:pPr>
              <a:defRPr sz="2000">
                <a:solidFill>
                  <a:srgbClr val="141414"/>
                </a:solidFill>
              </a:defRPr>
            </a:pPr>
            <a:r>
              <a:rPr dirty="0">
                <a:latin typeface="Aptos" panose="020B0004020202020204" pitchFamily="34" charset="0"/>
              </a:rPr>
              <a:t>West Yorkshire collaboration: arrests and information sharing led to 11 offenders charged in a vehicle stealing/ringing conspiracy; 100+ high value stolen vehicles identified as cloned.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D61D4-BA76-BA11-315F-68697A8E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6900" y="6173787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19" y="234613"/>
            <a:ext cx="96042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chemeClr val="bg1"/>
                </a:solidFill>
                <a:latin typeface="Aptos" panose="020B0004020202020204" pitchFamily="34" charset="0"/>
              </a:rPr>
              <a:t>Operation Walrus: </a:t>
            </a:r>
            <a:endParaRPr lang="en-GB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sz="2800" b="1" dirty="0">
                <a:solidFill>
                  <a:schemeClr val="bg1"/>
                </a:solidFill>
                <a:latin typeface="Aptos" panose="020B0004020202020204" pitchFamily="34" charset="0"/>
              </a:rPr>
              <a:t>operational impact + prevention at scale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541020" y="2400935"/>
            <a:ext cx="3520440" cy="2743200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600" b="1" dirty="0">
                <a:solidFill>
                  <a:srgbClr val="FFFFFF"/>
                </a:solidFill>
                <a:latin typeface="Aptos" panose="020B0004020202020204" pitchFamily="34" charset="0"/>
              </a:rPr>
              <a:t>Recover</a:t>
            </a:r>
          </a:p>
          <a:p>
            <a:pPr algn="ctr"/>
            <a:r>
              <a:rPr sz="1600" dirty="0">
                <a:solidFill>
                  <a:srgbClr val="FFFFFF"/>
                </a:solidFill>
                <a:latin typeface="Aptos" panose="020B0004020202020204" pitchFamily="34" charset="0"/>
              </a:rPr>
              <a:t>48 GPS units recovered
Worth near £300,000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35780" y="2400935"/>
            <a:ext cx="3520440" cy="2743200"/>
          </a:xfrm>
          <a:prstGeom prst="roundRect">
            <a:avLst/>
          </a:prstGeom>
          <a:solidFill>
            <a:srgbClr val="0066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600" b="1" dirty="0">
                <a:solidFill>
                  <a:srgbClr val="FFFFFF"/>
                </a:solidFill>
                <a:latin typeface="Aptos" panose="020B0004020202020204" pitchFamily="34" charset="0"/>
              </a:rPr>
              <a:t>Partner</a:t>
            </a:r>
          </a:p>
          <a:p>
            <a:pPr algn="ctr"/>
            <a:r>
              <a:rPr sz="1600" dirty="0">
                <a:solidFill>
                  <a:srgbClr val="FFFFFF"/>
                </a:solidFill>
                <a:latin typeface="Aptos" panose="020B0004020202020204" pitchFamily="34" charset="0"/>
              </a:rPr>
              <a:t>NRCU + </a:t>
            </a:r>
            <a:r>
              <a:rPr sz="1600" dirty="0" err="1">
                <a:solidFill>
                  <a:srgbClr val="FFFFFF"/>
                </a:solidFill>
                <a:latin typeface="Aptos" panose="020B0004020202020204" pitchFamily="34" charset="0"/>
              </a:rPr>
              <a:t>neighbouring</a:t>
            </a:r>
            <a:r>
              <a:rPr sz="1600" dirty="0">
                <a:solidFill>
                  <a:srgbClr val="FFFFFF"/>
                </a:solidFill>
                <a:latin typeface="Aptos" panose="020B0004020202020204" pitchFamily="34" charset="0"/>
              </a:rPr>
              <a:t> forces
NFU + dealerships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30540" y="2400935"/>
            <a:ext cx="3520440" cy="2743200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600" b="1" dirty="0">
                <a:solidFill>
                  <a:srgbClr val="FFFFFF"/>
                </a:solidFill>
                <a:latin typeface="Aptos" panose="020B0004020202020204" pitchFamily="34" charset="0"/>
              </a:rPr>
              <a:t>Prevent</a:t>
            </a:r>
          </a:p>
          <a:p>
            <a:pPr algn="ctr"/>
            <a:r>
              <a:rPr sz="1600" dirty="0">
                <a:solidFill>
                  <a:srgbClr val="FFFFFF"/>
                </a:solidFill>
                <a:latin typeface="Aptos" panose="020B0004020202020204" pitchFamily="34" charset="0"/>
              </a:rPr>
              <a:t>903+ farms signed up
4,925 </a:t>
            </a:r>
            <a:r>
              <a:rPr sz="1600" dirty="0" err="1">
                <a:solidFill>
                  <a:srgbClr val="FFFFFF"/>
                </a:solidFill>
                <a:latin typeface="Aptos" panose="020B0004020202020204" pitchFamily="34" charset="0"/>
              </a:rPr>
              <a:t>SelectaDNA</a:t>
            </a:r>
            <a:r>
              <a:rPr sz="1600" dirty="0">
                <a:solidFill>
                  <a:srgbClr val="FFFFFF"/>
                </a:solidFill>
                <a:latin typeface="Aptos" panose="020B0004020202020204" pitchFamily="34" charset="0"/>
              </a:rPr>
              <a:t> kits issued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F7F2BC-6A59-6DAB-1526-85EE7AD7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7380" y="6030912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" y="440386"/>
            <a:ext cx="92727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2800" b="1" dirty="0">
                <a:solidFill>
                  <a:schemeClr val="bg1"/>
                </a:solidFill>
                <a:latin typeface="Aptos" panose="020B0004020202020204" pitchFamily="34" charset="0"/>
              </a:rPr>
              <a:t>Forward look: sustain gains and tackle emerging threats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1828800"/>
            <a:ext cx="1097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41414"/>
                </a:solidFill>
              </a:defRPr>
            </a:pPr>
            <a:r>
              <a:rPr dirty="0">
                <a:latin typeface="Aptos" panose="020B0004020202020204" pitchFamily="34" charset="0"/>
              </a:rPr>
              <a:t>Emerging/related threat: Oil thefts – 34 thefts recorded; heating oil tank thefts peaked overnight/weekends; one offender arrested with intelligence links to an eastern European OCG committing fuel theft nationally.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65E9-8E05-E439-2180-79209062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160" y="6173787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502</Words>
  <Application>Microsoft Office PowerPoint</Application>
  <PresentationFormat>Widescreen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 Theme</vt:lpstr>
      <vt:lpstr>1_Office Theme</vt:lpstr>
      <vt:lpstr>2_Office Theme</vt:lpstr>
      <vt:lpstr>North Yorkshire Police - Rural and Wildlife crime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Magnay, Krissie</dc:creator>
  <cp:keywords/>
  <dc:description>generated using python-pptx</dc:description>
  <cp:lastModifiedBy>Nijaila, Lailah</cp:lastModifiedBy>
  <cp:revision>6</cp:revision>
  <dcterms:created xsi:type="dcterms:W3CDTF">2013-01-27T09:14:16Z</dcterms:created>
  <dcterms:modified xsi:type="dcterms:W3CDTF">2026-05-11T14:29:23Z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3f51d1-bd89-4ee9-a78a-494f589fb33f_Enabled">
    <vt:lpwstr>true</vt:lpwstr>
  </property>
  <property fmtid="{D5CDD505-2E9C-101B-9397-08002B2CF9AE}" pid="3" name="MSIP_Label_3c3f51d1-bd89-4ee9-a78a-494f589fb33f_SetDate">
    <vt:lpwstr>2026-05-07T08:45:22Z</vt:lpwstr>
  </property>
  <property fmtid="{D5CDD505-2E9C-101B-9397-08002B2CF9AE}" pid="4" name="MSIP_Label_3c3f51d1-bd89-4ee9-a78a-494f589fb33f_Method">
    <vt:lpwstr>Standard</vt:lpwstr>
  </property>
  <property fmtid="{D5CDD505-2E9C-101B-9397-08002B2CF9AE}" pid="5" name="MSIP_Label_3c3f51d1-bd89-4ee9-a78a-494f589fb33f_Name">
    <vt:lpwstr>OFFICIAL</vt:lpwstr>
  </property>
  <property fmtid="{D5CDD505-2E9C-101B-9397-08002B2CF9AE}" pid="6" name="MSIP_Label_3c3f51d1-bd89-4ee9-a78a-494f589fb33f_SiteId">
    <vt:lpwstr>2c84bc91-93af-476e-9721-cdad67cb3ead</vt:lpwstr>
  </property>
  <property fmtid="{D5CDD505-2E9C-101B-9397-08002B2CF9AE}" pid="7" name="MSIP_Label_3c3f51d1-bd89-4ee9-a78a-494f589fb33f_ActionId">
    <vt:lpwstr>78e24c26-8418-45be-8554-11f515643888</vt:lpwstr>
  </property>
  <property fmtid="{D5CDD505-2E9C-101B-9397-08002B2CF9AE}" pid="8" name="MSIP_Label_3c3f51d1-bd89-4ee9-a78a-494f589fb33f_ContentBits">
    <vt:lpwstr>0</vt:lpwstr>
  </property>
</Properties>
</file>