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comments/modernComment_11E_1CE2D428.xml" ContentType="application/vnd.ms-powerpoint.comments+xml"/>
  <Override PartName="/ppt/notesSlides/notesSlide1.xml" ContentType="application/vnd.openxmlformats-officedocument.presentationml.notesSlide+xml"/>
  <Override PartName="/ppt/comments/modernComment_105_409E827F.xml" ContentType="application/vnd.ms-powerpoint.comments+xml"/>
  <Override PartName="/ppt/notesSlides/notesSlide2.xml" ContentType="application/vnd.openxmlformats-officedocument.presentationml.notesSlide+xml"/>
  <Override PartName="/ppt/comments/modernComment_11B_4D527B49.xml" ContentType="application/vnd.ms-powerpoint.comments+xml"/>
  <Override PartName="/ppt/comments/modernComment_10B_26768369.xml" ContentType="application/vnd.ms-powerpoint.comments+xml"/>
  <Override PartName="/ppt/notesSlides/notesSlide3.xml" ContentType="application/vnd.openxmlformats-officedocument.presentationml.notesSlide+xml"/>
  <Override PartName="/ppt/comments/modernComment_10D_4A005B.xml" ContentType="application/vnd.ms-powerpoint.comments+xml"/>
  <Override PartName="/ppt/comments/modernComment_114_CC132AFE.xml" ContentType="application/vnd.ms-powerpoint.comments+xml"/>
  <Override PartName="/ppt/notesSlides/notesSlide4.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5"/>
  </p:sldMasterIdLst>
  <p:notesMasterIdLst>
    <p:notesMasterId r:id="rId27"/>
  </p:notesMasterIdLst>
  <p:sldIdLst>
    <p:sldId id="260" r:id="rId6"/>
    <p:sldId id="275" r:id="rId7"/>
    <p:sldId id="286" r:id="rId8"/>
    <p:sldId id="261" r:id="rId9"/>
    <p:sldId id="287" r:id="rId10"/>
    <p:sldId id="288" r:id="rId11"/>
    <p:sldId id="257" r:id="rId12"/>
    <p:sldId id="283" r:id="rId13"/>
    <p:sldId id="265" r:id="rId14"/>
    <p:sldId id="266" r:id="rId15"/>
    <p:sldId id="267" r:id="rId16"/>
    <p:sldId id="269" r:id="rId17"/>
    <p:sldId id="270" r:id="rId18"/>
    <p:sldId id="276" r:id="rId19"/>
    <p:sldId id="268" r:id="rId20"/>
    <p:sldId id="284" r:id="rId21"/>
    <p:sldId id="278" r:id="rId22"/>
    <p:sldId id="273" r:id="rId23"/>
    <p:sldId id="285" r:id="rId24"/>
    <p:sldId id="279" r:id="rId25"/>
    <p:sldId id="272"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3710F5C5-1EAE-4D4D-AD83-40B965C9FDFD}">
          <p14:sldIdLst>
            <p14:sldId id="260"/>
            <p14:sldId id="275"/>
            <p14:sldId id="286"/>
            <p14:sldId id="261"/>
            <p14:sldId id="287"/>
            <p14:sldId id="288"/>
            <p14:sldId id="257"/>
            <p14:sldId id="283"/>
            <p14:sldId id="265"/>
            <p14:sldId id="266"/>
            <p14:sldId id="267"/>
            <p14:sldId id="269"/>
            <p14:sldId id="270"/>
            <p14:sldId id="276"/>
            <p14:sldId id="268"/>
            <p14:sldId id="284"/>
            <p14:sldId id="278"/>
            <p14:sldId id="273"/>
            <p14:sldId id="285"/>
            <p14:sldId id="279"/>
            <p14:sldId id="272"/>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19FF6D1B-7E3D-1E50-04EC-C8BC0D2D1192}" name="Zak Durrani" initials="" userId="S::03694@northyorksfire.gov.uk::8ea4a03c-6d2b-48bd-9414-8321b0b5ce0d" providerId="AD"/>
  <p188:author id="{155CCC29-D367-130B-5D2F-CA42EA76CDD1}" name="Warren Hart" initials="" userId="S::03608@northyorksfire.gov.uk::498ca48f-bb3c-445f-a6d3-04a1de0556b4" providerId="AD"/>
  <p188:author id="{5B03E42F-5CDE-4007-1505-0123D31B4C5B}" name="Michelle Judson" initials="MJ" userId="S::04499@northyorksfire.gov.uk::36874d2a-4138-4370-9db6-fb6bfc6278cd" providerId="AD"/>
  <p188:author id="{E60CC95A-525F-68CA-1FE5-6D1A9DD381E5}" name="Lynne Elliott" initials="" userId="S::00668@northyorksfire.gov.uk::1837613a-c27e-4568-8515-b2deeab96597" providerId="AD"/>
  <p188:author id="{E206155E-C01D-89E1-9ADD-90ED34EBB451}" name="Neil Raistrick" initials="" userId="S::03378@northyorksfire.gov.uk::525527fe-4a8d-403e-862c-2671f9d181a6" providerId="AD"/>
  <p188:author id="{8C4ECB60-C3EC-224F-F08C-7B6A2AF56ECE}" name="Leigh Morton" initials="" userId="S::04522@northyorksfire.gov.uk::204c0150-a6fb-415a-88ed-23130537c1ed" providerId="AD"/>
  <p188:author id="{6DF05065-C0AB-2F40-8034-404C545B33D8}" name="Shelley Mattocks" initials="" userId="S::02762@northyorksfire.gov.uk::302c9f54-69e0-4d9d-8da0-74e16c1c5913" providerId="AD"/>
  <p188:author id="{D858E372-1718-11E0-65E9-5801021F99F4}" name="Kinnear, Fiona" initials="FK" userId="S::Fiona.Kinnear@northyorkshire.police.uk::9fa478c0-1648-4ae2-8a8e-db4bae3cbe4f" providerId="AD"/>
  <p188:author id="{94A5AD90-B91D-DAD4-79E1-F5D604DD92A9}" name="Adrian Johnson" initials="" userId="S::02127@northyorksfire.gov.uk::29bfbf4b-6029-4681-9fe0-423195a38e11" providerId="AD"/>
  <p188:author id="{D6CF4EAA-6B86-605A-3DC8-65A494ECD136}" name="Thomas Hirst" initials="TH" userId="S::03759@northyorksfire.gov.uk::7d8f67c8-d48a-4ee1-bdba-36451332e22e" providerId="AD"/>
  <p188:author id="{A1DC19B4-B061-8010-A0D1-448B6A4CDF08}" name="Andrew Holmes" initials="" userId="S::02834@northyorksfire.gov.uk::677fb5f4-f94f-4d11-9d70-7b2dc273543d" providerId="AD"/>
  <p188:author id="{F8EF84D3-4D22-5462-C0E6-B61C5473CBD6}" name="Ben Illsley" initials="" userId="S::04123@northyorksfire.gov.uk::5b6e38aa-203a-4876-8ab4-e73e5a807686" providerId="AD"/>
  <p188:author id="{CAF297DB-1EF8-5BB9-839A-F5F863D1C5CA}" name="James Manning" initials="" userId="S::03582@northyorksfire.gov.uk::ac5eae2f-6ebf-4e48-a044-74223ecb1ead" providerId="AD"/>
  <p188:author id="{9A3DA3E7-F4CD-17A8-B28B-0388AD8892C5}" name="Toni Tranter" initials="" userId="S::04476@northyorksfire.gov.uk::1cd1a4dc-1c16-4085-92f7-795432fdb206" providerId="AD"/>
  <p188:author id="{959307F4-755C-B3BB-EB71-364C3D8D2F0C}" name="Mark Naylor" initials="MN" userId="S::00896@northyorksfire.gov.uk::47266288-15b8-403b-9afe-ba44aeaa082c" providerId="AD"/>
  <p188:author id="{29084BFF-CF7F-0B5A-3BD1-105E4DD69AFF}" name="Christopher Watson" initials="" userId="S::00918@northyorksfire.gov.uk::ce0c597e-bc6c-480c-8956-40d1974d8053"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ED1C24"/>
    <a:srgbClr val="00478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6D47D89-5EB8-4886-ADBC-CBD5C015759F}" v="6" dt="2026-09-09T14:12:29.91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869" autoAdjust="0"/>
    <p:restoredTop sz="94673" autoAdjust="0"/>
  </p:normalViewPr>
  <p:slideViewPr>
    <p:cSldViewPr snapToGrid="0">
      <p:cViewPr varScale="1">
        <p:scale>
          <a:sx n="101" d="100"/>
          <a:sy n="101" d="100"/>
        </p:scale>
        <p:origin x="342" y="22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microsoft.com/office/2015/10/relationships/revisionInfo" Target="revisionInfo.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ableStyles" Target="tableStyle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notesMaster" Target="notesMasters/notesMaster1.xml"/><Relationship Id="rId30" Type="http://schemas.openxmlformats.org/officeDocument/2006/relationships/theme" Target="theme/theme1.xml"/></Relationships>
</file>

<file path=ppt/comments/modernComment_10B_26768369.xml><?xml version="1.0" encoding="utf-8"?>
<p188:cmLst xmlns:a="http://schemas.openxmlformats.org/drawingml/2006/main" xmlns:r="http://schemas.openxmlformats.org/officeDocument/2006/relationships" xmlns:p188="http://schemas.microsoft.com/office/powerpoint/2018/8/main">
  <p188:cm id="{2F0A36D6-DF27-434D-82EE-598694A7C533}" authorId="{D858E372-1718-11E0-65E9-5801021F99F4}" created="2026-09-07T15:35:37.564">
    <ac:deMkLst xmlns:ac="http://schemas.microsoft.com/office/drawing/2013/main/command">
      <pc:docMk xmlns:pc="http://schemas.microsoft.com/office/powerpoint/2013/main/command"/>
      <pc:sldMk xmlns:pc="http://schemas.microsoft.com/office/powerpoint/2013/main/command" cId="645301097" sldId="267"/>
      <ac:picMk id="5" creationId="{637D2AC0-42BF-CC28-6A39-59D378E856A2}"/>
    </ac:deMkLst>
    <p188:txBody>
      <a:bodyPr/>
      <a:lstStyle/>
      <a:p>
        <a:r>
          <a:rPr lang="en-GB"/>
          <a:t>Do we have a better picture which shows an audience? Looks like an empty room.  I know Jo will comment.</a:t>
        </a:r>
      </a:p>
    </p188:txBody>
  </p188:cm>
</p188:cmLst>
</file>

<file path=ppt/comments/modernComment_10D_4A005B.xml><?xml version="1.0" encoding="utf-8"?>
<p188:cmLst xmlns:a="http://schemas.openxmlformats.org/drawingml/2006/main" xmlns:r="http://schemas.openxmlformats.org/officeDocument/2006/relationships" xmlns:p188="http://schemas.microsoft.com/office/powerpoint/2018/8/main">
  <p188:cm id="{02660527-A439-4069-923A-25EC437F2431}" authorId="{D858E372-1718-11E0-65E9-5801021F99F4}" created="2026-09-08T11:27:23.155">
    <ac:deMkLst xmlns:ac="http://schemas.microsoft.com/office/drawing/2013/main/command">
      <pc:docMk xmlns:pc="http://schemas.microsoft.com/office/powerpoint/2013/main/command"/>
      <pc:sldMk xmlns:pc="http://schemas.microsoft.com/office/powerpoint/2013/main/command" cId="4849755" sldId="269"/>
      <ac:spMk id="2" creationId="{0B6A0341-F4C5-DFDC-C1B1-52025DBFEF6E}"/>
    </ac:deMkLst>
    <p188:txBody>
      <a:bodyPr/>
      <a:lstStyle/>
      <a:p>
        <a:r>
          <a:rPr lang="en-GB"/>
          <a:t>Would it be appropriate to mention somewhere the meeting convened by the Deputy Mayor?</a:t>
        </a:r>
      </a:p>
    </p188:txBody>
  </p188:cm>
</p188:cmLst>
</file>

<file path=ppt/comments/modernComment_11B_4D527B49.xml><?xml version="1.0" encoding="utf-8"?>
<p188:cmLst xmlns:a="http://schemas.openxmlformats.org/drawingml/2006/main" xmlns:r="http://schemas.openxmlformats.org/officeDocument/2006/relationships" xmlns:p188="http://schemas.microsoft.com/office/powerpoint/2018/8/main">
  <p188:cm id="{A5380261-0D59-4705-9496-A76816A22887}" authorId="{D858E372-1718-11E0-65E9-5801021F99F4}" created="2026-09-07T15:28:22.464">
    <ac:txMkLst xmlns:ac="http://schemas.microsoft.com/office/drawing/2013/main/command">
      <pc:docMk xmlns:pc="http://schemas.microsoft.com/office/powerpoint/2013/main/command"/>
      <pc:sldMk xmlns:pc="http://schemas.microsoft.com/office/powerpoint/2013/main/command" cId="1297251145" sldId="283"/>
      <ac:spMk id="2" creationId="{7C713022-8BBB-AA77-42F8-A73098E698E7}"/>
      <ac:txMk cp="0" len="24">
        <ac:context len="25" hash="2817334616"/>
      </ac:txMk>
    </ac:txMkLst>
    <p188:pos x="5818632" y="459373"/>
    <p188:txBody>
      <a:bodyPr/>
      <a:lstStyle/>
      <a:p>
        <a:r>
          <a:rPr lang="en-GB"/>
          <a:t>Change title: to include Incident type and timeline as per previous chart</a:t>
        </a:r>
      </a:p>
    </p188:txBody>
  </p188:cm>
</p188:cmLst>
</file>

<file path=ppt/comments/modernComment_11E_1CE2D428.xml><?xml version="1.0" encoding="utf-8"?>
<p188:cmLst xmlns:a="http://schemas.openxmlformats.org/drawingml/2006/main" xmlns:r="http://schemas.openxmlformats.org/officeDocument/2006/relationships" xmlns:p188="http://schemas.microsoft.com/office/powerpoint/2018/8/main">
  <p188:cm id="{1E911BDC-8B64-4CE8-867A-A308D1A9C572}" authorId="{D858E372-1718-11E0-65E9-5801021F99F4}" created="2026-09-07T15:16:06.632">
    <ac:deMkLst xmlns:ac="http://schemas.microsoft.com/office/drawing/2013/main/command">
      <pc:docMk xmlns:pc="http://schemas.microsoft.com/office/powerpoint/2013/main/command"/>
      <pc:sldMk xmlns:pc="http://schemas.microsoft.com/office/powerpoint/2013/main/command" cId="484627496" sldId="286"/>
      <ac:spMk id="8" creationId="{5BF065CD-1F65-CEDD-AFC4-C281CC56DD4B}"/>
    </ac:deMkLst>
    <p188:txBody>
      <a:bodyPr/>
      <a:lstStyle/>
      <a:p>
        <a:r>
          <a:rPr lang="en-GB"/>
          <a:t>I would remove that part of sentence as people won’t understand it.</a:t>
        </a:r>
      </a:p>
    </p188:txBody>
    <p188:extLst>
      <p:ext xmlns:p="http://schemas.openxmlformats.org/presentationml/2006/main" uri="{57CB4572-C831-44C2-8A1C-0ADB6CCDFE69}">
        <p223:reactions xmlns:p223="http://schemas.microsoft.com/office/powerpoint/2022/03/main">
          <p223:rxn type="👍">
            <p223:instance time="2026-09-08T12:01:09.636" authorId="{D6CF4EAA-6B86-605A-3DC8-65A494ECD136}"/>
          </p223:rxn>
        </p223:reactions>
      </p:ext>
    </p188:extLst>
  </p188:cm>
</p188:cmLst>
</file>

<file path=ppt/comments/modernComment_105_409E827F.xml><?xml version="1.0" encoding="utf-8"?>
<p188:cmLst xmlns:a="http://schemas.openxmlformats.org/drawingml/2006/main" xmlns:r="http://schemas.openxmlformats.org/officeDocument/2006/relationships" xmlns:p188="http://schemas.microsoft.com/office/powerpoint/2018/8/main">
  <p188:cm id="{5F67C912-8DB3-467E-BE45-C506565F6DA8}" authorId="{D858E372-1718-11E0-65E9-5801021F99F4}" created="2026-09-07T15:16:41.698">
    <ac:txMkLst xmlns:ac="http://schemas.microsoft.com/office/drawing/2013/main/command">
      <pc:docMk xmlns:pc="http://schemas.microsoft.com/office/powerpoint/2013/main/command"/>
      <pc:sldMk xmlns:pc="http://schemas.microsoft.com/office/powerpoint/2013/main/command" cId="1084129919" sldId="261"/>
      <ac:spMk id="6" creationId="{474EF5E9-48B9-44A1-2C6E-01EEBC61DB84}"/>
      <ac:txMk cp="412" len="177">
        <ac:context len="592" hash="1137406244"/>
      </ac:txMk>
    </ac:txMkLst>
    <p188:pos x="11930743" y="3273117"/>
    <p188:txBody>
      <a:bodyPr/>
      <a:lstStyle/>
      <a:p>
        <a:r>
          <a:rPr lang="en-GB"/>
          <a:t>I’ve slightly tweaked the wording.</a:t>
        </a:r>
      </a:p>
    </p188:txBody>
  </p188:cm>
  <p188:cm id="{AD7BD1A7-BC2F-4A77-A521-D20133DC2AF1}" authorId="{D858E372-1718-11E0-65E9-5801021F99F4}" created="2026-09-07T15:18:22.237">
    <ac:txMkLst xmlns:ac="http://schemas.microsoft.com/office/drawing/2013/main/command">
      <pc:docMk xmlns:pc="http://schemas.microsoft.com/office/powerpoint/2013/main/command"/>
      <pc:sldMk xmlns:pc="http://schemas.microsoft.com/office/powerpoint/2013/main/command" cId="1084129919" sldId="261"/>
      <ac:spMk id="6" creationId="{474EF5E9-48B9-44A1-2C6E-01EEBC61DB84}"/>
      <ac:txMk cp="351" len="10">
        <ac:context len="592" hash="1137406244"/>
      </ac:txMk>
    </ac:txMkLst>
    <p188:pos x="5029200" y="2739717"/>
    <p188:txBody>
      <a:bodyPr/>
      <a:lstStyle/>
      <a:p>
        <a:r>
          <a:rPr lang="en-GB"/>
          <a:t>Should that be 2025/2026? To match national time period? Have changed.
</a:t>
        </a:r>
      </a:p>
    </p188:txBody>
  </p188:cm>
  <p188:cm id="{36F9BB83-BB19-42FE-86C5-F0FC5DA3201C}" authorId="{D858E372-1718-11E0-65E9-5801021F99F4}" created="2026-09-07T15:19:39.538">
    <ac:txMkLst xmlns:ac="http://schemas.microsoft.com/office/drawing/2013/main/command">
      <pc:docMk xmlns:pc="http://schemas.microsoft.com/office/powerpoint/2013/main/command"/>
      <pc:sldMk xmlns:pc="http://schemas.microsoft.com/office/powerpoint/2013/main/command" cId="1084129919" sldId="261"/>
      <ac:spMk id="6" creationId="{474EF5E9-48B9-44A1-2C6E-01EEBC61DB84}"/>
      <ac:txMk cp="365" len="4">
        <ac:context len="592" hash="1137406244"/>
      </ac:txMk>
    </ac:txMkLst>
    <p188:pos x="6063343" y="2739717"/>
    <p188:txBody>
      <a:bodyPr/>
      <a:lstStyle/>
      <a:p>
        <a:r>
          <a:rPr lang="en-GB"/>
          <a:t>Remove decimal point</a:t>
        </a:r>
      </a:p>
    </p188:txBody>
  </p188:cm>
  <p188:cm id="{6DB09067-81B3-4F89-9760-83D38658320A}" authorId="{D858E372-1718-11E0-65E9-5801021F99F4}" created="2026-09-08T11:37:44.589">
    <ac:deMkLst xmlns:ac="http://schemas.microsoft.com/office/drawing/2013/main/command">
      <pc:docMk xmlns:pc="http://schemas.microsoft.com/office/powerpoint/2013/main/command"/>
      <pc:sldMk xmlns:pc="http://schemas.microsoft.com/office/powerpoint/2013/main/command" cId="1084129919" sldId="261"/>
      <ac:spMk id="2" creationId="{E0EE1CCC-C8AA-DC59-E962-0F551B4F5F61}"/>
    </ac:deMkLst>
    <p188:txBody>
      <a:bodyPr/>
      <a:lstStyle/>
      <a:p>
        <a:r>
          <a:rPr lang="en-GB"/>
          <a:t>KEY QUESTSION: What proportion of Deliberate Fires are Secondary vs Primary? National vs Loca? Is the local increase in deliberate fires associated with secondary fires? Chart or statement to cover this would be good.</a:t>
        </a:r>
      </a:p>
    </p188:txBody>
  </p188:cm>
</p188:cmLst>
</file>

<file path=ppt/comments/modernComment_114_CC132AFE.xml><?xml version="1.0" encoding="utf-8"?>
<p188:cmLst xmlns:a="http://schemas.openxmlformats.org/drawingml/2006/main" xmlns:r="http://schemas.openxmlformats.org/officeDocument/2006/relationships" xmlns:p188="http://schemas.microsoft.com/office/powerpoint/2018/8/main">
  <p188:cm id="{ABE18B62-190D-404D-AAAE-4652E0359318}" authorId="{D858E372-1718-11E0-65E9-5801021F99F4}" created="2026-09-08T11:23:38.313">
    <ac:deMkLst xmlns:ac="http://schemas.microsoft.com/office/drawing/2013/main/command">
      <pc:docMk xmlns:pc="http://schemas.microsoft.com/office/powerpoint/2013/main/command"/>
      <pc:sldMk xmlns:pc="http://schemas.microsoft.com/office/powerpoint/2013/main/command" cId="3423808254" sldId="276"/>
      <ac:grpSpMk id="19" creationId="{DCD39A37-8DE7-FEF5-325C-EAD96886BDBD}"/>
    </ac:deMkLst>
    <p188:txBody>
      <a:bodyPr/>
      <a:lstStyle/>
      <a:p>
        <a:r>
          <a:rPr lang="en-GB"/>
          <a:t>Re made you chart as was blurry - hope you don’t mind!</a:t>
        </a:r>
      </a:p>
    </p188:txBody>
    <p188:extLst>
      <p:ext xmlns:p="http://schemas.openxmlformats.org/presentationml/2006/main" uri="{57CB4572-C831-44C2-8A1C-0ADB6CCDFE69}">
        <p223:reactions xmlns:p223="http://schemas.microsoft.com/office/powerpoint/2022/03/main">
          <p223:rxn type="👍">
            <p223:instance time="2026-09-08T15:30:52.324" authorId="{D6CF4EAA-6B86-605A-3DC8-65A494ECD136}"/>
          </p223:rxn>
        </p223:reactions>
      </p:ext>
    </p188:extLst>
  </p188:cm>
</p188: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962210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txBody>
          <a:bodyPr/>
          <a:lstStyle/>
          <a:p>
            <a:endParaRPr lang="en-GB"/>
          </a:p>
        </p:txBody>
      </p:sp>
      <p:sp>
        <p:nvSpPr>
          <p:cNvPr id="3" name="Notes Placeholder 2"/>
          <p:cNvSpPr>
            <a:spLocks noGrp="1"/>
          </p:cNvSpPr>
          <p:nvPr>
            <p:ph type="body" idx="1"/>
          </p:nvPr>
        </p:nvSpPr>
        <p:spPr>
          <a:xfrm>
            <a:off x="685800" y="4400550"/>
            <a:ext cx="5486400" cy="3600450"/>
          </a:xfrm>
          <a:prstGeom prst="rect">
            <a:avLst/>
          </a:prstGeom>
        </p:spPr>
        <p:txBody>
          <a:bodyPr/>
          <a:lstStyle/>
          <a:p>
            <a:r>
              <a:rPr lang="en-GB" dirty="0"/>
              <a:t>https://www.gov.uk/government/statistics/fire-and-rescue-incident-statistics-year-ending-march-2026/fire-and-rescue-incident-statistics-year-ending-march-2026--2#figure2.1 </a:t>
            </a:r>
          </a:p>
          <a:p>
            <a:endParaRPr lang="en-GB" dirty="0"/>
          </a:p>
          <a:p>
            <a:r>
              <a:rPr lang="en-GB" sz="1200" b="0" i="0" kern="1200" dirty="0">
                <a:solidFill>
                  <a:schemeClr val="tx1"/>
                </a:solidFill>
                <a:effectLst/>
                <a:latin typeface="+mn-lt"/>
                <a:ea typeface="+mn-ea"/>
                <a:cs typeface="+mn-cs"/>
              </a:rPr>
              <a:t>Fire incidents attended are broadly categorised as primary, secondary or chimney fires, depending on the location, severity and risk levels of the fire, and on the scale of response needed from FRSs to contain them.</a:t>
            </a:r>
          </a:p>
          <a:p>
            <a:r>
              <a:rPr lang="en-GB" sz="1200" b="1" i="0" kern="1200" dirty="0">
                <a:solidFill>
                  <a:schemeClr val="tx1"/>
                </a:solidFill>
                <a:effectLst/>
                <a:latin typeface="+mn-lt"/>
                <a:ea typeface="+mn-ea"/>
                <a:cs typeface="+mn-cs"/>
              </a:rPr>
              <a:t>Primary </a:t>
            </a:r>
            <a:r>
              <a:rPr lang="en-GB" sz="1200" b="1" i="0" kern="1200" dirty="0" err="1">
                <a:solidFill>
                  <a:schemeClr val="tx1"/>
                </a:solidFill>
                <a:effectLst/>
                <a:latin typeface="+mn-lt"/>
                <a:ea typeface="+mn-ea"/>
                <a:cs typeface="+mn-cs"/>
              </a:rPr>
              <a:t>fires</a:t>
            </a:r>
            <a:r>
              <a:rPr lang="en-GB" sz="1200" b="0" i="0" kern="1200" dirty="0" err="1">
                <a:solidFill>
                  <a:schemeClr val="tx1"/>
                </a:solidFill>
                <a:effectLst/>
                <a:latin typeface="+mn-lt"/>
                <a:ea typeface="+mn-ea"/>
                <a:cs typeface="+mn-cs"/>
              </a:rPr>
              <a:t>Those</a:t>
            </a:r>
            <a:r>
              <a:rPr lang="en-GB" sz="1200" b="0" i="0" kern="1200" dirty="0">
                <a:solidFill>
                  <a:schemeClr val="tx1"/>
                </a:solidFill>
                <a:effectLst/>
                <a:latin typeface="+mn-lt"/>
                <a:ea typeface="+mn-ea"/>
                <a:cs typeface="+mn-cs"/>
              </a:rPr>
              <a:t> that meet at least 1 of the following criteria: (i) occurred in a (non-derelict) building, vehicle or outdoor structure (ii) involved a fatality, casualty or rescue (iii) were attended by 5 or more pumping appliances.</a:t>
            </a:r>
          </a:p>
          <a:p>
            <a:r>
              <a:rPr lang="en-GB" sz="1200" b="1" i="0" kern="1200" dirty="0">
                <a:solidFill>
                  <a:schemeClr val="tx1"/>
                </a:solidFill>
                <a:effectLst/>
                <a:latin typeface="+mn-lt"/>
                <a:ea typeface="+mn-ea"/>
                <a:cs typeface="+mn-cs"/>
              </a:rPr>
              <a:t>Secondary </a:t>
            </a:r>
            <a:r>
              <a:rPr lang="en-GB" sz="1200" b="1" i="0" kern="1200" dirty="0" err="1">
                <a:solidFill>
                  <a:schemeClr val="tx1"/>
                </a:solidFill>
                <a:effectLst/>
                <a:latin typeface="+mn-lt"/>
                <a:ea typeface="+mn-ea"/>
                <a:cs typeface="+mn-cs"/>
              </a:rPr>
              <a:t>fires</a:t>
            </a:r>
            <a:r>
              <a:rPr lang="en-GB" sz="1200" b="0" i="0" kern="1200" dirty="0" err="1">
                <a:solidFill>
                  <a:schemeClr val="tx1"/>
                </a:solidFill>
                <a:effectLst/>
                <a:latin typeface="+mn-lt"/>
                <a:ea typeface="+mn-ea"/>
                <a:cs typeface="+mn-cs"/>
              </a:rPr>
              <a:t>Generally</a:t>
            </a:r>
            <a:r>
              <a:rPr lang="en-GB" sz="1200" b="0" i="0" kern="1200" dirty="0">
                <a:solidFill>
                  <a:schemeClr val="tx1"/>
                </a:solidFill>
                <a:effectLst/>
                <a:latin typeface="+mn-lt"/>
                <a:ea typeface="+mn-ea"/>
                <a:cs typeface="+mn-cs"/>
              </a:rPr>
              <a:t> small outdoor fires, not involving people or property.</a:t>
            </a:r>
          </a:p>
          <a:p>
            <a:r>
              <a:rPr lang="en-GB" sz="1200" b="1" i="0" kern="1200" dirty="0">
                <a:solidFill>
                  <a:schemeClr val="tx1"/>
                </a:solidFill>
                <a:effectLst/>
                <a:latin typeface="+mn-lt"/>
                <a:ea typeface="+mn-ea"/>
                <a:cs typeface="+mn-cs"/>
              </a:rPr>
              <a:t>Chimney </a:t>
            </a:r>
            <a:r>
              <a:rPr lang="en-GB" sz="1200" b="1" i="0" kern="1200" dirty="0" err="1">
                <a:solidFill>
                  <a:schemeClr val="tx1"/>
                </a:solidFill>
                <a:effectLst/>
                <a:latin typeface="+mn-lt"/>
                <a:ea typeface="+mn-ea"/>
                <a:cs typeface="+mn-cs"/>
              </a:rPr>
              <a:t>fires</a:t>
            </a:r>
            <a:r>
              <a:rPr lang="en-GB" sz="1200" b="0" i="0" kern="1200" dirty="0" err="1">
                <a:solidFill>
                  <a:schemeClr val="tx1"/>
                </a:solidFill>
                <a:effectLst/>
                <a:latin typeface="+mn-lt"/>
                <a:ea typeface="+mn-ea"/>
                <a:cs typeface="+mn-cs"/>
              </a:rPr>
              <a:t>In</a:t>
            </a:r>
            <a:r>
              <a:rPr lang="en-GB" sz="1200" b="0" i="0" kern="1200" dirty="0">
                <a:solidFill>
                  <a:schemeClr val="tx1"/>
                </a:solidFill>
                <a:effectLst/>
                <a:latin typeface="+mn-lt"/>
                <a:ea typeface="+mn-ea"/>
                <a:cs typeface="+mn-cs"/>
              </a:rPr>
              <a:t> (non-industrial) buildings where the flame was contained within the chimney structure.</a:t>
            </a:r>
          </a:p>
          <a:p>
            <a:endParaRPr lang="en-GB" dirty="0"/>
          </a:p>
        </p:txBody>
      </p:sp>
    </p:spTree>
    <p:extLst>
      <p:ext uri="{BB962C8B-B14F-4D97-AF65-F5344CB8AC3E}">
        <p14:creationId xmlns:p14="http://schemas.microsoft.com/office/powerpoint/2010/main" val="33492675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rgbClr val="111111"/>
                </a:solidFill>
                <a:latin typeface="Arial"/>
                <a:ea typeface="Arial"/>
                <a:cs typeface="Arial"/>
              </a:rPr>
              <a:t>In 2026, July and August were drier and hotter, although June was wetter than in 2025, which saw a considerable drop in fires in comparison to the previous year.  </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txBody>
          <a:bodyPr/>
          <a:lstStyle/>
          <a:p>
            <a:endParaRPr lang="en-GB"/>
          </a:p>
        </p:txBody>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Reducing deliberate fire-setting requires a coordinated multi-agency approach. NYFRS works closely with North Yorkshire Police, local authorities, Community Safety Partnerships, schools, youth services and other agencies to identify risks, share intelligence and deliver targeted interventions.</a:t>
            </a:r>
          </a:p>
          <a:p>
            <a:endParaRPr lang="en-GB" dirty="0"/>
          </a:p>
        </p:txBody>
      </p:sp>
    </p:spTree>
    <p:extLst>
      <p:ext uri="{BB962C8B-B14F-4D97-AF65-F5344CB8AC3E}">
        <p14:creationId xmlns:p14="http://schemas.microsoft.com/office/powerpoint/2010/main" val="10551536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txBody>
          <a:bodyPr/>
          <a:lstStyle/>
          <a:p>
            <a:endParaRPr lang="en-GB"/>
          </a:p>
        </p:txBody>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The Service adopts an intelligence-led approach to reducing deliberate outdoor fires. By combining incident data with information from local communities and partner agencies, NYFRS is able to identify trends, understand community impacts and target prevention, youth engagement and partnership activity towards the areas of greatest risk.</a:t>
            </a:r>
          </a:p>
          <a:p>
            <a:endParaRPr lang="en-GB" dirty="0"/>
          </a:p>
        </p:txBody>
      </p:sp>
    </p:spTree>
    <p:extLst>
      <p:ext uri="{BB962C8B-B14F-4D97-AF65-F5344CB8AC3E}">
        <p14:creationId xmlns:p14="http://schemas.microsoft.com/office/powerpoint/2010/main" val="313213238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960EBD-5859-318E-ADBA-1606067B61F9}"/>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pPr>
              <a:defRPr>
                <a:latin typeface="Arial"/>
              </a:defRPr>
            </a:pPr>
            <a:r>
              <a:rPr lang="en-US">
                <a:latin typeface="Arial"/>
              </a:rPr>
              <a:t>Click to edit Master title style</a:t>
            </a:r>
            <a:endParaRPr lang="en-GB"/>
          </a:p>
        </p:txBody>
      </p:sp>
      <p:sp>
        <p:nvSpPr>
          <p:cNvPr id="3" name="Subtitle 2">
            <a:extLst>
              <a:ext uri="{FF2B5EF4-FFF2-40B4-BE49-F238E27FC236}">
                <a16:creationId xmlns:a16="http://schemas.microsoft.com/office/drawing/2014/main" id="{8E68E087-C64B-092C-86BF-AB8CE2B4D8EA}"/>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a:defRPr>
                <a:latin typeface="Arial"/>
              </a:defRPr>
            </a:pPr>
            <a:r>
              <a:rPr lang="en-US">
                <a:latin typeface="Arial"/>
              </a:rPr>
              <a:t>Click to edit Master subtitle style</a:t>
            </a:r>
            <a:endParaRPr lang="en-GB"/>
          </a:p>
        </p:txBody>
      </p:sp>
      <p:sp>
        <p:nvSpPr>
          <p:cNvPr id="7" name="Rectangle 7">
            <a:extLst>
              <a:ext uri="{FF2B5EF4-FFF2-40B4-BE49-F238E27FC236}">
                <a16:creationId xmlns:a16="http://schemas.microsoft.com/office/drawing/2014/main" id="{684316F7-9A91-E4CF-B087-5552CCE3634F}"/>
              </a:ext>
            </a:extLst>
          </p:cNvPr>
          <p:cNvSpPr>
            <a:spLocks noChangeArrowheads="1"/>
          </p:cNvSpPr>
          <p:nvPr userDrawn="1"/>
        </p:nvSpPr>
        <p:spPr bwMode="auto">
          <a:xfrm>
            <a:off x="-231414" y="-521538"/>
            <a:ext cx="12423413" cy="7391981"/>
          </a:xfrm>
          <a:prstGeom prst="rect">
            <a:avLst/>
          </a:prstGeom>
          <a:solidFill>
            <a:srgbClr val="ED1C24"/>
          </a:solidFill>
          <a:ln>
            <a:noFill/>
          </a:ln>
        </p:spPr>
        <p:txBody>
          <a:bodyPr wrap="none" anchor="ctr"/>
          <a:lstStyle/>
          <a:p>
            <a:pPr>
              <a:defRPr>
                <a:latin typeface="Arial"/>
              </a:defRPr>
            </a:pPr>
            <a:endParaRPr lang="en-GB"/>
          </a:p>
        </p:txBody>
      </p:sp>
      <p:sp>
        <p:nvSpPr>
          <p:cNvPr id="8" name="Rectangle 8">
            <a:extLst>
              <a:ext uri="{FF2B5EF4-FFF2-40B4-BE49-F238E27FC236}">
                <a16:creationId xmlns:a16="http://schemas.microsoft.com/office/drawing/2014/main" id="{B2A92158-8FEA-B859-09DD-3171E8DFE080}"/>
              </a:ext>
            </a:extLst>
          </p:cNvPr>
          <p:cNvSpPr>
            <a:spLocks noChangeArrowheads="1"/>
          </p:cNvSpPr>
          <p:nvPr userDrawn="1"/>
        </p:nvSpPr>
        <p:spPr bwMode="auto">
          <a:xfrm>
            <a:off x="-231414" y="-521538"/>
            <a:ext cx="12423414" cy="6420567"/>
          </a:xfrm>
          <a:prstGeom prst="rect">
            <a:avLst/>
          </a:prstGeom>
          <a:solidFill>
            <a:schemeClr val="bg1"/>
          </a:solidFill>
          <a:ln>
            <a:noFill/>
          </a:ln>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defRPr>
                <a:latin typeface="Arial"/>
              </a:defRPr>
            </a:pPr>
            <a:endParaRPr lang="en-GB"/>
          </a:p>
        </p:txBody>
      </p:sp>
      <p:pic>
        <p:nvPicPr>
          <p:cNvPr id="11" name="Picture 10" descr="A black background with white text&#10;&#10;Description automatically generated">
            <a:extLst>
              <a:ext uri="{FF2B5EF4-FFF2-40B4-BE49-F238E27FC236}">
                <a16:creationId xmlns:a16="http://schemas.microsoft.com/office/drawing/2014/main" id="{0D9DFB01-73E5-3D1D-7D22-E5ADD57A9111}"/>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714020" y="5956179"/>
            <a:ext cx="3316996" cy="843069"/>
          </a:xfrm>
          <a:prstGeom prst="rect">
            <a:avLst/>
          </a:prstGeom>
        </p:spPr>
      </p:pic>
      <p:sp>
        <p:nvSpPr>
          <p:cNvPr id="13" name="TextBox 12">
            <a:extLst>
              <a:ext uri="{FF2B5EF4-FFF2-40B4-BE49-F238E27FC236}">
                <a16:creationId xmlns:a16="http://schemas.microsoft.com/office/drawing/2014/main" id="{4287B77D-2722-17FE-7612-FB117E0742D2}"/>
              </a:ext>
            </a:extLst>
          </p:cNvPr>
          <p:cNvSpPr txBox="1"/>
          <p:nvPr userDrawn="1"/>
        </p:nvSpPr>
        <p:spPr>
          <a:xfrm>
            <a:off x="2943535" y="6168627"/>
            <a:ext cx="5770485" cy="461665"/>
          </a:xfrm>
          <a:prstGeom prst="rect">
            <a:avLst/>
          </a:prstGeom>
          <a:noFill/>
        </p:spPr>
        <p:txBody>
          <a:bodyPr wrap="square" rtlCol="0">
            <a:spAutoFit/>
          </a:bodyPr>
          <a:lstStyle/>
          <a:p>
            <a:pPr algn="ctr">
              <a:defRPr>
                <a:latin typeface="Arial"/>
              </a:defRPr>
            </a:pPr>
            <a:r>
              <a:rPr lang="en-GB" sz="2400" b="1">
                <a:solidFill>
                  <a:schemeClr val="bg1"/>
                </a:solidFill>
                <a:latin typeface="Arial" panose="020B0604020202020204" pitchFamily="34" charset="0"/>
                <a:cs typeface="Arial" panose="020B0604020202020204" pitchFamily="34" charset="0"/>
              </a:rPr>
              <a:t>Progress. People. Community.</a:t>
            </a:r>
          </a:p>
        </p:txBody>
      </p:sp>
      <p:pic>
        <p:nvPicPr>
          <p:cNvPr id="14" name="Picture 13">
            <a:extLst>
              <a:ext uri="{FF2B5EF4-FFF2-40B4-BE49-F238E27FC236}">
                <a16:creationId xmlns:a16="http://schemas.microsoft.com/office/drawing/2014/main" id="{453C5639-C5AB-45D6-7037-6383C058B0B7}"/>
              </a:ext>
            </a:extLst>
          </p:cNvPr>
          <p:cNvPicPr>
            <a:picLocks noChangeAspect="1"/>
          </p:cNvPicPr>
          <p:nvPr userDrawn="1"/>
        </p:nvPicPr>
        <p:blipFill>
          <a:blip r:embed="rId3">
            <a:lum bright="70000" contrast="-70000"/>
            <a:alphaModFix amt="54000"/>
            <a:extLst>
              <a:ext uri="{28A0092B-C50C-407E-A947-70E740481C1C}">
                <a14:useLocalDpi xmlns:a14="http://schemas.microsoft.com/office/drawing/2010/main" val="0"/>
              </a:ext>
            </a:extLst>
          </a:blip>
          <a:srcRect/>
          <a:stretch>
            <a:fillRect/>
          </a:stretch>
        </p:blipFill>
        <p:spPr bwMode="auto">
          <a:xfrm>
            <a:off x="7984610" y="0"/>
            <a:ext cx="5962803" cy="5595922"/>
          </a:xfrm>
          <a:prstGeom prst="rect">
            <a:avLst/>
          </a:prstGeom>
          <a:noFill/>
          <a:ln>
            <a:noFill/>
          </a:ln>
        </p:spPr>
      </p:pic>
    </p:spTree>
    <p:extLst>
      <p:ext uri="{BB962C8B-B14F-4D97-AF65-F5344CB8AC3E}">
        <p14:creationId xmlns:p14="http://schemas.microsoft.com/office/powerpoint/2010/main" val="14999195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A87EE1-9ED5-EFA8-DB28-D0D61CF6420D}"/>
              </a:ext>
            </a:extLst>
          </p:cNvPr>
          <p:cNvSpPr>
            <a:spLocks noGrp="1"/>
          </p:cNvSpPr>
          <p:nvPr>
            <p:ph type="title"/>
          </p:nvPr>
        </p:nvSpPr>
        <p:spPr>
          <a:xfrm>
            <a:off x="838200" y="365125"/>
            <a:ext cx="10515600" cy="1325563"/>
          </a:xfrm>
          <a:prstGeom prst="rect">
            <a:avLst/>
          </a:prstGeom>
        </p:spPr>
        <p:txBody>
          <a:bodyPr/>
          <a:lstStyle>
            <a:lvl1pPr>
              <a:defRPr sz="3200" b="1">
                <a:latin typeface="Arial" panose="020B0604020202020204" pitchFamily="34" charset="0"/>
                <a:cs typeface="Arial" panose="020B0604020202020204" pitchFamily="34" charset="0"/>
              </a:defRPr>
            </a:lvl1pPr>
          </a:lstStyle>
          <a:p>
            <a:pPr>
              <a:defRPr>
                <a:latin typeface="Arial"/>
              </a:defRPr>
            </a:pPr>
            <a:r>
              <a:rPr lang="en-US" dirty="0">
                <a:latin typeface="Arial"/>
              </a:rPr>
              <a:t>Click to edit Master title style</a:t>
            </a:r>
            <a:endParaRPr lang="en-GB" dirty="0"/>
          </a:p>
        </p:txBody>
      </p:sp>
      <p:sp>
        <p:nvSpPr>
          <p:cNvPr id="3" name="Content Placeholder 2">
            <a:extLst>
              <a:ext uri="{FF2B5EF4-FFF2-40B4-BE49-F238E27FC236}">
                <a16:creationId xmlns:a16="http://schemas.microsoft.com/office/drawing/2014/main" id="{7132E5C6-A670-0766-90C0-8F613A4F7601}"/>
              </a:ext>
            </a:extLst>
          </p:cNvPr>
          <p:cNvSpPr>
            <a:spLocks noGrp="1"/>
          </p:cNvSpPr>
          <p:nvPr>
            <p:ph idx="1"/>
          </p:nvPr>
        </p:nvSpPr>
        <p:spPr>
          <a:xfrm>
            <a:off x="838200" y="1825625"/>
            <a:ext cx="10515600" cy="3724783"/>
          </a:xfrm>
          <a:prstGeom prst="rect">
            <a:avLst/>
          </a:prstGeo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defRPr>
                <a:latin typeface="Arial"/>
              </a:defRPr>
            </a:pPr>
            <a:r>
              <a:rPr lang="en-US">
                <a:latin typeface="Arial"/>
              </a:rPr>
              <a:t>Click to edit Master text styles</a:t>
            </a:r>
          </a:p>
          <a:p>
            <a:pPr lvl="1">
              <a:defRPr>
                <a:latin typeface="Arial"/>
              </a:defRPr>
            </a:pPr>
            <a:r>
              <a:rPr lang="en-US">
                <a:latin typeface="Arial"/>
              </a:rPr>
              <a:t>Second level</a:t>
            </a:r>
          </a:p>
          <a:p>
            <a:pPr lvl="2">
              <a:defRPr>
                <a:latin typeface="Arial"/>
              </a:defRPr>
            </a:pPr>
            <a:r>
              <a:rPr lang="en-US">
                <a:latin typeface="Arial"/>
              </a:rPr>
              <a:t>Third level</a:t>
            </a:r>
          </a:p>
          <a:p>
            <a:pPr lvl="3">
              <a:defRPr>
                <a:latin typeface="Arial"/>
              </a:defRPr>
            </a:pPr>
            <a:r>
              <a:rPr lang="en-US">
                <a:latin typeface="Arial"/>
              </a:rPr>
              <a:t>Fourth level</a:t>
            </a:r>
          </a:p>
          <a:p>
            <a:pPr lvl="4">
              <a:defRPr>
                <a:latin typeface="Arial"/>
              </a:defRPr>
            </a:pPr>
            <a:r>
              <a:rPr lang="en-US">
                <a:latin typeface="Arial"/>
              </a:rPr>
              <a:t>Fifth level</a:t>
            </a:r>
            <a:endParaRPr lang="en-GB"/>
          </a:p>
        </p:txBody>
      </p:sp>
      <p:pic>
        <p:nvPicPr>
          <p:cNvPr id="9" name="Picture 8" descr="A black background with white text&#10;&#10;Description automatically generated">
            <a:extLst>
              <a:ext uri="{FF2B5EF4-FFF2-40B4-BE49-F238E27FC236}">
                <a16:creationId xmlns:a16="http://schemas.microsoft.com/office/drawing/2014/main" id="{BDE01AE7-4438-8F1B-227C-CE86358B095B}"/>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714227" y="5899029"/>
            <a:ext cx="3316996" cy="843069"/>
          </a:xfrm>
          <a:prstGeom prst="rect">
            <a:avLst/>
          </a:prstGeom>
        </p:spPr>
      </p:pic>
    </p:spTree>
    <p:extLst>
      <p:ext uri="{BB962C8B-B14F-4D97-AF65-F5344CB8AC3E}">
        <p14:creationId xmlns:p14="http://schemas.microsoft.com/office/powerpoint/2010/main" val="35309021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7" name="Picture 6" descr="A black background with white text&#10;&#10;Description automatically generated">
            <a:extLst>
              <a:ext uri="{FF2B5EF4-FFF2-40B4-BE49-F238E27FC236}">
                <a16:creationId xmlns:a16="http://schemas.microsoft.com/office/drawing/2014/main" id="{0E6B33AA-C549-7891-F91E-4EF864AF0453}"/>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714227" y="5899029"/>
            <a:ext cx="3316996" cy="843069"/>
          </a:xfrm>
          <a:prstGeom prst="rect">
            <a:avLst/>
          </a:prstGeom>
        </p:spPr>
      </p:pic>
    </p:spTree>
    <p:extLst>
      <p:ext uri="{BB962C8B-B14F-4D97-AF65-F5344CB8AC3E}">
        <p14:creationId xmlns:p14="http://schemas.microsoft.com/office/powerpoint/2010/main" val="26148780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06277-167D-765F-FD00-2189DA175A81}"/>
              </a:ext>
            </a:extLst>
          </p:cNvPr>
          <p:cNvSpPr>
            <a:spLocks noGrp="1"/>
          </p:cNvSpPr>
          <p:nvPr>
            <p:ph type="title"/>
          </p:nvPr>
        </p:nvSpPr>
        <p:spPr>
          <a:xfrm>
            <a:off x="838200" y="365125"/>
            <a:ext cx="10515600" cy="1325563"/>
          </a:xfrm>
          <a:prstGeom prst="rect">
            <a:avLst/>
          </a:prstGeom>
        </p:spPr>
        <p:txBody>
          <a:bodyPr/>
          <a:lstStyle>
            <a:lvl1pPr>
              <a:defRPr b="1">
                <a:latin typeface="Arial" panose="020B0604020202020204" pitchFamily="34" charset="0"/>
                <a:cs typeface="Arial" panose="020B0604020202020204" pitchFamily="34" charset="0"/>
              </a:defRPr>
            </a:lvl1pPr>
          </a:lstStyle>
          <a:p>
            <a:pPr>
              <a:defRPr>
                <a:latin typeface="Arial"/>
              </a:defRPr>
            </a:pPr>
            <a:r>
              <a:rPr lang="en-US">
                <a:latin typeface="Arial"/>
              </a:rPr>
              <a:t>Click to edit Master title style</a:t>
            </a:r>
            <a:endParaRPr lang="en-GB"/>
          </a:p>
        </p:txBody>
      </p:sp>
      <p:sp>
        <p:nvSpPr>
          <p:cNvPr id="3" name="Content Placeholder 2">
            <a:extLst>
              <a:ext uri="{FF2B5EF4-FFF2-40B4-BE49-F238E27FC236}">
                <a16:creationId xmlns:a16="http://schemas.microsoft.com/office/drawing/2014/main" id="{93B7636C-BF97-ABA8-3273-FD31604919E2}"/>
              </a:ext>
            </a:extLst>
          </p:cNvPr>
          <p:cNvSpPr>
            <a:spLocks noGrp="1"/>
          </p:cNvSpPr>
          <p:nvPr>
            <p:ph sz="half" idx="1"/>
          </p:nvPr>
        </p:nvSpPr>
        <p:spPr>
          <a:xfrm>
            <a:off x="838200" y="1825625"/>
            <a:ext cx="5181600" cy="3971493"/>
          </a:xfrm>
          <a:prstGeom prst="rect">
            <a:avLst/>
          </a:prstGeo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defRPr>
                <a:latin typeface="Arial"/>
              </a:defRPr>
            </a:pPr>
            <a:r>
              <a:rPr lang="en-US">
                <a:latin typeface="Arial"/>
              </a:rPr>
              <a:t>Click to edit Master text styles</a:t>
            </a:r>
          </a:p>
          <a:p>
            <a:pPr lvl="1">
              <a:defRPr>
                <a:latin typeface="Arial"/>
              </a:defRPr>
            </a:pPr>
            <a:r>
              <a:rPr lang="en-US">
                <a:latin typeface="Arial"/>
              </a:rPr>
              <a:t>Second level</a:t>
            </a:r>
          </a:p>
          <a:p>
            <a:pPr lvl="2">
              <a:defRPr>
                <a:latin typeface="Arial"/>
              </a:defRPr>
            </a:pPr>
            <a:r>
              <a:rPr lang="en-US">
                <a:latin typeface="Arial"/>
              </a:rPr>
              <a:t>Third level</a:t>
            </a:r>
          </a:p>
          <a:p>
            <a:pPr lvl="3">
              <a:defRPr>
                <a:latin typeface="Arial"/>
              </a:defRPr>
            </a:pPr>
            <a:r>
              <a:rPr lang="en-US">
                <a:latin typeface="Arial"/>
              </a:rPr>
              <a:t>Fourth level</a:t>
            </a:r>
          </a:p>
          <a:p>
            <a:pPr lvl="4">
              <a:defRPr>
                <a:latin typeface="Arial"/>
              </a:defRPr>
            </a:pPr>
            <a:r>
              <a:rPr lang="en-US">
                <a:latin typeface="Arial"/>
              </a:rPr>
              <a:t>Fifth level</a:t>
            </a:r>
            <a:endParaRPr lang="en-GB"/>
          </a:p>
        </p:txBody>
      </p:sp>
      <p:sp>
        <p:nvSpPr>
          <p:cNvPr id="4" name="Content Placeholder 3">
            <a:extLst>
              <a:ext uri="{FF2B5EF4-FFF2-40B4-BE49-F238E27FC236}">
                <a16:creationId xmlns:a16="http://schemas.microsoft.com/office/drawing/2014/main" id="{B0CA4FC1-448C-F6E1-32E5-56A9BE5A3FF1}"/>
              </a:ext>
            </a:extLst>
          </p:cNvPr>
          <p:cNvSpPr>
            <a:spLocks noGrp="1"/>
          </p:cNvSpPr>
          <p:nvPr>
            <p:ph sz="half" idx="2"/>
          </p:nvPr>
        </p:nvSpPr>
        <p:spPr>
          <a:xfrm>
            <a:off x="6172200" y="1825625"/>
            <a:ext cx="5181600" cy="3971493"/>
          </a:xfrm>
          <a:prstGeom prst="rect">
            <a:avLst/>
          </a:prstGeo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defRPr>
                <a:latin typeface="Arial"/>
              </a:defRPr>
            </a:pPr>
            <a:r>
              <a:rPr lang="en-US">
                <a:latin typeface="Arial"/>
              </a:rPr>
              <a:t>Click to edit Master text styles</a:t>
            </a:r>
          </a:p>
          <a:p>
            <a:pPr lvl="1">
              <a:defRPr>
                <a:latin typeface="Arial"/>
              </a:defRPr>
            </a:pPr>
            <a:r>
              <a:rPr lang="en-US">
                <a:latin typeface="Arial"/>
              </a:rPr>
              <a:t>Second level</a:t>
            </a:r>
          </a:p>
          <a:p>
            <a:pPr lvl="2">
              <a:defRPr>
                <a:latin typeface="Arial"/>
              </a:defRPr>
            </a:pPr>
            <a:r>
              <a:rPr lang="en-US">
                <a:latin typeface="Arial"/>
              </a:rPr>
              <a:t>Third level</a:t>
            </a:r>
          </a:p>
          <a:p>
            <a:pPr lvl="3">
              <a:defRPr>
                <a:latin typeface="Arial"/>
              </a:defRPr>
            </a:pPr>
            <a:r>
              <a:rPr lang="en-US">
                <a:latin typeface="Arial"/>
              </a:rPr>
              <a:t>Fourth level</a:t>
            </a:r>
          </a:p>
          <a:p>
            <a:pPr lvl="4">
              <a:defRPr>
                <a:latin typeface="Arial"/>
              </a:defRPr>
            </a:pPr>
            <a:r>
              <a:rPr lang="en-US">
                <a:latin typeface="Arial"/>
              </a:rPr>
              <a:t>Fifth level</a:t>
            </a:r>
            <a:endParaRPr lang="en-GB"/>
          </a:p>
        </p:txBody>
      </p:sp>
    </p:spTree>
    <p:extLst>
      <p:ext uri="{BB962C8B-B14F-4D97-AF65-F5344CB8AC3E}">
        <p14:creationId xmlns:p14="http://schemas.microsoft.com/office/powerpoint/2010/main" val="12676962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85FE2C-F2C5-EB88-B379-0E0555081278}"/>
              </a:ext>
            </a:extLst>
          </p:cNvPr>
          <p:cNvSpPr>
            <a:spLocks noGrp="1"/>
          </p:cNvSpPr>
          <p:nvPr>
            <p:ph type="title"/>
          </p:nvPr>
        </p:nvSpPr>
        <p:spPr>
          <a:xfrm>
            <a:off x="838200" y="355600"/>
            <a:ext cx="10515600" cy="1325563"/>
          </a:xfrm>
          <a:prstGeom prst="rect">
            <a:avLst/>
          </a:prstGeom>
        </p:spPr>
        <p:txBody>
          <a:bodyPr/>
          <a:lstStyle>
            <a:lvl1pPr>
              <a:defRPr b="1">
                <a:latin typeface="Arial" panose="020B0604020202020204" pitchFamily="34" charset="0"/>
                <a:cs typeface="Arial" panose="020B0604020202020204" pitchFamily="34" charset="0"/>
              </a:defRPr>
            </a:lvl1pPr>
          </a:lstStyle>
          <a:p>
            <a:pPr>
              <a:defRPr>
                <a:latin typeface="Arial"/>
              </a:defRPr>
            </a:pPr>
            <a:r>
              <a:rPr lang="en-US">
                <a:latin typeface="Arial"/>
              </a:rPr>
              <a:t>Click to edit Master title style</a:t>
            </a:r>
            <a:endParaRPr lang="en-GB"/>
          </a:p>
        </p:txBody>
      </p:sp>
      <p:sp>
        <p:nvSpPr>
          <p:cNvPr id="3" name="Text Placeholder 2">
            <a:extLst>
              <a:ext uri="{FF2B5EF4-FFF2-40B4-BE49-F238E27FC236}">
                <a16:creationId xmlns:a16="http://schemas.microsoft.com/office/drawing/2014/main" id="{C6E62291-1E77-5804-0148-B5C558FF0C0D}"/>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latin typeface="Arial"/>
              </a:defRPr>
            </a:pPr>
            <a:r>
              <a:rPr lang="en-US">
                <a:latin typeface="Arial"/>
              </a:rPr>
              <a:t>Click to edit Master text styles</a:t>
            </a:r>
          </a:p>
        </p:txBody>
      </p:sp>
      <p:sp>
        <p:nvSpPr>
          <p:cNvPr id="4" name="Content Placeholder 3">
            <a:extLst>
              <a:ext uri="{FF2B5EF4-FFF2-40B4-BE49-F238E27FC236}">
                <a16:creationId xmlns:a16="http://schemas.microsoft.com/office/drawing/2014/main" id="{CFCBA2CB-EAD9-EDE4-9883-4DF9073C32DD}"/>
              </a:ext>
            </a:extLst>
          </p:cNvPr>
          <p:cNvSpPr>
            <a:spLocks noGrp="1"/>
          </p:cNvSpPr>
          <p:nvPr>
            <p:ph sz="half" idx="2"/>
          </p:nvPr>
        </p:nvSpPr>
        <p:spPr>
          <a:xfrm>
            <a:off x="839788" y="2505075"/>
            <a:ext cx="5157787" cy="3176634"/>
          </a:xfrm>
          <a:prstGeom prst="rect">
            <a:avLst/>
          </a:prstGeo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defRPr>
                <a:latin typeface="Arial"/>
              </a:defRPr>
            </a:pPr>
            <a:r>
              <a:rPr lang="en-US">
                <a:latin typeface="Arial"/>
              </a:rPr>
              <a:t>Click to edit Master text styles</a:t>
            </a:r>
          </a:p>
          <a:p>
            <a:pPr lvl="1">
              <a:defRPr>
                <a:latin typeface="Arial"/>
              </a:defRPr>
            </a:pPr>
            <a:r>
              <a:rPr lang="en-US">
                <a:latin typeface="Arial"/>
              </a:rPr>
              <a:t>Second level</a:t>
            </a:r>
          </a:p>
          <a:p>
            <a:pPr lvl="2">
              <a:defRPr>
                <a:latin typeface="Arial"/>
              </a:defRPr>
            </a:pPr>
            <a:r>
              <a:rPr lang="en-US">
                <a:latin typeface="Arial"/>
              </a:rPr>
              <a:t>Third level</a:t>
            </a:r>
          </a:p>
          <a:p>
            <a:pPr lvl="3">
              <a:defRPr>
                <a:latin typeface="Arial"/>
              </a:defRPr>
            </a:pPr>
            <a:r>
              <a:rPr lang="en-US">
                <a:latin typeface="Arial"/>
              </a:rPr>
              <a:t>Fourth level</a:t>
            </a:r>
          </a:p>
          <a:p>
            <a:pPr lvl="4">
              <a:defRPr>
                <a:latin typeface="Arial"/>
              </a:defRPr>
            </a:pPr>
            <a:r>
              <a:rPr lang="en-US">
                <a:latin typeface="Arial"/>
              </a:rPr>
              <a:t>Fifth level</a:t>
            </a:r>
            <a:endParaRPr lang="en-GB"/>
          </a:p>
        </p:txBody>
      </p:sp>
      <p:sp>
        <p:nvSpPr>
          <p:cNvPr id="5" name="Text Placeholder 4">
            <a:extLst>
              <a:ext uri="{FF2B5EF4-FFF2-40B4-BE49-F238E27FC236}">
                <a16:creationId xmlns:a16="http://schemas.microsoft.com/office/drawing/2014/main" id="{011CB247-4AEB-730A-B91F-A0A8C9A91CBE}"/>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latin typeface="Arial"/>
              </a:defRPr>
            </a:pPr>
            <a:r>
              <a:rPr lang="en-US">
                <a:latin typeface="Arial"/>
              </a:rPr>
              <a:t>Click to edit Master text styles</a:t>
            </a:r>
          </a:p>
        </p:txBody>
      </p:sp>
      <p:sp>
        <p:nvSpPr>
          <p:cNvPr id="6" name="Content Placeholder 5">
            <a:extLst>
              <a:ext uri="{FF2B5EF4-FFF2-40B4-BE49-F238E27FC236}">
                <a16:creationId xmlns:a16="http://schemas.microsoft.com/office/drawing/2014/main" id="{EB5D08C7-EA97-CB0B-41FE-9A748986E5DD}"/>
              </a:ext>
            </a:extLst>
          </p:cNvPr>
          <p:cNvSpPr>
            <a:spLocks noGrp="1"/>
          </p:cNvSpPr>
          <p:nvPr>
            <p:ph sz="quarter" idx="4"/>
          </p:nvPr>
        </p:nvSpPr>
        <p:spPr>
          <a:xfrm>
            <a:off x="6172200" y="2505075"/>
            <a:ext cx="5183188" cy="3027363"/>
          </a:xfrm>
          <a:prstGeom prst="rect">
            <a:avLst/>
          </a:prstGeo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defRPr>
                <a:latin typeface="Arial"/>
              </a:defRPr>
            </a:pPr>
            <a:r>
              <a:rPr lang="en-US">
                <a:latin typeface="Arial"/>
              </a:rPr>
              <a:t>Click to edit Master text styles</a:t>
            </a:r>
          </a:p>
          <a:p>
            <a:pPr lvl="1">
              <a:defRPr>
                <a:latin typeface="Arial"/>
              </a:defRPr>
            </a:pPr>
            <a:r>
              <a:rPr lang="en-US">
                <a:latin typeface="Arial"/>
              </a:rPr>
              <a:t>Second level</a:t>
            </a:r>
          </a:p>
          <a:p>
            <a:pPr lvl="2">
              <a:defRPr>
                <a:latin typeface="Arial"/>
              </a:defRPr>
            </a:pPr>
            <a:r>
              <a:rPr lang="en-US">
                <a:latin typeface="Arial"/>
              </a:rPr>
              <a:t>Third level</a:t>
            </a:r>
          </a:p>
          <a:p>
            <a:pPr lvl="3">
              <a:defRPr>
                <a:latin typeface="Arial"/>
              </a:defRPr>
            </a:pPr>
            <a:r>
              <a:rPr lang="en-US">
                <a:latin typeface="Arial"/>
              </a:rPr>
              <a:t>Fourth level</a:t>
            </a:r>
          </a:p>
          <a:p>
            <a:pPr lvl="4">
              <a:defRPr>
                <a:latin typeface="Arial"/>
              </a:defRPr>
            </a:pPr>
            <a:r>
              <a:rPr lang="en-US">
                <a:latin typeface="Arial"/>
              </a:rPr>
              <a:t>Fifth level</a:t>
            </a:r>
            <a:endParaRPr lang="en-GB"/>
          </a:p>
        </p:txBody>
      </p:sp>
    </p:spTree>
    <p:extLst>
      <p:ext uri="{BB962C8B-B14F-4D97-AF65-F5344CB8AC3E}">
        <p14:creationId xmlns:p14="http://schemas.microsoft.com/office/powerpoint/2010/main" val="3366551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14892425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1732237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7FC1CC-2A0C-925C-5803-E479FF9BD3CA}"/>
              </a:ext>
            </a:extLst>
          </p:cNvPr>
          <p:cNvSpPr>
            <a:spLocks noGrp="1"/>
          </p:cNvSpPr>
          <p:nvPr>
            <p:ph type="title"/>
          </p:nvPr>
        </p:nvSpPr>
        <p:spPr>
          <a:xfrm>
            <a:off x="687388" y="-20637"/>
            <a:ext cx="3932237" cy="1600200"/>
          </a:xfrm>
          <a:prstGeom prst="rect">
            <a:avLst/>
          </a:prstGeom>
        </p:spPr>
        <p:txBody>
          <a:bodyPr anchor="b"/>
          <a:lstStyle>
            <a:lvl1pPr>
              <a:defRPr sz="3200" b="1">
                <a:latin typeface="Arial" panose="020B0604020202020204" pitchFamily="34" charset="0"/>
                <a:cs typeface="Arial" panose="020B0604020202020204" pitchFamily="34" charset="0"/>
              </a:defRPr>
            </a:lvl1pPr>
          </a:lstStyle>
          <a:p>
            <a:pPr>
              <a:defRPr>
                <a:latin typeface="Arial"/>
              </a:defRPr>
            </a:pPr>
            <a:r>
              <a:rPr lang="en-US">
                <a:latin typeface="Arial"/>
              </a:rPr>
              <a:t>Click to edit Master title style</a:t>
            </a:r>
            <a:endParaRPr lang="en-GB"/>
          </a:p>
        </p:txBody>
      </p:sp>
      <p:sp>
        <p:nvSpPr>
          <p:cNvPr id="3" name="Picture Placeholder 2">
            <a:extLst>
              <a:ext uri="{FF2B5EF4-FFF2-40B4-BE49-F238E27FC236}">
                <a16:creationId xmlns:a16="http://schemas.microsoft.com/office/drawing/2014/main" id="{C4108B81-3098-7CCD-3586-7AFAB2737F3A}"/>
              </a:ext>
            </a:extLst>
          </p:cNvPr>
          <p:cNvSpPr>
            <a:spLocks noGrp="1"/>
          </p:cNvSpPr>
          <p:nvPr>
            <p:ph type="pic" idx="1"/>
          </p:nvPr>
        </p:nvSpPr>
        <p:spPr>
          <a:xfrm>
            <a:off x="5332412" y="339355"/>
            <a:ext cx="6172200" cy="4873625"/>
          </a:xfrm>
          <a:prstGeom prst="rect">
            <a:avLst/>
          </a:prstGeom>
        </p:spPr>
        <p:txBody>
          <a:bodyPr/>
          <a:lstStyle>
            <a:lvl1pPr marL="0" indent="0">
              <a:buNone/>
              <a:defRPr sz="3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defRPr>
                <a:latin typeface="Arial"/>
              </a:defRPr>
            </a:pPr>
            <a:endParaRPr lang="en-GB"/>
          </a:p>
        </p:txBody>
      </p:sp>
      <p:sp>
        <p:nvSpPr>
          <p:cNvPr id="4" name="Text Placeholder 3">
            <a:extLst>
              <a:ext uri="{FF2B5EF4-FFF2-40B4-BE49-F238E27FC236}">
                <a16:creationId xmlns:a16="http://schemas.microsoft.com/office/drawing/2014/main" id="{A0FDFD72-B294-3267-161D-B261709CAF15}"/>
              </a:ext>
            </a:extLst>
          </p:cNvPr>
          <p:cNvSpPr>
            <a:spLocks noGrp="1"/>
          </p:cNvSpPr>
          <p:nvPr>
            <p:ph type="body" sz="half" idx="2"/>
          </p:nvPr>
        </p:nvSpPr>
        <p:spPr>
          <a:xfrm>
            <a:off x="687388" y="1724025"/>
            <a:ext cx="3932237" cy="3811588"/>
          </a:xfrm>
          <a:prstGeom prst="rect">
            <a:avLst/>
          </a:prstGeom>
        </p:spPr>
        <p:txBody>
          <a:bodyPr/>
          <a:lstStyle>
            <a:lvl1pPr marL="0" indent="0">
              <a:buNone/>
              <a:defRPr sz="1600">
                <a:latin typeface="Arial" panose="020B0604020202020204" pitchFamily="34" charset="0"/>
                <a:cs typeface="Arial" panose="020B0604020202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latin typeface="Arial"/>
              </a:defRPr>
            </a:pPr>
            <a:r>
              <a:rPr lang="en-US">
                <a:latin typeface="Arial"/>
              </a:rPr>
              <a:t>Click to edit Master text styles</a:t>
            </a:r>
          </a:p>
        </p:txBody>
      </p:sp>
    </p:spTree>
    <p:extLst>
      <p:ext uri="{BB962C8B-B14F-4D97-AF65-F5344CB8AC3E}">
        <p14:creationId xmlns:p14="http://schemas.microsoft.com/office/powerpoint/2010/main" val="3559885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3" name="Vertical Text Placeholder 2">
            <a:extLst>
              <a:ext uri="{FF2B5EF4-FFF2-40B4-BE49-F238E27FC236}">
                <a16:creationId xmlns:a16="http://schemas.microsoft.com/office/drawing/2014/main" id="{33F8BBDB-44FB-3ABB-B5D5-BDEA9AA1B58E}"/>
              </a:ext>
            </a:extLst>
          </p:cNvPr>
          <p:cNvSpPr>
            <a:spLocks noGrp="1"/>
          </p:cNvSpPr>
          <p:nvPr>
            <p:ph type="body" orient="vert" idx="1"/>
          </p:nvPr>
        </p:nvSpPr>
        <p:spPr>
          <a:xfrm>
            <a:off x="838200" y="1825625"/>
            <a:ext cx="10515600" cy="3980371"/>
          </a:xfrm>
          <a:prstGeom prst="rect">
            <a:avLst/>
          </a:prstGeom>
        </p:spPr>
        <p:txBody>
          <a:bodyPr vert="eaVert"/>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defRPr>
                <a:latin typeface="Arial"/>
              </a:defRPr>
            </a:pPr>
            <a:r>
              <a:rPr lang="en-US">
                <a:latin typeface="Arial"/>
              </a:rPr>
              <a:t>Click to edit Master text styles</a:t>
            </a:r>
          </a:p>
          <a:p>
            <a:pPr lvl="1">
              <a:defRPr>
                <a:latin typeface="Arial"/>
              </a:defRPr>
            </a:pPr>
            <a:r>
              <a:rPr lang="en-US">
                <a:latin typeface="Arial"/>
              </a:rPr>
              <a:t>Second level</a:t>
            </a:r>
          </a:p>
          <a:p>
            <a:pPr lvl="2">
              <a:defRPr>
                <a:latin typeface="Arial"/>
              </a:defRPr>
            </a:pPr>
            <a:r>
              <a:rPr lang="en-US">
                <a:latin typeface="Arial"/>
              </a:rPr>
              <a:t>Third level</a:t>
            </a:r>
          </a:p>
          <a:p>
            <a:pPr lvl="3">
              <a:defRPr>
                <a:latin typeface="Arial"/>
              </a:defRPr>
            </a:pPr>
            <a:r>
              <a:rPr lang="en-US">
                <a:latin typeface="Arial"/>
              </a:rPr>
              <a:t>Fourth level</a:t>
            </a:r>
          </a:p>
          <a:p>
            <a:pPr lvl="4">
              <a:defRPr>
                <a:latin typeface="Arial"/>
              </a:defRPr>
            </a:pPr>
            <a:r>
              <a:rPr lang="en-US">
                <a:latin typeface="Arial"/>
              </a:rPr>
              <a:t>Fifth level</a:t>
            </a:r>
            <a:endParaRPr lang="en-GB"/>
          </a:p>
        </p:txBody>
      </p:sp>
      <p:sp>
        <p:nvSpPr>
          <p:cNvPr id="7" name="Title 6">
            <a:extLst>
              <a:ext uri="{FF2B5EF4-FFF2-40B4-BE49-F238E27FC236}">
                <a16:creationId xmlns:a16="http://schemas.microsoft.com/office/drawing/2014/main" id="{7BFC8B4C-7BB2-073B-711C-CD9F41A397BF}"/>
              </a:ext>
            </a:extLst>
          </p:cNvPr>
          <p:cNvSpPr>
            <a:spLocks noGrp="1"/>
          </p:cNvSpPr>
          <p:nvPr>
            <p:ph type="title"/>
          </p:nvPr>
        </p:nvSpPr>
        <p:spPr>
          <a:xfrm>
            <a:off x="838200" y="365125"/>
            <a:ext cx="10515600" cy="1325563"/>
          </a:xfrm>
          <a:prstGeom prst="rect">
            <a:avLst/>
          </a:prstGeom>
        </p:spPr>
        <p:txBody>
          <a:bodyPr/>
          <a:lstStyle>
            <a:lvl1pPr>
              <a:defRPr b="1">
                <a:latin typeface="Arial" panose="020B0604020202020204" pitchFamily="34" charset="0"/>
                <a:cs typeface="Arial" panose="020B0604020202020204" pitchFamily="34" charset="0"/>
              </a:defRPr>
            </a:lvl1pPr>
          </a:lstStyle>
          <a:p>
            <a:pPr>
              <a:defRPr>
                <a:latin typeface="Arial"/>
              </a:defRPr>
            </a:pPr>
            <a:r>
              <a:rPr lang="en-US">
                <a:latin typeface="Arial"/>
              </a:rPr>
              <a:t>Click to edit Master title style</a:t>
            </a:r>
            <a:endParaRPr lang="en-GB"/>
          </a:p>
        </p:txBody>
      </p:sp>
    </p:spTree>
    <p:extLst>
      <p:ext uri="{BB962C8B-B14F-4D97-AF65-F5344CB8AC3E}">
        <p14:creationId xmlns:p14="http://schemas.microsoft.com/office/powerpoint/2010/main" val="40911158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AB0FB96-DBB1-AF62-CBEB-F647192C3B28}"/>
              </a:ext>
            </a:extLst>
          </p:cNvPr>
          <p:cNvSpPr>
            <a:spLocks noGrp="1"/>
          </p:cNvSpPr>
          <p:nvPr>
            <p:ph type="title" orient="vert"/>
          </p:nvPr>
        </p:nvSpPr>
        <p:spPr>
          <a:xfrm>
            <a:off x="8724900" y="365125"/>
            <a:ext cx="2628900" cy="5414238"/>
          </a:xfrm>
          <a:prstGeom prst="rect">
            <a:avLst/>
          </a:prstGeom>
        </p:spPr>
        <p:txBody>
          <a:bodyPr vert="eaVert"/>
          <a:lstStyle>
            <a:lvl1pPr>
              <a:defRPr b="1">
                <a:latin typeface="Arial" panose="020B0604020202020204" pitchFamily="34" charset="0"/>
                <a:cs typeface="Arial" panose="020B0604020202020204" pitchFamily="34" charset="0"/>
              </a:defRPr>
            </a:lvl1pPr>
          </a:lstStyle>
          <a:p>
            <a:pPr>
              <a:defRPr>
                <a:latin typeface="Arial"/>
              </a:defRPr>
            </a:pPr>
            <a:r>
              <a:rPr lang="en-US">
                <a:latin typeface="Arial"/>
              </a:rPr>
              <a:t>Click to edit Master title style</a:t>
            </a:r>
            <a:endParaRPr lang="en-GB"/>
          </a:p>
        </p:txBody>
      </p:sp>
      <p:sp>
        <p:nvSpPr>
          <p:cNvPr id="3" name="Vertical Text Placeholder 2">
            <a:extLst>
              <a:ext uri="{FF2B5EF4-FFF2-40B4-BE49-F238E27FC236}">
                <a16:creationId xmlns:a16="http://schemas.microsoft.com/office/drawing/2014/main" id="{72682B07-C85C-59D8-2E6E-1ECA23E855C0}"/>
              </a:ext>
            </a:extLst>
          </p:cNvPr>
          <p:cNvSpPr>
            <a:spLocks noGrp="1"/>
          </p:cNvSpPr>
          <p:nvPr>
            <p:ph type="body" orient="vert" idx="1"/>
          </p:nvPr>
        </p:nvSpPr>
        <p:spPr>
          <a:xfrm>
            <a:off x="838200" y="365125"/>
            <a:ext cx="7734300" cy="5414238"/>
          </a:xfrm>
          <a:prstGeom prst="rect">
            <a:avLst/>
          </a:prstGeom>
        </p:spPr>
        <p:txBody>
          <a:bodyPr vert="eaVert"/>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defRPr>
                <a:latin typeface="Arial"/>
              </a:defRPr>
            </a:pPr>
            <a:r>
              <a:rPr lang="en-US">
                <a:latin typeface="Arial"/>
              </a:rPr>
              <a:t>Click to edit Master text styles</a:t>
            </a:r>
          </a:p>
          <a:p>
            <a:pPr lvl="1">
              <a:defRPr>
                <a:latin typeface="Arial"/>
              </a:defRPr>
            </a:pPr>
            <a:r>
              <a:rPr lang="en-US">
                <a:latin typeface="Arial"/>
              </a:rPr>
              <a:t>Second level</a:t>
            </a:r>
          </a:p>
          <a:p>
            <a:pPr lvl="2">
              <a:defRPr>
                <a:latin typeface="Arial"/>
              </a:defRPr>
            </a:pPr>
            <a:r>
              <a:rPr lang="en-US">
                <a:latin typeface="Arial"/>
              </a:rPr>
              <a:t>Third level</a:t>
            </a:r>
          </a:p>
          <a:p>
            <a:pPr lvl="3">
              <a:defRPr>
                <a:latin typeface="Arial"/>
              </a:defRPr>
            </a:pPr>
            <a:r>
              <a:rPr lang="en-US">
                <a:latin typeface="Arial"/>
              </a:rPr>
              <a:t>Fourth level</a:t>
            </a:r>
          </a:p>
          <a:p>
            <a:pPr lvl="4">
              <a:defRPr>
                <a:latin typeface="Arial"/>
              </a:defRPr>
            </a:pPr>
            <a:r>
              <a:rPr lang="en-US">
                <a:latin typeface="Arial"/>
              </a:rPr>
              <a:t>Fifth level</a:t>
            </a:r>
            <a:endParaRPr lang="en-GB"/>
          </a:p>
        </p:txBody>
      </p:sp>
    </p:spTree>
    <p:extLst>
      <p:ext uri="{BB962C8B-B14F-4D97-AF65-F5344CB8AC3E}">
        <p14:creationId xmlns:p14="http://schemas.microsoft.com/office/powerpoint/2010/main" val="21327466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758F3-6311-4BBF-9C0A-1ADA7A27E44C}"/>
              </a:ext>
            </a:extLst>
          </p:cNvPr>
          <p:cNvSpPr>
            <a:spLocks noGrp="1"/>
          </p:cNvSpPr>
          <p:nvPr>
            <p:ph type="title"/>
          </p:nvPr>
        </p:nvSpPr>
        <p:spPr>
          <a:xfrm>
            <a:off x="838200" y="525818"/>
            <a:ext cx="10515600" cy="498598"/>
          </a:xfrm>
          <a:prstGeom prst="rect">
            <a:avLst/>
          </a:prstGeom>
        </p:spPr>
        <p:txBody>
          <a:bodyPr lIns="0" tIns="0" rIns="0" bIns="0" anchor="t">
            <a:spAutoFit/>
          </a:bodyPr>
          <a:lstStyle>
            <a:lvl1pPr algn="ctr">
              <a:defRPr sz="3600" cap="all" baseline="0">
                <a:solidFill>
                  <a:schemeClr val="tx1">
                    <a:lumMod val="75000"/>
                    <a:lumOff val="25000"/>
                  </a:schemeClr>
                </a:solidFill>
              </a:defRPr>
            </a:lvl1pPr>
          </a:lstStyle>
          <a:p>
            <a:pPr>
              <a:defRPr>
                <a:latin typeface="Arial"/>
              </a:defRPr>
            </a:pPr>
            <a:r>
              <a:rPr lang="en-US">
                <a:latin typeface="Arial"/>
              </a:rPr>
              <a:t>Click to edit Master title style</a:t>
            </a:r>
          </a:p>
        </p:txBody>
      </p:sp>
      <p:sp>
        <p:nvSpPr>
          <p:cNvPr id="4" name="Footer Placeholder 3">
            <a:extLst>
              <a:ext uri="{FF2B5EF4-FFF2-40B4-BE49-F238E27FC236}">
                <a16:creationId xmlns:a16="http://schemas.microsoft.com/office/drawing/2014/main" id="{CC86F3C5-5D77-43F9-92A6-DE0777BBB6A5}"/>
              </a:ext>
            </a:extLst>
          </p:cNvPr>
          <p:cNvSpPr>
            <a:spLocks noGrp="1"/>
          </p:cNvSpPr>
          <p:nvPr>
            <p:ph type="ftr" sz="quarter" idx="11"/>
          </p:nvPr>
        </p:nvSpPr>
        <p:spPr>
          <a:xfrm>
            <a:off x="4978493" y="6524262"/>
            <a:ext cx="1561696" cy="276999"/>
          </a:xfrm>
          <a:prstGeom prst="rect">
            <a:avLst/>
          </a:prstGeom>
        </p:spPr>
        <p:txBody>
          <a:bodyPr>
            <a:spAutoFit/>
          </a:bodyPr>
          <a:lstStyle>
            <a:lvl1pPr>
              <a:defRPr>
                <a:solidFill>
                  <a:schemeClr val="tx1">
                    <a:lumMod val="75000"/>
                    <a:lumOff val="25000"/>
                  </a:schemeClr>
                </a:solidFill>
              </a:defRPr>
            </a:lvl1pPr>
          </a:lstStyle>
          <a:p>
            <a:pPr>
              <a:defRPr>
                <a:latin typeface="Arial"/>
              </a:defRPr>
            </a:pPr>
            <a:endParaRPr lang="en-US" dirty="0">
              <a:latin typeface="Arial"/>
            </a:endParaRPr>
          </a:p>
        </p:txBody>
      </p:sp>
      <p:sp>
        <p:nvSpPr>
          <p:cNvPr id="6" name="Rectangle 5">
            <a:extLst>
              <a:ext uri="{FF2B5EF4-FFF2-40B4-BE49-F238E27FC236}">
                <a16:creationId xmlns:a16="http://schemas.microsoft.com/office/drawing/2014/main" id="{CCB4FB46-0511-4A20-A9DA-85B06B5DF611}"/>
              </a:ext>
            </a:extLst>
          </p:cNvPr>
          <p:cNvSpPr/>
          <p:nvPr userDrawn="1"/>
        </p:nvSpPr>
        <p:spPr>
          <a:xfrm>
            <a:off x="0" y="6511448"/>
            <a:ext cx="10263189" cy="27352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latin typeface="Arial"/>
              </a:defRPr>
            </a:pPr>
            <a:endParaRPr lang="en-US"/>
          </a:p>
        </p:txBody>
      </p:sp>
      <p:sp>
        <p:nvSpPr>
          <p:cNvPr id="8" name="Rectangle 7">
            <a:extLst>
              <a:ext uri="{FF2B5EF4-FFF2-40B4-BE49-F238E27FC236}">
                <a16:creationId xmlns:a16="http://schemas.microsoft.com/office/drawing/2014/main" id="{FA583AD1-0683-4B68-832E-79E5AC88DF1C}"/>
              </a:ext>
            </a:extLst>
          </p:cNvPr>
          <p:cNvSpPr/>
          <p:nvPr userDrawn="1"/>
        </p:nvSpPr>
        <p:spPr>
          <a:xfrm>
            <a:off x="11620500" y="525817"/>
            <a:ext cx="571500" cy="492443"/>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latin typeface="Arial"/>
              </a:defRPr>
            </a:pPr>
            <a:endParaRPr lang="en-US" sz="1000">
              <a:solidFill>
                <a:schemeClr val="tx1">
                  <a:lumMod val="75000"/>
                  <a:lumOff val="25000"/>
                </a:schemeClr>
              </a:solidFill>
            </a:endParaRPr>
          </a:p>
        </p:txBody>
      </p:sp>
      <p:sp>
        <p:nvSpPr>
          <p:cNvPr id="15" name="Rectangle 14">
            <a:extLst>
              <a:ext uri="{FF2B5EF4-FFF2-40B4-BE49-F238E27FC236}">
                <a16:creationId xmlns:a16="http://schemas.microsoft.com/office/drawing/2014/main" id="{9EB2F141-1AB9-4751-90A0-65BD481D8563}"/>
              </a:ext>
            </a:extLst>
          </p:cNvPr>
          <p:cNvSpPr/>
          <p:nvPr userDrawn="1"/>
        </p:nvSpPr>
        <p:spPr>
          <a:xfrm>
            <a:off x="11824884" y="6511448"/>
            <a:ext cx="367116" cy="27352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latin typeface="Arial"/>
              </a:defRPr>
            </a:pPr>
            <a:endParaRPr lang="en-US"/>
          </a:p>
        </p:txBody>
      </p:sp>
      <p:sp>
        <p:nvSpPr>
          <p:cNvPr id="5" name="Slide Number Placeholder 4">
            <a:extLst>
              <a:ext uri="{FF2B5EF4-FFF2-40B4-BE49-F238E27FC236}">
                <a16:creationId xmlns:a16="http://schemas.microsoft.com/office/drawing/2014/main" id="{ED94255E-A54B-4118-B827-E0382D3A093F}"/>
              </a:ext>
            </a:extLst>
          </p:cNvPr>
          <p:cNvSpPr>
            <a:spLocks noGrp="1"/>
          </p:cNvSpPr>
          <p:nvPr>
            <p:ph type="sldNum" sz="quarter" idx="12"/>
          </p:nvPr>
        </p:nvSpPr>
        <p:spPr>
          <a:xfrm>
            <a:off x="11677650" y="589475"/>
            <a:ext cx="419100" cy="365125"/>
          </a:xfrm>
        </p:spPr>
        <p:txBody>
          <a:bodyPr/>
          <a:lstStyle>
            <a:lvl1pPr algn="ctr">
              <a:defRPr sz="1000">
                <a:solidFill>
                  <a:schemeClr val="bg1"/>
                </a:solidFill>
              </a:defRPr>
            </a:lvl1pPr>
          </a:lstStyle>
          <a:p>
            <a:pPr>
              <a:defRPr>
                <a:latin typeface="Arial"/>
              </a:defRPr>
            </a:pPr>
            <a:fld id="{0FD50806-BABF-4915-9689-3B9956D1C75C}" type="slidenum">
              <a:rPr lang="en-US" smtClean="0"/>
              <a:pPr>
                <a:defRPr>
                  <a:latin typeface="Arial"/>
                </a:defRPr>
              </a:pPr>
              <a:t>‹#›</a:t>
            </a:fld>
            <a:endParaRPr lang="en-US"/>
          </a:p>
        </p:txBody>
      </p:sp>
      <p:grpSp>
        <p:nvGrpSpPr>
          <p:cNvPr id="16" name="Group 15">
            <a:extLst>
              <a:ext uri="{FF2B5EF4-FFF2-40B4-BE49-F238E27FC236}">
                <a16:creationId xmlns:a16="http://schemas.microsoft.com/office/drawing/2014/main" id="{133619BB-9A09-40D9-A9F1-A026ABABCFBF}"/>
              </a:ext>
            </a:extLst>
          </p:cNvPr>
          <p:cNvGrpSpPr/>
          <p:nvPr userDrawn="1"/>
        </p:nvGrpSpPr>
        <p:grpSpPr>
          <a:xfrm>
            <a:off x="334126" y="6577411"/>
            <a:ext cx="1084573" cy="141598"/>
            <a:chOff x="334126" y="6490192"/>
            <a:chExt cx="1084573" cy="141598"/>
          </a:xfrm>
        </p:grpSpPr>
        <p:sp>
          <p:nvSpPr>
            <p:cNvPr id="17" name="Rectangle: Rounded Corners 16">
              <a:extLst>
                <a:ext uri="{FF2B5EF4-FFF2-40B4-BE49-F238E27FC236}">
                  <a16:creationId xmlns:a16="http://schemas.microsoft.com/office/drawing/2014/main" id="{606B9428-3B49-42EA-ACD3-FF049EF21512}"/>
                </a:ext>
              </a:extLst>
            </p:cNvPr>
            <p:cNvSpPr/>
            <p:nvPr/>
          </p:nvSpPr>
          <p:spPr>
            <a:xfrm rot="18900000" flipH="1">
              <a:off x="334126" y="6490192"/>
              <a:ext cx="141598" cy="141598"/>
            </a:xfrm>
            <a:prstGeom prst="roundRect">
              <a:avLst>
                <a:gd name="adj" fmla="val 11080"/>
              </a:avLst>
            </a:prstGeom>
            <a:solidFill>
              <a:srgbClr val="CE29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latin typeface="Arial"/>
                </a:defRPr>
              </a:pPr>
              <a:endParaRPr lang="en-US"/>
            </a:p>
          </p:txBody>
        </p:sp>
        <p:sp>
          <p:nvSpPr>
            <p:cNvPr id="18" name="Rectangle: Rounded Corners 17">
              <a:extLst>
                <a:ext uri="{FF2B5EF4-FFF2-40B4-BE49-F238E27FC236}">
                  <a16:creationId xmlns:a16="http://schemas.microsoft.com/office/drawing/2014/main" id="{A069E56F-ACCE-4A35-B24D-58EA37E4CEA1}"/>
                </a:ext>
              </a:extLst>
            </p:cNvPr>
            <p:cNvSpPr/>
            <p:nvPr/>
          </p:nvSpPr>
          <p:spPr>
            <a:xfrm rot="18900000" flipH="1">
              <a:off x="648451" y="6490192"/>
              <a:ext cx="141598" cy="141598"/>
            </a:xfrm>
            <a:prstGeom prst="roundRect">
              <a:avLst>
                <a:gd name="adj" fmla="val 11080"/>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latin typeface="Arial"/>
                </a:defRPr>
              </a:pPr>
              <a:endParaRPr lang="en-US"/>
            </a:p>
          </p:txBody>
        </p:sp>
        <p:sp>
          <p:nvSpPr>
            <p:cNvPr id="19" name="Rectangle: Rounded Corners 18">
              <a:extLst>
                <a:ext uri="{FF2B5EF4-FFF2-40B4-BE49-F238E27FC236}">
                  <a16:creationId xmlns:a16="http://schemas.microsoft.com/office/drawing/2014/main" id="{5465AED1-A4C5-416C-90F3-39CC10CEEAF1}"/>
                </a:ext>
              </a:extLst>
            </p:cNvPr>
            <p:cNvSpPr/>
            <p:nvPr/>
          </p:nvSpPr>
          <p:spPr>
            <a:xfrm rot="18900000" flipH="1">
              <a:off x="962776" y="6490192"/>
              <a:ext cx="141598" cy="141598"/>
            </a:xfrm>
            <a:prstGeom prst="roundRect">
              <a:avLst>
                <a:gd name="adj" fmla="val 11080"/>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latin typeface="Arial"/>
                </a:defRPr>
              </a:pPr>
              <a:endParaRPr lang="en-US"/>
            </a:p>
          </p:txBody>
        </p:sp>
        <p:sp>
          <p:nvSpPr>
            <p:cNvPr id="20" name="Rectangle: Rounded Corners 19">
              <a:extLst>
                <a:ext uri="{FF2B5EF4-FFF2-40B4-BE49-F238E27FC236}">
                  <a16:creationId xmlns:a16="http://schemas.microsoft.com/office/drawing/2014/main" id="{411431DD-99C5-48BB-92EB-730E9F76D556}"/>
                </a:ext>
              </a:extLst>
            </p:cNvPr>
            <p:cNvSpPr/>
            <p:nvPr/>
          </p:nvSpPr>
          <p:spPr>
            <a:xfrm rot="18900000" flipH="1">
              <a:off x="1277101" y="6490192"/>
              <a:ext cx="141598" cy="141598"/>
            </a:xfrm>
            <a:prstGeom prst="roundRect">
              <a:avLst>
                <a:gd name="adj" fmla="val 1108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latin typeface="Arial"/>
                </a:defRPr>
              </a:pPr>
              <a:endParaRPr lang="en-US"/>
            </a:p>
          </p:txBody>
        </p:sp>
      </p:grpSp>
    </p:spTree>
    <p:extLst>
      <p:ext uri="{BB962C8B-B14F-4D97-AF65-F5344CB8AC3E}">
        <p14:creationId xmlns:p14="http://schemas.microsoft.com/office/powerpoint/2010/main" val="14824117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2665754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4BD33B73-66B6-5553-FEA1-2D586681CA1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latin typeface="Arial"/>
              </a:defRPr>
            </a:pPr>
            <a:fld id="{0D133955-CC0E-4A20-9F2C-4471E2840748}" type="slidenum">
              <a:rPr lang="en-GB" smtClean="0"/>
              <a:t>‹#›</a:t>
            </a:fld>
            <a:endParaRPr lang="en-GB"/>
          </a:p>
        </p:txBody>
      </p:sp>
      <p:sp>
        <p:nvSpPr>
          <p:cNvPr id="7" name="Rectangle 7">
            <a:extLst>
              <a:ext uri="{FF2B5EF4-FFF2-40B4-BE49-F238E27FC236}">
                <a16:creationId xmlns:a16="http://schemas.microsoft.com/office/drawing/2014/main" id="{369780FA-6568-04BC-6969-CF3821C31B7D}"/>
              </a:ext>
            </a:extLst>
          </p:cNvPr>
          <p:cNvSpPr>
            <a:spLocks noChangeArrowheads="1"/>
          </p:cNvSpPr>
          <p:nvPr userDrawn="1"/>
        </p:nvSpPr>
        <p:spPr bwMode="auto">
          <a:xfrm>
            <a:off x="-142876" y="-236764"/>
            <a:ext cx="12334876" cy="7094763"/>
          </a:xfrm>
          <a:prstGeom prst="rect">
            <a:avLst/>
          </a:prstGeom>
          <a:solidFill>
            <a:srgbClr val="ED1C24"/>
          </a:solidFill>
          <a:ln>
            <a:noFill/>
          </a:ln>
        </p:spPr>
        <p:txBody>
          <a:bodyPr wrap="none" anchor="ctr"/>
          <a:lstStyle/>
          <a:p>
            <a:pPr>
              <a:defRPr>
                <a:latin typeface="Arial"/>
              </a:defRPr>
            </a:pPr>
            <a:endParaRPr lang="en-GB"/>
          </a:p>
        </p:txBody>
      </p:sp>
      <p:sp>
        <p:nvSpPr>
          <p:cNvPr id="8" name="Rectangle 8">
            <a:extLst>
              <a:ext uri="{FF2B5EF4-FFF2-40B4-BE49-F238E27FC236}">
                <a16:creationId xmlns:a16="http://schemas.microsoft.com/office/drawing/2014/main" id="{9C76DA06-EFEE-4E1F-2666-E3CEA8C172A5}"/>
              </a:ext>
            </a:extLst>
          </p:cNvPr>
          <p:cNvSpPr>
            <a:spLocks noChangeArrowheads="1"/>
          </p:cNvSpPr>
          <p:nvPr userDrawn="1"/>
        </p:nvSpPr>
        <p:spPr bwMode="auto">
          <a:xfrm>
            <a:off x="-142876" y="-236764"/>
            <a:ext cx="12334875" cy="6019155"/>
          </a:xfrm>
          <a:prstGeom prst="rect">
            <a:avLst/>
          </a:prstGeom>
          <a:solidFill>
            <a:schemeClr val="bg1"/>
          </a:solidFill>
          <a:ln>
            <a:noFill/>
          </a:ln>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defRPr>
                <a:latin typeface="Arial"/>
              </a:defRPr>
            </a:pPr>
            <a:endParaRPr lang="en-GB"/>
          </a:p>
        </p:txBody>
      </p:sp>
      <p:pic>
        <p:nvPicPr>
          <p:cNvPr id="11" name="Picture 10" descr="A black background with white text&#10;&#10;Description automatically generated">
            <a:extLst>
              <a:ext uri="{FF2B5EF4-FFF2-40B4-BE49-F238E27FC236}">
                <a16:creationId xmlns:a16="http://schemas.microsoft.com/office/drawing/2014/main" id="{B5C43586-A985-DCD1-42D8-D54EF58392D4}"/>
              </a:ext>
            </a:extLst>
          </p:cNvPr>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8714227" y="5899029"/>
            <a:ext cx="3316996" cy="843069"/>
          </a:xfrm>
          <a:prstGeom prst="rect">
            <a:avLst/>
          </a:prstGeom>
        </p:spPr>
      </p:pic>
      <p:sp>
        <p:nvSpPr>
          <p:cNvPr id="12" name="TextBox 11">
            <a:extLst>
              <a:ext uri="{FF2B5EF4-FFF2-40B4-BE49-F238E27FC236}">
                <a16:creationId xmlns:a16="http://schemas.microsoft.com/office/drawing/2014/main" id="{57FF3C84-ACF0-7633-1406-89DECDD2CFCC}"/>
              </a:ext>
            </a:extLst>
          </p:cNvPr>
          <p:cNvSpPr txBox="1"/>
          <p:nvPr userDrawn="1"/>
        </p:nvSpPr>
        <p:spPr>
          <a:xfrm>
            <a:off x="2840115" y="6043139"/>
            <a:ext cx="5770485" cy="461665"/>
          </a:xfrm>
          <a:prstGeom prst="rect">
            <a:avLst/>
          </a:prstGeom>
          <a:noFill/>
        </p:spPr>
        <p:txBody>
          <a:bodyPr wrap="square" rtlCol="0">
            <a:spAutoFit/>
          </a:bodyPr>
          <a:lstStyle/>
          <a:p>
            <a:pPr algn="ctr">
              <a:defRPr>
                <a:latin typeface="Arial"/>
              </a:defRPr>
            </a:pPr>
            <a:r>
              <a:rPr lang="en-GB" sz="2400" b="1" dirty="0">
                <a:solidFill>
                  <a:schemeClr val="bg1"/>
                </a:solidFill>
                <a:latin typeface="Arial" panose="020B0604020202020204" pitchFamily="34" charset="0"/>
                <a:cs typeface="Arial" panose="020B0604020202020204" pitchFamily="34" charset="0"/>
              </a:rPr>
              <a:t>Progress. People. Community.</a:t>
            </a:r>
          </a:p>
        </p:txBody>
      </p:sp>
      <p:sp>
        <p:nvSpPr>
          <p:cNvPr id="9" name="TextBox 8">
            <a:extLst>
              <a:ext uri="{FF2B5EF4-FFF2-40B4-BE49-F238E27FC236}">
                <a16:creationId xmlns:a16="http://schemas.microsoft.com/office/drawing/2014/main" id="{7E698C6F-37B1-5925-0EAA-9B599EAF4FC1}"/>
              </a:ext>
            </a:extLst>
          </p:cNvPr>
          <p:cNvSpPr txBox="1"/>
          <p:nvPr userDrawn="1"/>
        </p:nvSpPr>
        <p:spPr>
          <a:xfrm>
            <a:off x="1008529" y="6078071"/>
            <a:ext cx="860612" cy="400110"/>
          </a:xfrm>
          <a:prstGeom prst="rect">
            <a:avLst/>
          </a:prstGeom>
          <a:noFill/>
        </p:spPr>
        <p:txBody>
          <a:bodyPr wrap="square" rtlCol="0">
            <a:spAutoFit/>
          </a:bodyPr>
          <a:lstStyle/>
          <a:p>
            <a:fld id="{C2347B7E-F9CE-4D5D-AD66-BD0E1CA597C6}" type="slidenum">
              <a:rPr lang="en-GB" sz="2000" smtClean="0">
                <a:solidFill>
                  <a:schemeClr val="bg1"/>
                </a:solidFill>
              </a:rPr>
              <a:t>‹#›</a:t>
            </a:fld>
            <a:endParaRPr lang="en-GB" sz="2000" dirty="0">
              <a:solidFill>
                <a:schemeClr val="bg1"/>
              </a:solidFill>
            </a:endParaRPr>
          </a:p>
        </p:txBody>
      </p:sp>
    </p:spTree>
    <p:extLst>
      <p:ext uri="{BB962C8B-B14F-4D97-AF65-F5344CB8AC3E}">
        <p14:creationId xmlns:p14="http://schemas.microsoft.com/office/powerpoint/2010/main" val="22782188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7" r:id="rId8"/>
    <p:sldLayoutId id="2147483658" r:id="rId9"/>
    <p:sldLayoutId id="2147483659" r:id="rId10"/>
    <p:sldLayoutId id="2147483660" r:id="rId11"/>
    <p:sldLayoutId id="2147483661" r:id="rId1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microsoft.com/office/2018/10/relationships/comments" Target="../comments/modernComment_11E_1CE2D428.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microsoft.com/office/2018/10/relationships/comments" Target="../comments/modernComment_105_409E827F.xm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microsoft.com/office/2018/10/relationships/comments" Target="../comments/modernComment_11B_4D527B49.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microsoft.com/office/2018/10/relationships/comments" Target="../comments/modernComment_10B_2676836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microsoft.com/office/2018/10/relationships/comments" Target="../comments/modernComment_10D_4A005B.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microsoft.com/office/2018/10/relationships/comments" Target="../comments/modernComment_114_CC132AFE.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1BE885-EC8D-961E-5E28-DF2733F2F154}"/>
              </a:ext>
            </a:extLst>
          </p:cNvPr>
          <p:cNvSpPr>
            <a:spLocks noGrp="1"/>
          </p:cNvSpPr>
          <p:nvPr>
            <p:ph type="ctrTitle"/>
          </p:nvPr>
        </p:nvSpPr>
        <p:spPr>
          <a:xfrm>
            <a:off x="524436" y="991347"/>
            <a:ext cx="8538882" cy="3530600"/>
          </a:xfrm>
        </p:spPr>
        <p:txBody>
          <a:bodyPr wrap="square" anchor="ctr">
            <a:normAutofit/>
          </a:bodyPr>
          <a:lstStyle/>
          <a:p>
            <a:pPr>
              <a:defRPr>
                <a:latin typeface="Arial"/>
              </a:defRPr>
            </a:pPr>
            <a:r>
              <a:rPr lang="en-GB" sz="3600" b="1" dirty="0">
                <a:solidFill>
                  <a:srgbClr val="202020"/>
                </a:solidFill>
                <a:latin typeface="Arial"/>
              </a:rPr>
              <a:t>Deliberate Outdoor/Secondary Fires </a:t>
            </a:r>
            <a:br>
              <a:rPr lang="en-GB" sz="3600" b="1" dirty="0">
                <a:solidFill>
                  <a:srgbClr val="202020"/>
                </a:solidFill>
                <a:latin typeface="Arial"/>
              </a:rPr>
            </a:br>
            <a:br>
              <a:rPr lang="en-GB" sz="3600" b="1" dirty="0">
                <a:solidFill>
                  <a:srgbClr val="202020"/>
                </a:solidFill>
                <a:latin typeface="Arial"/>
              </a:rPr>
            </a:br>
            <a:r>
              <a:rPr lang="en-GB" sz="2400" b="1" dirty="0">
                <a:solidFill>
                  <a:srgbClr val="202020"/>
                </a:solidFill>
                <a:latin typeface="Arial"/>
              </a:rPr>
              <a:t>Online Public Meeting -  14/09/2026 </a:t>
            </a:r>
            <a:endParaRPr lang="en-GB" sz="2400" b="1" dirty="0">
              <a:latin typeface="Arial"/>
              <a:cs typeface="Arial"/>
            </a:endParaRPr>
          </a:p>
        </p:txBody>
      </p:sp>
    </p:spTree>
    <p:extLst>
      <p:ext uri="{BB962C8B-B14F-4D97-AF65-F5344CB8AC3E}">
        <p14:creationId xmlns:p14="http://schemas.microsoft.com/office/powerpoint/2010/main" val="10399049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ECBE2069-3EE4-3D94-CDB0-E56C14ECE83C}"/>
              </a:ext>
            </a:extLst>
          </p:cNvPr>
          <p:cNvSpPr txBox="1">
            <a:spLocks/>
          </p:cNvSpPr>
          <p:nvPr/>
        </p:nvSpPr>
        <p:spPr>
          <a:xfrm>
            <a:off x="537883" y="281034"/>
            <a:ext cx="11456893" cy="982990"/>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a:defRPr>
                <a:latin typeface="Arial"/>
              </a:defRPr>
            </a:pPr>
            <a:r>
              <a:rPr lang="en-US" sz="3200" b="1" dirty="0">
                <a:latin typeface="Arial"/>
                <a:cs typeface="Arial"/>
              </a:rPr>
              <a:t>Assurance Presentation </a:t>
            </a:r>
            <a:endParaRPr lang="en-US" sz="3200" dirty="0">
              <a:latin typeface="Arial"/>
              <a:cs typeface="Arial"/>
            </a:endParaRPr>
          </a:p>
        </p:txBody>
      </p:sp>
      <p:sp>
        <p:nvSpPr>
          <p:cNvPr id="4" name="TextBox 3">
            <a:extLst>
              <a:ext uri="{FF2B5EF4-FFF2-40B4-BE49-F238E27FC236}">
                <a16:creationId xmlns:a16="http://schemas.microsoft.com/office/drawing/2014/main" id="{043D4EC1-1A08-B080-39AB-3BB2E6DF6DFD}"/>
              </a:ext>
            </a:extLst>
          </p:cNvPr>
          <p:cNvSpPr txBox="1"/>
          <p:nvPr/>
        </p:nvSpPr>
        <p:spPr>
          <a:xfrm>
            <a:off x="497542" y="1169894"/>
            <a:ext cx="8296835" cy="4533870"/>
          </a:xfrm>
          <a:prstGeom prst="rect">
            <a:avLst/>
          </a:prstGeom>
          <a:noFill/>
        </p:spPr>
        <p:txBody>
          <a:bodyPr wrap="square" rtlCol="0">
            <a:spAutoFit/>
          </a:bodyPr>
          <a:lstStyle/>
          <a:p>
            <a:pPr marL="285750" indent="-285750">
              <a:lnSpc>
                <a:spcPct val="109000"/>
              </a:lnSpc>
              <a:spcBef>
                <a:spcPts val="1200"/>
              </a:spcBef>
              <a:buFont typeface="Arial" panose="020B0604020202020204" pitchFamily="34" charset="0"/>
              <a:buChar char="•"/>
            </a:pPr>
            <a:r>
              <a:rPr lang="en-US" sz="2000" dirty="0">
                <a:latin typeface="Arial"/>
                <a:cs typeface="Arial"/>
              </a:rPr>
              <a:t>What national and local trends, seasonal peaks, hotspots and emerging risks are evident?</a:t>
            </a:r>
          </a:p>
          <a:p>
            <a:pPr marL="285750" indent="-285750">
              <a:lnSpc>
                <a:spcPct val="109000"/>
              </a:lnSpc>
              <a:spcBef>
                <a:spcPts val="1200"/>
              </a:spcBef>
              <a:buFont typeface="Arial" panose="020B0604020202020204" pitchFamily="34" charset="0"/>
              <a:buChar char="•"/>
            </a:pPr>
            <a:r>
              <a:rPr lang="en-GB" sz="2000" dirty="0">
                <a:latin typeface="Arial"/>
                <a:cs typeface="Arial"/>
              </a:rPr>
              <a:t>How does incident data, intelligence and partner insight identify repeat areas?</a:t>
            </a:r>
            <a:endParaRPr lang="en-US" sz="2000" dirty="0">
              <a:latin typeface="Arial"/>
              <a:cs typeface="Arial"/>
            </a:endParaRPr>
          </a:p>
          <a:p>
            <a:pPr marL="285750" indent="-285750">
              <a:lnSpc>
                <a:spcPct val="109000"/>
              </a:lnSpc>
              <a:spcBef>
                <a:spcPts val="1200"/>
              </a:spcBef>
              <a:buFont typeface="Arial" panose="020B0604020202020204" pitchFamily="34" charset="0"/>
              <a:buChar char="•"/>
            </a:pPr>
            <a:r>
              <a:rPr lang="en-GB" sz="2000" dirty="0">
                <a:latin typeface="Arial"/>
                <a:cs typeface="Arial"/>
              </a:rPr>
              <a:t>How does the Service work with key stakeholders?</a:t>
            </a:r>
            <a:endParaRPr lang="en-US" sz="2000" dirty="0">
              <a:latin typeface="Arial"/>
              <a:cs typeface="Arial"/>
            </a:endParaRPr>
          </a:p>
          <a:p>
            <a:pPr marL="285750" indent="-285750">
              <a:lnSpc>
                <a:spcPct val="109000"/>
              </a:lnSpc>
              <a:spcBef>
                <a:spcPts val="1200"/>
              </a:spcBef>
              <a:buFont typeface="Arial" panose="020B0604020202020204" pitchFamily="34" charset="0"/>
              <a:buChar char="•"/>
            </a:pPr>
            <a:r>
              <a:rPr lang="en-US" sz="2000" dirty="0">
                <a:latin typeface="Arial"/>
                <a:cs typeface="Arial"/>
              </a:rPr>
              <a:t>How does this support targeted prevention, engagement, education and early interventions?</a:t>
            </a:r>
          </a:p>
          <a:p>
            <a:pPr marL="285750" indent="-285750">
              <a:lnSpc>
                <a:spcPct val="109000"/>
              </a:lnSpc>
              <a:spcBef>
                <a:spcPts val="1200"/>
              </a:spcBef>
              <a:buFont typeface="Arial" panose="020B0604020202020204" pitchFamily="34" charset="0"/>
              <a:buChar char="•"/>
            </a:pPr>
            <a:r>
              <a:rPr lang="en-US" sz="2000" dirty="0">
                <a:latin typeface="Arial"/>
                <a:cs typeface="Arial"/>
              </a:rPr>
              <a:t>Case study of recent collaborative work.</a:t>
            </a:r>
          </a:p>
          <a:p>
            <a:pPr marL="285750" indent="-285750">
              <a:lnSpc>
                <a:spcPct val="109000"/>
              </a:lnSpc>
              <a:spcBef>
                <a:spcPts val="1200"/>
              </a:spcBef>
              <a:buFont typeface="Arial" panose="020B0604020202020204" pitchFamily="34" charset="0"/>
              <a:buChar char="•"/>
            </a:pPr>
            <a:r>
              <a:rPr lang="en-US" sz="2000" dirty="0">
                <a:latin typeface="Arial"/>
                <a:cs typeface="Arial"/>
              </a:rPr>
              <a:t>Monitoring and measuring performance – how performance and outcomes are monitored and evaluated to support </a:t>
            </a:r>
            <a:r>
              <a:rPr lang="en-US" sz="2000" dirty="0" err="1">
                <a:latin typeface="Arial"/>
                <a:cs typeface="Arial"/>
              </a:rPr>
              <a:t>organisational</a:t>
            </a:r>
            <a:r>
              <a:rPr lang="en-US" sz="2000" dirty="0">
                <a:latin typeface="Arial"/>
                <a:cs typeface="Arial"/>
              </a:rPr>
              <a:t> learning.</a:t>
            </a:r>
            <a:endParaRPr lang="en-GB" sz="2000" dirty="0"/>
          </a:p>
        </p:txBody>
      </p:sp>
    </p:spTree>
    <p:extLst>
      <p:ext uri="{BB962C8B-B14F-4D97-AF65-F5344CB8AC3E}">
        <p14:creationId xmlns:p14="http://schemas.microsoft.com/office/powerpoint/2010/main" val="21519467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92B251-F97B-2F86-F880-766C3628AB07}"/>
              </a:ext>
            </a:extLst>
          </p:cNvPr>
          <p:cNvSpPr>
            <a:spLocks noGrp="1"/>
          </p:cNvSpPr>
          <p:nvPr>
            <p:ph type="title"/>
          </p:nvPr>
        </p:nvSpPr>
        <p:spPr>
          <a:xfrm>
            <a:off x="528379" y="256412"/>
            <a:ext cx="11009376" cy="590752"/>
          </a:xfrm>
        </p:spPr>
        <p:txBody>
          <a:bodyPr>
            <a:normAutofit/>
          </a:bodyPr>
          <a:lstStyle/>
          <a:p>
            <a:pPr>
              <a:defRPr>
                <a:latin typeface="Arial"/>
              </a:defRPr>
            </a:pPr>
            <a:r>
              <a:rPr lang="en-GB" sz="3200" b="1" dirty="0">
                <a:latin typeface="Arial"/>
              </a:rPr>
              <a:t>Definition and Terminology </a:t>
            </a:r>
          </a:p>
        </p:txBody>
      </p:sp>
      <p:sp>
        <p:nvSpPr>
          <p:cNvPr id="3" name="Content Placeholder 2">
            <a:extLst>
              <a:ext uri="{FF2B5EF4-FFF2-40B4-BE49-F238E27FC236}">
                <a16:creationId xmlns:a16="http://schemas.microsoft.com/office/drawing/2014/main" id="{95EAD77F-2DF6-B284-45EA-860C0411AA47}"/>
              </a:ext>
            </a:extLst>
          </p:cNvPr>
          <p:cNvSpPr>
            <a:spLocks noGrp="1"/>
          </p:cNvSpPr>
          <p:nvPr>
            <p:ph idx="1"/>
          </p:nvPr>
        </p:nvSpPr>
        <p:spPr>
          <a:xfrm>
            <a:off x="514932" y="1033270"/>
            <a:ext cx="5625151" cy="2779776"/>
          </a:xfrm>
        </p:spPr>
        <p:txBody>
          <a:bodyPr>
            <a:noAutofit/>
          </a:bodyPr>
          <a:lstStyle/>
          <a:p>
            <a:pPr marL="0" indent="0">
              <a:lnSpc>
                <a:spcPct val="109000"/>
              </a:lnSpc>
              <a:spcBef>
                <a:spcPts val="600"/>
              </a:spcBef>
              <a:buNone/>
              <a:defRPr>
                <a:latin typeface="Arial"/>
              </a:defRPr>
            </a:pPr>
            <a:r>
              <a:rPr lang="en-GB" sz="1700" b="1" dirty="0">
                <a:latin typeface="Arial"/>
              </a:rPr>
              <a:t>Primary Fire</a:t>
            </a:r>
          </a:p>
          <a:p>
            <a:pPr marL="0" indent="0">
              <a:lnSpc>
                <a:spcPct val="109000"/>
              </a:lnSpc>
              <a:spcBef>
                <a:spcPts val="600"/>
              </a:spcBef>
              <a:buNone/>
              <a:defRPr>
                <a:latin typeface="Arial"/>
              </a:defRPr>
            </a:pPr>
            <a:r>
              <a:rPr lang="en-GB" sz="1600" dirty="0">
                <a:latin typeface="Arial"/>
              </a:rPr>
              <a:t>A fire where </a:t>
            </a:r>
            <a:r>
              <a:rPr lang="en-GB" sz="1600" b="1" dirty="0">
                <a:latin typeface="Arial"/>
              </a:rPr>
              <a:t>one or more</a:t>
            </a:r>
            <a:r>
              <a:rPr lang="en-GB" sz="1600" dirty="0">
                <a:latin typeface="Arial"/>
              </a:rPr>
              <a:t> of the following applies:</a:t>
            </a:r>
          </a:p>
          <a:p>
            <a:pPr lvl="0">
              <a:lnSpc>
                <a:spcPct val="109000"/>
              </a:lnSpc>
              <a:spcBef>
                <a:spcPts val="600"/>
              </a:spcBef>
              <a:defRPr>
                <a:latin typeface="Arial"/>
              </a:defRPr>
            </a:pPr>
            <a:r>
              <a:rPr lang="en-GB" sz="1600" dirty="0">
                <a:latin typeface="Arial"/>
              </a:rPr>
              <a:t>Any fire in a </a:t>
            </a:r>
            <a:r>
              <a:rPr lang="en-GB" sz="1600" b="1" dirty="0">
                <a:latin typeface="Arial"/>
              </a:rPr>
              <a:t>non-derelict building</a:t>
            </a:r>
            <a:r>
              <a:rPr lang="en-GB" sz="1600" dirty="0">
                <a:latin typeface="Arial"/>
              </a:rPr>
              <a:t>.</a:t>
            </a:r>
          </a:p>
          <a:p>
            <a:pPr lvl="0">
              <a:lnSpc>
                <a:spcPct val="109000"/>
              </a:lnSpc>
              <a:spcBef>
                <a:spcPts val="600"/>
              </a:spcBef>
              <a:defRPr>
                <a:latin typeface="Arial"/>
              </a:defRPr>
            </a:pPr>
            <a:r>
              <a:rPr lang="en-GB" sz="1600" dirty="0">
                <a:latin typeface="Arial"/>
              </a:rPr>
              <a:t>Any fire in a </a:t>
            </a:r>
            <a:r>
              <a:rPr lang="en-GB" sz="1600" b="1" dirty="0">
                <a:latin typeface="Arial"/>
              </a:rPr>
              <a:t>non-derelict vehicle</a:t>
            </a:r>
            <a:r>
              <a:rPr lang="en-GB" sz="1600" dirty="0">
                <a:latin typeface="Arial"/>
              </a:rPr>
              <a:t>.</a:t>
            </a:r>
          </a:p>
          <a:p>
            <a:pPr lvl="0">
              <a:lnSpc>
                <a:spcPct val="109000"/>
              </a:lnSpc>
              <a:spcBef>
                <a:spcPts val="600"/>
              </a:spcBef>
              <a:defRPr>
                <a:latin typeface="Arial"/>
              </a:defRPr>
            </a:pPr>
            <a:r>
              <a:rPr lang="en-GB" sz="1600" dirty="0">
                <a:latin typeface="Arial"/>
              </a:rPr>
              <a:t>Any fire in specified </a:t>
            </a:r>
            <a:r>
              <a:rPr lang="en-GB" sz="1600" b="1" dirty="0">
                <a:latin typeface="Arial"/>
              </a:rPr>
              <a:t>outdoor structures</a:t>
            </a:r>
            <a:r>
              <a:rPr lang="en-GB" sz="1600" dirty="0">
                <a:latin typeface="Arial"/>
              </a:rPr>
              <a:t>.</a:t>
            </a:r>
          </a:p>
          <a:p>
            <a:pPr lvl="0">
              <a:lnSpc>
                <a:spcPct val="109000"/>
              </a:lnSpc>
              <a:spcBef>
                <a:spcPts val="600"/>
              </a:spcBef>
              <a:defRPr>
                <a:latin typeface="Arial"/>
              </a:defRPr>
            </a:pPr>
            <a:r>
              <a:rPr lang="en-GB" sz="1600" dirty="0">
                <a:latin typeface="Arial"/>
              </a:rPr>
              <a:t>Any fire involving a </a:t>
            </a:r>
            <a:r>
              <a:rPr lang="en-GB" sz="1600" b="1" dirty="0">
                <a:latin typeface="Arial"/>
              </a:rPr>
              <a:t>casualty, fatality, rescue or escape</a:t>
            </a:r>
            <a:r>
              <a:rPr lang="en-GB" sz="1600" dirty="0">
                <a:latin typeface="Arial"/>
              </a:rPr>
              <a:t>.</a:t>
            </a:r>
          </a:p>
          <a:p>
            <a:pPr lvl="0">
              <a:lnSpc>
                <a:spcPct val="109000"/>
              </a:lnSpc>
              <a:spcBef>
                <a:spcPts val="600"/>
              </a:spcBef>
              <a:defRPr>
                <a:latin typeface="Arial"/>
              </a:defRPr>
            </a:pPr>
            <a:r>
              <a:rPr lang="en-GB" sz="1600" dirty="0">
                <a:latin typeface="Arial"/>
              </a:rPr>
              <a:t>Any fire attended by </a:t>
            </a:r>
            <a:r>
              <a:rPr lang="en-GB" sz="1600" b="1" dirty="0">
                <a:latin typeface="Arial"/>
              </a:rPr>
              <a:t>five or more pumping appliances</a:t>
            </a:r>
            <a:r>
              <a:rPr lang="en-GB" sz="1600" dirty="0">
                <a:latin typeface="Arial"/>
              </a:rPr>
              <a:t>.</a:t>
            </a:r>
          </a:p>
          <a:p>
            <a:pPr>
              <a:lnSpc>
                <a:spcPct val="109000"/>
              </a:lnSpc>
              <a:spcBef>
                <a:spcPts val="600"/>
              </a:spcBef>
              <a:defRPr>
                <a:latin typeface="Arial"/>
              </a:defRPr>
            </a:pPr>
            <a:endParaRPr lang="en-GB" sz="1700" b="1" dirty="0"/>
          </a:p>
          <a:p>
            <a:pPr marL="0" indent="0">
              <a:lnSpc>
                <a:spcPct val="109000"/>
              </a:lnSpc>
              <a:spcBef>
                <a:spcPts val="600"/>
              </a:spcBef>
              <a:buNone/>
              <a:defRPr>
                <a:latin typeface="Arial"/>
              </a:defRPr>
            </a:pPr>
            <a:endParaRPr lang="en-GB" sz="1700" dirty="0"/>
          </a:p>
          <a:p>
            <a:pPr>
              <a:lnSpc>
                <a:spcPct val="109000"/>
              </a:lnSpc>
              <a:spcBef>
                <a:spcPts val="600"/>
              </a:spcBef>
              <a:defRPr>
                <a:latin typeface="Arial"/>
              </a:defRPr>
            </a:pPr>
            <a:endParaRPr lang="en-GB" sz="1700" dirty="0"/>
          </a:p>
        </p:txBody>
      </p:sp>
      <p:sp>
        <p:nvSpPr>
          <p:cNvPr id="5" name="TextBox 4">
            <a:extLst>
              <a:ext uri="{FF2B5EF4-FFF2-40B4-BE49-F238E27FC236}">
                <a16:creationId xmlns:a16="http://schemas.microsoft.com/office/drawing/2014/main" id="{1C1AD202-5FCA-A5B3-AA7D-C0227159282F}"/>
              </a:ext>
            </a:extLst>
          </p:cNvPr>
          <p:cNvSpPr txBox="1"/>
          <p:nvPr/>
        </p:nvSpPr>
        <p:spPr>
          <a:xfrm>
            <a:off x="6503712" y="1033270"/>
            <a:ext cx="5294376" cy="2697598"/>
          </a:xfrm>
          <a:prstGeom prst="rect">
            <a:avLst/>
          </a:prstGeom>
          <a:noFill/>
        </p:spPr>
        <p:txBody>
          <a:bodyPr wrap="square" rtlCol="0">
            <a:spAutoFit/>
          </a:bodyPr>
          <a:lstStyle/>
          <a:p>
            <a:pPr>
              <a:lnSpc>
                <a:spcPct val="109000"/>
              </a:lnSpc>
              <a:spcBef>
                <a:spcPts val="600"/>
              </a:spcBef>
              <a:defRPr>
                <a:latin typeface="Arial"/>
              </a:defRPr>
            </a:pPr>
            <a:r>
              <a:rPr lang="en-GB" sz="1700" b="1" dirty="0">
                <a:latin typeface="Arial" panose="020B0604020202020204" pitchFamily="34" charset="0"/>
                <a:cs typeface="Arial" panose="020B0604020202020204" pitchFamily="34" charset="0"/>
              </a:rPr>
              <a:t>Secondary Fire (Focus of this presentation) </a:t>
            </a:r>
          </a:p>
          <a:p>
            <a:pPr>
              <a:lnSpc>
                <a:spcPct val="109000"/>
              </a:lnSpc>
              <a:spcBef>
                <a:spcPts val="600"/>
              </a:spcBef>
              <a:defRPr>
                <a:latin typeface="Arial"/>
              </a:defRPr>
            </a:pPr>
            <a:r>
              <a:rPr lang="en-GB" sz="1600" dirty="0">
                <a:latin typeface="Arial" panose="020B0604020202020204" pitchFamily="34" charset="0"/>
                <a:cs typeface="Arial" panose="020B0604020202020204" pitchFamily="34" charset="0"/>
              </a:rPr>
              <a:t>A reportable fire that:</a:t>
            </a:r>
          </a:p>
          <a:p>
            <a:pPr marL="285750" lvl="0" indent="-285750">
              <a:lnSpc>
                <a:spcPct val="109000"/>
              </a:lnSpc>
              <a:spcBef>
                <a:spcPts val="600"/>
              </a:spcBef>
              <a:buFont typeface="Arial" panose="020B0604020202020204" pitchFamily="34" charset="0"/>
              <a:buChar char="•"/>
              <a:defRPr>
                <a:latin typeface="Arial"/>
              </a:defRPr>
            </a:pPr>
            <a:r>
              <a:rPr lang="en-GB" sz="1600" dirty="0">
                <a:latin typeface="Arial" panose="020B0604020202020204" pitchFamily="34" charset="0"/>
                <a:cs typeface="Arial" panose="020B0604020202020204" pitchFamily="34" charset="0"/>
              </a:rPr>
              <a:t>Is </a:t>
            </a:r>
            <a:r>
              <a:rPr lang="en-GB" sz="1600" b="1" dirty="0">
                <a:latin typeface="Arial" panose="020B0604020202020204" pitchFamily="34" charset="0"/>
                <a:cs typeface="Arial" panose="020B0604020202020204" pitchFamily="34" charset="0"/>
              </a:rPr>
              <a:t>not a chimney fire</a:t>
            </a:r>
            <a:r>
              <a:rPr lang="en-GB" sz="1600" dirty="0">
                <a:latin typeface="Arial" panose="020B0604020202020204" pitchFamily="34" charset="0"/>
                <a:cs typeface="Arial" panose="020B0604020202020204" pitchFamily="34" charset="0"/>
              </a:rPr>
              <a:t>.</a:t>
            </a:r>
          </a:p>
          <a:p>
            <a:pPr marL="285750" lvl="0" indent="-285750">
              <a:lnSpc>
                <a:spcPct val="109000"/>
              </a:lnSpc>
              <a:spcBef>
                <a:spcPts val="600"/>
              </a:spcBef>
              <a:buFont typeface="Arial" panose="020B0604020202020204" pitchFamily="34" charset="0"/>
              <a:buChar char="•"/>
              <a:defRPr>
                <a:latin typeface="Arial"/>
              </a:defRPr>
            </a:pPr>
            <a:r>
              <a:rPr lang="en-GB" sz="1600" dirty="0">
                <a:latin typeface="Arial" panose="020B0604020202020204" pitchFamily="34" charset="0"/>
                <a:cs typeface="Arial" panose="020B0604020202020204" pitchFamily="34" charset="0"/>
              </a:rPr>
              <a:t>Does </a:t>
            </a:r>
            <a:r>
              <a:rPr lang="en-GB" sz="1600" b="1" dirty="0">
                <a:latin typeface="Arial" panose="020B0604020202020204" pitchFamily="34" charset="0"/>
                <a:cs typeface="Arial" panose="020B0604020202020204" pitchFamily="34" charset="0"/>
              </a:rPr>
              <a:t>not meet the criteria for a primary fire</a:t>
            </a:r>
            <a:r>
              <a:rPr lang="en-GB" sz="1600" dirty="0">
                <a:latin typeface="Arial" panose="020B0604020202020204" pitchFamily="34" charset="0"/>
                <a:cs typeface="Arial" panose="020B0604020202020204" pitchFamily="34" charset="0"/>
              </a:rPr>
              <a:t>.</a:t>
            </a:r>
          </a:p>
          <a:p>
            <a:pPr marL="285750" lvl="0" indent="-285750">
              <a:lnSpc>
                <a:spcPct val="109000"/>
              </a:lnSpc>
              <a:spcBef>
                <a:spcPts val="600"/>
              </a:spcBef>
              <a:buFont typeface="Arial" panose="020B0604020202020204" pitchFamily="34" charset="0"/>
              <a:buChar char="•"/>
              <a:defRPr>
                <a:latin typeface="Arial"/>
              </a:defRPr>
            </a:pPr>
            <a:r>
              <a:rPr lang="en-GB" sz="1600" dirty="0">
                <a:latin typeface="Arial" panose="020B0604020202020204" pitchFamily="34" charset="0"/>
                <a:cs typeface="Arial" panose="020B0604020202020204" pitchFamily="34" charset="0"/>
              </a:rPr>
              <a:t>Typically involves grass, rubbish, refuse, skips, heathland or similar materials.</a:t>
            </a:r>
          </a:p>
          <a:p>
            <a:pPr marL="285750" lvl="0" indent="-285750">
              <a:lnSpc>
                <a:spcPct val="109000"/>
              </a:lnSpc>
              <a:spcBef>
                <a:spcPts val="600"/>
              </a:spcBef>
              <a:buFont typeface="Arial" panose="020B0604020202020204" pitchFamily="34" charset="0"/>
              <a:buChar char="•"/>
              <a:defRPr>
                <a:latin typeface="Arial"/>
              </a:defRPr>
            </a:pPr>
            <a:r>
              <a:rPr lang="en-GB" sz="1600" dirty="0">
                <a:latin typeface="Arial" panose="020B0604020202020204" pitchFamily="34" charset="0"/>
                <a:cs typeface="Arial" panose="020B0604020202020204" pitchFamily="34" charset="0"/>
              </a:rPr>
              <a:t>Has no casualties or rescues.</a:t>
            </a:r>
          </a:p>
          <a:p>
            <a:pPr marL="285750" lvl="0" indent="-285750">
              <a:lnSpc>
                <a:spcPct val="109000"/>
              </a:lnSpc>
              <a:spcBef>
                <a:spcPts val="600"/>
              </a:spcBef>
              <a:buFont typeface="Arial" panose="020B0604020202020204" pitchFamily="34" charset="0"/>
              <a:buChar char="•"/>
              <a:defRPr>
                <a:latin typeface="Arial"/>
              </a:defRPr>
            </a:pPr>
            <a:r>
              <a:rPr lang="en-GB" sz="1600" dirty="0">
                <a:latin typeface="Arial" panose="020B0604020202020204" pitchFamily="34" charset="0"/>
                <a:cs typeface="Arial" panose="020B0604020202020204" pitchFamily="34" charset="0"/>
              </a:rPr>
              <a:t>Is attended by four or fewer pumping appliances</a:t>
            </a:r>
          </a:p>
        </p:txBody>
      </p:sp>
      <p:sp>
        <p:nvSpPr>
          <p:cNvPr id="8" name="TextBox 7">
            <a:extLst>
              <a:ext uri="{FF2B5EF4-FFF2-40B4-BE49-F238E27FC236}">
                <a16:creationId xmlns:a16="http://schemas.microsoft.com/office/drawing/2014/main" id="{5BF065CD-1F65-CEDD-AFC4-C281CC56DD4B}"/>
              </a:ext>
            </a:extLst>
          </p:cNvPr>
          <p:cNvSpPr txBox="1"/>
          <p:nvPr/>
        </p:nvSpPr>
        <p:spPr>
          <a:xfrm>
            <a:off x="514932" y="3989777"/>
            <a:ext cx="9299448" cy="1431097"/>
          </a:xfrm>
          <a:prstGeom prst="rect">
            <a:avLst/>
          </a:prstGeom>
          <a:noFill/>
        </p:spPr>
        <p:txBody>
          <a:bodyPr wrap="square" rtlCol="0">
            <a:spAutoFit/>
          </a:bodyPr>
          <a:lstStyle/>
          <a:p>
            <a:pPr marL="285750" indent="-285750">
              <a:lnSpc>
                <a:spcPct val="109000"/>
              </a:lnSpc>
              <a:spcBef>
                <a:spcPts val="600"/>
              </a:spcBef>
              <a:buFont typeface="Arial" panose="020B0604020202020204" pitchFamily="34" charset="0"/>
              <a:buChar char="•"/>
              <a:defRPr>
                <a:latin typeface="Arial"/>
              </a:defRPr>
            </a:pPr>
            <a:r>
              <a:rPr lang="en-GB" b="1" dirty="0">
                <a:latin typeface="Arial" panose="020B0604020202020204" pitchFamily="34" charset="0"/>
                <a:cs typeface="Arial" panose="020B0604020202020204" pitchFamily="34" charset="0"/>
              </a:rPr>
              <a:t>Accidental ignition: </a:t>
            </a:r>
            <a:r>
              <a:rPr lang="en-GB" dirty="0">
                <a:latin typeface="Arial" panose="020B0604020202020204" pitchFamily="34" charset="0"/>
                <a:cs typeface="Arial" panose="020B0604020202020204" pitchFamily="34" charset="0"/>
              </a:rPr>
              <a:t>Fire initiation without intent to cause a fire.</a:t>
            </a:r>
          </a:p>
          <a:p>
            <a:pPr marL="285750" indent="-285750">
              <a:lnSpc>
                <a:spcPct val="109000"/>
              </a:lnSpc>
              <a:spcBef>
                <a:spcPts val="600"/>
              </a:spcBef>
              <a:buFont typeface="Arial" panose="020B0604020202020204" pitchFamily="34" charset="0"/>
              <a:buChar char="•"/>
              <a:defRPr>
                <a:latin typeface="Arial"/>
              </a:defRPr>
            </a:pPr>
            <a:r>
              <a:rPr lang="en-GB" b="1" dirty="0">
                <a:latin typeface="Arial" panose="020B0604020202020204" pitchFamily="34" charset="0"/>
                <a:cs typeface="Arial" panose="020B0604020202020204" pitchFamily="34" charset="0"/>
              </a:rPr>
              <a:t>Deliberate ignition: </a:t>
            </a:r>
            <a:r>
              <a:rPr lang="en-GB" dirty="0">
                <a:latin typeface="Arial" panose="020B0604020202020204" pitchFamily="34" charset="0"/>
                <a:cs typeface="Arial" panose="020B0604020202020204" pitchFamily="34" charset="0"/>
              </a:rPr>
              <a:t>Fire initiation resulting from an intentional act to cause a fire.</a:t>
            </a:r>
          </a:p>
          <a:p>
            <a:pPr marL="285750" indent="-285750">
              <a:lnSpc>
                <a:spcPct val="109000"/>
              </a:lnSpc>
              <a:spcBef>
                <a:spcPts val="600"/>
              </a:spcBef>
              <a:buFont typeface="Arial" panose="020B0604020202020204" pitchFamily="34" charset="0"/>
              <a:buChar char="•"/>
              <a:defRPr>
                <a:latin typeface="Arial"/>
              </a:defRPr>
            </a:pPr>
            <a:r>
              <a:rPr lang="en-GB" b="1" dirty="0">
                <a:latin typeface="Arial" panose="020B0604020202020204" pitchFamily="34" charset="0"/>
                <a:cs typeface="Arial" panose="020B0604020202020204" pitchFamily="34" charset="0"/>
              </a:rPr>
              <a:t>"Fire in the open/Outdoor" </a:t>
            </a:r>
            <a:r>
              <a:rPr lang="en-GB" dirty="0">
                <a:latin typeface="Arial" panose="020B0604020202020204" pitchFamily="34" charset="0"/>
                <a:cs typeface="Arial" panose="020B0604020202020204" pitchFamily="34" charset="0"/>
              </a:rPr>
              <a:t>is an incident type/location description, not a reportable classification.</a:t>
            </a:r>
          </a:p>
        </p:txBody>
      </p:sp>
    </p:spTree>
    <p:extLst>
      <p:ext uri="{BB962C8B-B14F-4D97-AF65-F5344CB8AC3E}">
        <p14:creationId xmlns:p14="http://schemas.microsoft.com/office/powerpoint/2010/main" val="484627496"/>
      </p:ext>
    </p:extLst>
  </p:cSld>
  <p:clrMapOvr>
    <a:masterClrMapping/>
  </p:clrMapOvr>
  <p:extLst>
    <p:ext uri="{6950BFC3-D8DA-4A85-94F7-54DA5524770B}">
      <p188:commentRel xmlns:p188="http://schemas.microsoft.com/office/powerpoint/2018/8/main" r:id="rId2"/>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E1CCC-C8AA-DC59-E962-0F551B4F5F61}"/>
              </a:ext>
            </a:extLst>
          </p:cNvPr>
          <p:cNvSpPr>
            <a:spLocks noGrp="1"/>
          </p:cNvSpPr>
          <p:nvPr>
            <p:ph type="title"/>
          </p:nvPr>
        </p:nvSpPr>
        <p:spPr>
          <a:xfrm>
            <a:off x="535640" y="255495"/>
            <a:ext cx="10515600" cy="537882"/>
          </a:xfrm>
        </p:spPr>
        <p:txBody>
          <a:bodyPr>
            <a:normAutofit/>
          </a:bodyPr>
          <a:lstStyle/>
          <a:p>
            <a:pPr>
              <a:defRPr>
                <a:latin typeface="Arial"/>
              </a:defRPr>
            </a:pPr>
            <a:r>
              <a:rPr lang="en-GB" sz="3200" b="1" dirty="0">
                <a:latin typeface="Arial"/>
              </a:rPr>
              <a:t>National &amp; Local Trends</a:t>
            </a:r>
          </a:p>
        </p:txBody>
      </p:sp>
      <p:sp>
        <p:nvSpPr>
          <p:cNvPr id="6" name="Content Placeholder 5">
            <a:extLst>
              <a:ext uri="{FF2B5EF4-FFF2-40B4-BE49-F238E27FC236}">
                <a16:creationId xmlns:a16="http://schemas.microsoft.com/office/drawing/2014/main" id="{474EF5E9-48B9-44A1-2C6E-01EEBC61DB84}"/>
              </a:ext>
            </a:extLst>
          </p:cNvPr>
          <p:cNvSpPr>
            <a:spLocks noGrp="1"/>
          </p:cNvSpPr>
          <p:nvPr>
            <p:ph idx="1"/>
          </p:nvPr>
        </p:nvSpPr>
        <p:spPr>
          <a:xfrm>
            <a:off x="549087" y="1013206"/>
            <a:ext cx="10665759" cy="4831588"/>
          </a:xfrm>
        </p:spPr>
        <p:txBody>
          <a:bodyPr vert="horz" lIns="91440" tIns="45720" rIns="91440" bIns="45720" rtlCol="0" anchor="t">
            <a:normAutofit/>
          </a:bodyPr>
          <a:lstStyle/>
          <a:p>
            <a:pPr marL="0" indent="0">
              <a:lnSpc>
                <a:spcPct val="109000"/>
              </a:lnSpc>
              <a:spcBef>
                <a:spcPts val="1800"/>
              </a:spcBef>
              <a:buNone/>
              <a:defRPr>
                <a:latin typeface="Arial"/>
              </a:defRPr>
            </a:pPr>
            <a:r>
              <a:rPr lang="en-GB" sz="2000" dirty="0">
                <a:latin typeface="Arial"/>
                <a:cs typeface="Arial"/>
              </a:rPr>
              <a:t>In the financial year 2025/2026, nationally Fire and Rescue Services attended </a:t>
            </a:r>
            <a:r>
              <a:rPr lang="en-GB" sz="2000" b="1" dirty="0">
                <a:latin typeface="Arial"/>
                <a:cs typeface="Arial"/>
              </a:rPr>
              <a:t>170,597 fires</a:t>
            </a:r>
            <a:r>
              <a:rPr lang="en-GB" sz="2000" dirty="0">
                <a:latin typeface="Arial"/>
                <a:cs typeface="Arial"/>
              </a:rPr>
              <a:t>, an increase of </a:t>
            </a:r>
            <a:r>
              <a:rPr lang="en-GB" sz="2000" b="1" dirty="0">
                <a:latin typeface="Arial"/>
                <a:cs typeface="Arial"/>
              </a:rPr>
              <a:t>19% </a:t>
            </a:r>
            <a:r>
              <a:rPr lang="en-GB" sz="2000" dirty="0">
                <a:latin typeface="Arial"/>
                <a:cs typeface="Arial"/>
              </a:rPr>
              <a:t>compared with the previous year. </a:t>
            </a:r>
          </a:p>
          <a:p>
            <a:pPr lvl="0">
              <a:lnSpc>
                <a:spcPct val="109000"/>
              </a:lnSpc>
              <a:spcBef>
                <a:spcPts val="1800"/>
              </a:spcBef>
              <a:defRPr>
                <a:latin typeface="Arial"/>
              </a:defRPr>
            </a:pPr>
            <a:r>
              <a:rPr lang="en-GB" sz="2000" b="1" dirty="0">
                <a:latin typeface="Arial"/>
              </a:rPr>
              <a:t>102,549 Secondary Fires</a:t>
            </a:r>
            <a:r>
              <a:rPr lang="en-GB" sz="2000" dirty="0">
                <a:latin typeface="Arial"/>
              </a:rPr>
              <a:t>, an </a:t>
            </a:r>
            <a:r>
              <a:rPr lang="en-GB" sz="2000" b="1" dirty="0">
                <a:solidFill>
                  <a:srgbClr val="FF0000"/>
                </a:solidFill>
                <a:latin typeface="Arial"/>
              </a:rPr>
              <a:t>increase of 30% </a:t>
            </a:r>
            <a:r>
              <a:rPr lang="en-GB" sz="2000" dirty="0">
                <a:latin typeface="Arial"/>
              </a:rPr>
              <a:t>compared with the previous year </a:t>
            </a:r>
          </a:p>
          <a:p>
            <a:pPr lvl="0">
              <a:lnSpc>
                <a:spcPct val="109000"/>
              </a:lnSpc>
              <a:spcBef>
                <a:spcPts val="1800"/>
              </a:spcBef>
              <a:defRPr>
                <a:latin typeface="Arial"/>
              </a:defRPr>
            </a:pPr>
            <a:r>
              <a:rPr lang="en-GB" sz="2000" b="1" dirty="0">
                <a:latin typeface="Arial"/>
              </a:rPr>
              <a:t>71,520 Deliberate Fires </a:t>
            </a:r>
            <a:r>
              <a:rPr lang="en-GB" sz="2000" dirty="0">
                <a:latin typeface="Arial"/>
              </a:rPr>
              <a:t>in comparison to 61,824 the year before, which is a </a:t>
            </a:r>
            <a:r>
              <a:rPr lang="en-GB" sz="2000" b="1" dirty="0">
                <a:solidFill>
                  <a:srgbClr val="FF0000"/>
                </a:solidFill>
                <a:latin typeface="Arial"/>
              </a:rPr>
              <a:t>16% increase </a:t>
            </a:r>
          </a:p>
          <a:p>
            <a:pPr marL="0" indent="0">
              <a:lnSpc>
                <a:spcPct val="109000"/>
              </a:lnSpc>
              <a:spcBef>
                <a:spcPts val="1800"/>
              </a:spcBef>
              <a:buNone/>
              <a:defRPr>
                <a:latin typeface="Arial"/>
              </a:defRPr>
            </a:pPr>
            <a:r>
              <a:rPr lang="en-GB" sz="2000" dirty="0">
                <a:latin typeface="Arial"/>
              </a:rPr>
              <a:t>NYFRS attended </a:t>
            </a:r>
            <a:r>
              <a:rPr lang="en-GB" sz="2000" b="1" dirty="0">
                <a:latin typeface="Arial"/>
              </a:rPr>
              <a:t>792 Deliberate Fires </a:t>
            </a:r>
            <a:r>
              <a:rPr lang="en-GB" sz="2000" dirty="0">
                <a:latin typeface="Arial"/>
              </a:rPr>
              <a:t>in 2025/2026, a </a:t>
            </a:r>
            <a:r>
              <a:rPr lang="en-GB" sz="2000" b="1" dirty="0">
                <a:solidFill>
                  <a:srgbClr val="FF0000"/>
                </a:solidFill>
                <a:latin typeface="Arial"/>
              </a:rPr>
              <a:t>27% increase </a:t>
            </a:r>
            <a:r>
              <a:rPr lang="en-GB" sz="2000" dirty="0">
                <a:latin typeface="Arial"/>
              </a:rPr>
              <a:t>compared with the previous year. </a:t>
            </a:r>
          </a:p>
          <a:p>
            <a:pPr marL="0" lvl="0" indent="0">
              <a:lnSpc>
                <a:spcPct val="109000"/>
              </a:lnSpc>
              <a:spcBef>
                <a:spcPts val="1800"/>
              </a:spcBef>
              <a:buNone/>
              <a:defRPr>
                <a:latin typeface="Arial"/>
              </a:defRPr>
            </a:pPr>
            <a:r>
              <a:rPr lang="en-GB" sz="2000" b="1" dirty="0">
                <a:latin typeface="Arial"/>
              </a:rPr>
              <a:t>Although deliberate fires attended by NYFRS increased from 622 in 2024/2025 to 792 in 2025/2026, levels remain significantly lower than the national average - around 23% below.</a:t>
            </a:r>
            <a:r>
              <a:rPr lang="en-GB" sz="2000" dirty="0">
                <a:latin typeface="Arial"/>
              </a:rPr>
              <a:t> </a:t>
            </a:r>
          </a:p>
          <a:p>
            <a:pPr marL="0" indent="0">
              <a:lnSpc>
                <a:spcPct val="109000"/>
              </a:lnSpc>
              <a:spcBef>
                <a:spcPts val="1800"/>
              </a:spcBef>
              <a:buNone/>
              <a:defRPr>
                <a:latin typeface="Arial"/>
              </a:defRPr>
            </a:pPr>
            <a:endParaRPr lang="en-GB" sz="2000" b="1" dirty="0">
              <a:latin typeface="Aptos"/>
              <a:cs typeface="Arial"/>
            </a:endParaRPr>
          </a:p>
          <a:p>
            <a:pPr marL="0" indent="0">
              <a:lnSpc>
                <a:spcPct val="109000"/>
              </a:lnSpc>
              <a:spcBef>
                <a:spcPts val="1800"/>
              </a:spcBef>
              <a:buNone/>
              <a:defRPr>
                <a:latin typeface="Arial"/>
              </a:defRPr>
            </a:pPr>
            <a:endParaRPr lang="en-GB" sz="2000" dirty="0"/>
          </a:p>
        </p:txBody>
      </p:sp>
    </p:spTree>
    <p:extLst>
      <p:ext uri="{BB962C8B-B14F-4D97-AF65-F5344CB8AC3E}">
        <p14:creationId xmlns:p14="http://schemas.microsoft.com/office/powerpoint/2010/main" val="1084129919"/>
      </p:ext>
    </p:extLst>
  </p:cSld>
  <p:clrMapOvr>
    <a:masterClrMapping/>
  </p:clrMapOvr>
  <p:extLst>
    <p:ext uri="{6950BFC3-D8DA-4A85-94F7-54DA5524770B}">
      <p188:commentRel xmlns:p188="http://schemas.microsoft.com/office/powerpoint/2018/8/main" r:id="rId3"/>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C5FA1-7D02-6B26-4959-CA00B3493301}"/>
              </a:ext>
            </a:extLst>
          </p:cNvPr>
          <p:cNvSpPr>
            <a:spLocks noGrp="1"/>
          </p:cNvSpPr>
          <p:nvPr>
            <p:ph type="title"/>
          </p:nvPr>
        </p:nvSpPr>
        <p:spPr>
          <a:xfrm>
            <a:off x="524434" y="268942"/>
            <a:ext cx="10515600" cy="430306"/>
          </a:xfrm>
        </p:spPr>
        <p:txBody>
          <a:bodyPr>
            <a:noAutofit/>
          </a:bodyPr>
          <a:lstStyle/>
          <a:p>
            <a:pPr>
              <a:defRPr>
                <a:latin typeface="Arial"/>
              </a:defRPr>
            </a:pPr>
            <a:r>
              <a:rPr lang="en-GB" dirty="0">
                <a:latin typeface="Arial"/>
              </a:rPr>
              <a:t>National Statistics – Deliberate Fires Attended  </a:t>
            </a:r>
            <a:br>
              <a:rPr lang="en-GB" dirty="0">
                <a:latin typeface="Arial"/>
              </a:rPr>
            </a:br>
            <a:r>
              <a:rPr lang="en-GB" sz="2400" i="1" dirty="0">
                <a:latin typeface="Arial"/>
              </a:rPr>
              <a:t>Year to 31 March 2025</a:t>
            </a:r>
            <a:endParaRPr lang="en-GB" b="1" dirty="0">
              <a:latin typeface="Arial"/>
            </a:endParaRPr>
          </a:p>
        </p:txBody>
      </p:sp>
      <p:pic>
        <p:nvPicPr>
          <p:cNvPr id="11" name="Picture 10">
            <a:extLst>
              <a:ext uri="{FF2B5EF4-FFF2-40B4-BE49-F238E27FC236}">
                <a16:creationId xmlns:a16="http://schemas.microsoft.com/office/drawing/2014/main" id="{4C0D24D3-BBAD-71BF-D30F-E970E1C4E84F}"/>
              </a:ext>
            </a:extLst>
          </p:cNvPr>
          <p:cNvPicPr>
            <a:picLocks noChangeAspect="1"/>
          </p:cNvPicPr>
          <p:nvPr/>
        </p:nvPicPr>
        <p:blipFill>
          <a:blip r:embed="rId2"/>
          <a:stretch>
            <a:fillRect/>
          </a:stretch>
        </p:blipFill>
        <p:spPr>
          <a:xfrm>
            <a:off x="94129" y="1425574"/>
            <a:ext cx="11938000" cy="4082425"/>
          </a:xfrm>
          <a:prstGeom prst="rect">
            <a:avLst/>
          </a:prstGeom>
        </p:spPr>
      </p:pic>
    </p:spTree>
    <p:extLst>
      <p:ext uri="{BB962C8B-B14F-4D97-AF65-F5344CB8AC3E}">
        <p14:creationId xmlns:p14="http://schemas.microsoft.com/office/powerpoint/2010/main" val="14270525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40E7AB-A5AF-9332-EF54-75FF04776687}"/>
              </a:ext>
            </a:extLst>
          </p:cNvPr>
          <p:cNvSpPr>
            <a:spLocks noGrp="1"/>
          </p:cNvSpPr>
          <p:nvPr>
            <p:ph type="title"/>
          </p:nvPr>
        </p:nvSpPr>
        <p:spPr>
          <a:xfrm>
            <a:off x="532118" y="260110"/>
            <a:ext cx="10144847" cy="466031"/>
          </a:xfrm>
        </p:spPr>
        <p:txBody>
          <a:bodyPr>
            <a:noAutofit/>
          </a:bodyPr>
          <a:lstStyle/>
          <a:p>
            <a:pPr>
              <a:defRPr>
                <a:latin typeface="Arial"/>
              </a:defRPr>
            </a:pPr>
            <a:r>
              <a:rPr lang="en-GB" b="1" dirty="0">
                <a:latin typeface="Arial"/>
              </a:rPr>
              <a:t>National Statistics – Deliberate Fires Attended  </a:t>
            </a:r>
            <a:br>
              <a:rPr lang="en-GB" b="1" dirty="0">
                <a:latin typeface="Arial"/>
              </a:rPr>
            </a:br>
            <a:r>
              <a:rPr lang="en-GB" sz="2400" b="1" i="1" dirty="0">
                <a:latin typeface="Arial"/>
              </a:rPr>
              <a:t>Year to 31 March 2026 </a:t>
            </a:r>
          </a:p>
        </p:txBody>
      </p:sp>
      <p:pic>
        <p:nvPicPr>
          <p:cNvPr id="13" name="Picture 12">
            <a:extLst>
              <a:ext uri="{FF2B5EF4-FFF2-40B4-BE49-F238E27FC236}">
                <a16:creationId xmlns:a16="http://schemas.microsoft.com/office/drawing/2014/main" id="{6B6823FA-58B8-C8ED-126D-A260024EA839}"/>
              </a:ext>
            </a:extLst>
          </p:cNvPr>
          <p:cNvPicPr>
            <a:picLocks noChangeAspect="1"/>
          </p:cNvPicPr>
          <p:nvPr/>
        </p:nvPicPr>
        <p:blipFill>
          <a:blip r:embed="rId2"/>
          <a:stretch>
            <a:fillRect/>
          </a:stretch>
        </p:blipFill>
        <p:spPr>
          <a:xfrm>
            <a:off x="0" y="1371600"/>
            <a:ext cx="11981182" cy="4038600"/>
          </a:xfrm>
          <a:prstGeom prst="rect">
            <a:avLst/>
          </a:prstGeom>
        </p:spPr>
      </p:pic>
    </p:spTree>
    <p:extLst>
      <p:ext uri="{BB962C8B-B14F-4D97-AF65-F5344CB8AC3E}">
        <p14:creationId xmlns:p14="http://schemas.microsoft.com/office/powerpoint/2010/main" val="34903799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itle-2">
            <a:extLst>
              <a:ext uri="{FF2B5EF4-FFF2-40B4-BE49-F238E27FC236}">
                <a16:creationId xmlns:a16="http://schemas.microsoft.com/office/drawing/2014/main" id="{FD8C9DCE-C21D-4913-A339-2B52F03C2BA9}"/>
              </a:ext>
            </a:extLst>
          </p:cNvPr>
          <p:cNvSpPr>
            <a:spLocks noGrp="1"/>
          </p:cNvSpPr>
          <p:nvPr/>
        </p:nvSpPr>
        <p:spPr>
          <a:xfrm>
            <a:off x="0" y="175260"/>
            <a:ext cx="6016751" cy="685800"/>
          </a:xfrm>
          <a:prstGeom prst="rect">
            <a:avLst/>
          </a:prstGeom>
          <a:noFill/>
          <a:ln w="0">
            <a:noFill/>
            <a:prstDash val="solid"/>
          </a:ln>
        </p:spPr>
        <p:txBody>
          <a:bodyPr anchor="ctr">
            <a:normAutofit/>
          </a:bodyPr>
          <a:lstStyle/>
          <a:p>
            <a:pPr algn="l">
              <a:defRPr sz="2850" b="1">
                <a:solidFill>
                  <a:srgbClr val="111111"/>
                </a:solidFill>
                <a:latin typeface="Arial"/>
                <a:ea typeface="Arial"/>
                <a:cs typeface="Arial"/>
              </a:defRPr>
            </a:pPr>
            <a:endParaRPr sz="2850" b="1" dirty="0">
              <a:solidFill>
                <a:srgbClr val="111111"/>
              </a:solidFill>
              <a:latin typeface="Arial"/>
              <a:ea typeface="Arial"/>
              <a:cs typeface="Arial"/>
            </a:endParaRPr>
          </a:p>
        </p:txBody>
      </p:sp>
      <p:sp>
        <p:nvSpPr>
          <p:cNvPr id="3" name="slide-number-2">
            <a:extLst>
              <a:ext uri="{FF2B5EF4-FFF2-40B4-BE49-F238E27FC236}">
                <a16:creationId xmlns:a16="http://schemas.microsoft.com/office/drawing/2014/main" id="{8A4AD4C5-0620-4463-9084-B65633904C62}"/>
              </a:ext>
            </a:extLst>
          </p:cNvPr>
          <p:cNvSpPr>
            <a:spLocks noGrp="1"/>
          </p:cNvSpPr>
          <p:nvPr/>
        </p:nvSpPr>
        <p:spPr>
          <a:xfrm>
            <a:off x="11334750" y="6343650"/>
            <a:ext cx="381000" cy="190500"/>
          </a:xfrm>
          <a:prstGeom prst="rect">
            <a:avLst/>
          </a:prstGeom>
          <a:noFill/>
          <a:ln w="0">
            <a:noFill/>
            <a:prstDash val="solid"/>
          </a:ln>
        </p:spPr>
        <p:txBody>
          <a:bodyPr anchor="ctr">
            <a:normAutofit fontScale="87222" lnSpcReduction="20000"/>
          </a:bodyPr>
          <a:lstStyle/>
          <a:p>
            <a:pPr algn="r">
              <a:defRPr sz="900" b="0">
                <a:solidFill>
                  <a:srgbClr val="5E6570"/>
                </a:solidFill>
                <a:latin typeface="Arial"/>
                <a:ea typeface="Arial"/>
                <a:cs typeface="Arial"/>
              </a:defRPr>
            </a:pPr>
            <a:r>
              <a:rPr sz="900" b="0">
                <a:solidFill>
                  <a:srgbClr val="5E6570"/>
                </a:solidFill>
                <a:latin typeface="Arial"/>
                <a:ea typeface="Arial"/>
                <a:cs typeface="Arial"/>
              </a:rPr>
              <a:t>2</a:t>
            </a:r>
          </a:p>
        </p:txBody>
      </p:sp>
      <p:sp>
        <p:nvSpPr>
          <p:cNvPr id="4" name="subtitle-2">
            <a:extLst>
              <a:ext uri="{FF2B5EF4-FFF2-40B4-BE49-F238E27FC236}">
                <a16:creationId xmlns:a16="http://schemas.microsoft.com/office/drawing/2014/main" id="{F7EF7E93-35FD-40FA-A21E-73DA8F4463A1}"/>
              </a:ext>
            </a:extLst>
          </p:cNvPr>
          <p:cNvSpPr>
            <a:spLocks noGrp="1"/>
          </p:cNvSpPr>
          <p:nvPr/>
        </p:nvSpPr>
        <p:spPr>
          <a:xfrm>
            <a:off x="530352" y="164592"/>
            <a:ext cx="11018520" cy="475488"/>
          </a:xfrm>
          <a:prstGeom prst="rect">
            <a:avLst/>
          </a:prstGeom>
          <a:noFill/>
          <a:ln w="0">
            <a:noFill/>
            <a:prstDash val="solid"/>
          </a:ln>
        </p:spPr>
        <p:txBody>
          <a:bodyPr wrap="none" anchor="ctr">
            <a:normAutofit lnSpcReduction="10000"/>
          </a:bodyPr>
          <a:lstStyle/>
          <a:p>
            <a:pPr algn="l">
              <a:defRPr sz="1425" b="0">
                <a:solidFill>
                  <a:srgbClr val="5E6570"/>
                </a:solidFill>
                <a:latin typeface="Arial"/>
                <a:ea typeface="Arial"/>
                <a:cs typeface="Arial"/>
              </a:defRPr>
            </a:pPr>
            <a:r>
              <a:rPr lang="en-GB" sz="2800" b="1">
                <a:solidFill>
                  <a:srgbClr val="000000"/>
                </a:solidFill>
                <a:latin typeface="Arial"/>
                <a:ea typeface="Arial"/>
                <a:cs typeface="Arial"/>
              </a:rPr>
              <a:t>Change from summer 2024 to summer 2026 across the UK</a:t>
            </a:r>
          </a:p>
        </p:txBody>
      </p:sp>
      <p:sp>
        <p:nvSpPr>
          <p:cNvPr id="5" name="metric-panel-0">
            <a:extLst>
              <a:ext uri="{FF2B5EF4-FFF2-40B4-BE49-F238E27FC236}">
                <a16:creationId xmlns:a16="http://schemas.microsoft.com/office/drawing/2014/main" id="{A8C355C7-D537-47E8-B915-A7DBF824B3E5}"/>
              </a:ext>
            </a:extLst>
          </p:cNvPr>
          <p:cNvSpPr>
            <a:spLocks noGrp="1"/>
          </p:cNvSpPr>
          <p:nvPr/>
        </p:nvSpPr>
        <p:spPr>
          <a:xfrm>
            <a:off x="548640" y="1163955"/>
            <a:ext cx="3794760" cy="1188720"/>
          </a:xfrm>
          <a:prstGeom prst="roundRect">
            <a:avLst>
              <a:gd name="adj" fmla="val 2424"/>
            </a:avLst>
          </a:prstGeom>
          <a:solidFill>
            <a:srgbClr val="F2F2F2"/>
          </a:solidFill>
          <a:ln w="0">
            <a:noFill/>
            <a:prstDash val="solid"/>
          </a:ln>
        </p:spPr>
        <p:txBody>
          <a:bodyPr/>
          <a:lstStyle/>
          <a:p>
            <a:pPr>
              <a:defRPr>
                <a:latin typeface="Arial"/>
              </a:defRPr>
            </a:pPr>
            <a:endParaRPr lang="en-GB"/>
          </a:p>
        </p:txBody>
      </p:sp>
      <p:sp>
        <p:nvSpPr>
          <p:cNvPr id="6" name="metric-value-0">
            <a:extLst>
              <a:ext uri="{FF2B5EF4-FFF2-40B4-BE49-F238E27FC236}">
                <a16:creationId xmlns:a16="http://schemas.microsoft.com/office/drawing/2014/main" id="{917CA581-5A1B-463C-A19A-2B3C1E2D63DA}"/>
              </a:ext>
            </a:extLst>
          </p:cNvPr>
          <p:cNvSpPr>
            <a:spLocks noGrp="1"/>
          </p:cNvSpPr>
          <p:nvPr/>
        </p:nvSpPr>
        <p:spPr>
          <a:xfrm>
            <a:off x="694944" y="1273682"/>
            <a:ext cx="1298448" cy="502920"/>
          </a:xfrm>
          <a:prstGeom prst="rect">
            <a:avLst/>
          </a:prstGeom>
          <a:noFill/>
          <a:ln w="0">
            <a:noFill/>
            <a:prstDash val="solid"/>
          </a:ln>
        </p:spPr>
        <p:txBody>
          <a:bodyPr wrap="none" anchor="b">
            <a:normAutofit fontScale="92500" lnSpcReduction="20000"/>
          </a:bodyPr>
          <a:lstStyle/>
          <a:p>
            <a:pPr algn="ctr">
              <a:defRPr sz="3900" b="1">
                <a:solidFill>
                  <a:srgbClr val="111111"/>
                </a:solidFill>
                <a:latin typeface="Arial"/>
                <a:ea typeface="Arial"/>
                <a:cs typeface="Arial"/>
              </a:defRPr>
            </a:pPr>
            <a:r>
              <a:rPr lang="en-GB" sz="3300" b="1" dirty="0">
                <a:solidFill>
                  <a:srgbClr val="111111"/>
                </a:solidFill>
                <a:latin typeface="Arial"/>
                <a:ea typeface="Arial"/>
                <a:cs typeface="Arial"/>
              </a:rPr>
              <a:t>+2.1°C</a:t>
            </a:r>
          </a:p>
        </p:txBody>
      </p:sp>
      <p:sp>
        <p:nvSpPr>
          <p:cNvPr id="7" name="metric-heading-0">
            <a:extLst>
              <a:ext uri="{FF2B5EF4-FFF2-40B4-BE49-F238E27FC236}">
                <a16:creationId xmlns:a16="http://schemas.microsoft.com/office/drawing/2014/main" id="{215D9886-650B-4BA2-BCB7-028912563C5D}"/>
              </a:ext>
            </a:extLst>
          </p:cNvPr>
          <p:cNvSpPr>
            <a:spLocks noGrp="1"/>
          </p:cNvSpPr>
          <p:nvPr/>
        </p:nvSpPr>
        <p:spPr>
          <a:xfrm>
            <a:off x="658368" y="1758315"/>
            <a:ext cx="1389888" cy="475488"/>
          </a:xfrm>
          <a:prstGeom prst="rect">
            <a:avLst/>
          </a:prstGeom>
          <a:noFill/>
          <a:ln w="0">
            <a:noFill/>
            <a:prstDash val="solid"/>
          </a:ln>
        </p:spPr>
        <p:txBody>
          <a:bodyPr wrap="square" anchor="ctr">
            <a:normAutofit fontScale="77500" lnSpcReduction="20000"/>
          </a:bodyPr>
          <a:lstStyle/>
          <a:p>
            <a:pPr algn="ctr">
              <a:defRPr sz="1875" b="1">
                <a:solidFill>
                  <a:srgbClr val="111111"/>
                </a:solidFill>
                <a:latin typeface="Arial"/>
                <a:ea typeface="Arial"/>
                <a:cs typeface="Arial"/>
              </a:defRPr>
            </a:pPr>
            <a:r>
              <a:rPr lang="en-GB" sz="1875" b="1" dirty="0">
                <a:solidFill>
                  <a:srgbClr val="111111"/>
                </a:solidFill>
                <a:latin typeface="Arial"/>
                <a:ea typeface="Arial"/>
                <a:cs typeface="Arial"/>
              </a:rPr>
              <a:t>warmer </a:t>
            </a:r>
          </a:p>
          <a:p>
            <a:pPr algn="ctr">
              <a:defRPr sz="1875" b="1">
                <a:solidFill>
                  <a:srgbClr val="111111"/>
                </a:solidFill>
                <a:latin typeface="Arial"/>
                <a:ea typeface="Arial"/>
                <a:cs typeface="Arial"/>
              </a:defRPr>
            </a:pPr>
            <a:r>
              <a:rPr lang="en-GB" sz="1875" b="1" dirty="0">
                <a:solidFill>
                  <a:srgbClr val="111111"/>
                </a:solidFill>
                <a:latin typeface="Arial"/>
                <a:ea typeface="Arial"/>
                <a:cs typeface="Arial"/>
              </a:rPr>
              <a:t>overall</a:t>
            </a:r>
            <a:endParaRPr sz="1875" b="1" dirty="0">
              <a:solidFill>
                <a:srgbClr val="111111"/>
              </a:solidFill>
              <a:latin typeface="Arial"/>
              <a:ea typeface="Arial"/>
              <a:cs typeface="Arial"/>
            </a:endParaRPr>
          </a:p>
        </p:txBody>
      </p:sp>
      <p:sp>
        <p:nvSpPr>
          <p:cNvPr id="8" name="metric-body-0">
            <a:extLst>
              <a:ext uri="{FF2B5EF4-FFF2-40B4-BE49-F238E27FC236}">
                <a16:creationId xmlns:a16="http://schemas.microsoft.com/office/drawing/2014/main" id="{AF3729A9-9649-4C45-8605-BC905FB0846F}"/>
              </a:ext>
            </a:extLst>
          </p:cNvPr>
          <p:cNvSpPr>
            <a:spLocks noGrp="1"/>
          </p:cNvSpPr>
          <p:nvPr/>
        </p:nvSpPr>
        <p:spPr>
          <a:xfrm>
            <a:off x="2103120" y="1310259"/>
            <a:ext cx="2075688" cy="896112"/>
          </a:xfrm>
          <a:prstGeom prst="rect">
            <a:avLst/>
          </a:prstGeom>
          <a:noFill/>
          <a:ln w="0">
            <a:noFill/>
            <a:prstDash val="solid"/>
          </a:ln>
        </p:spPr>
        <p:txBody>
          <a:bodyPr wrap="square" anchor="t">
            <a:normAutofit fontScale="92500"/>
          </a:bodyPr>
          <a:lstStyle/>
          <a:p>
            <a:pPr>
              <a:defRPr sz="1350" b="0">
                <a:solidFill>
                  <a:srgbClr val="5E6570"/>
                </a:solidFill>
                <a:latin typeface="Arial"/>
                <a:ea typeface="Arial"/>
                <a:cs typeface="Arial"/>
              </a:defRPr>
            </a:pPr>
            <a:r>
              <a:rPr lang="en-GB" sz="1600" b="0" dirty="0">
                <a:solidFill>
                  <a:schemeClr val="tx1">
                    <a:lumMod val="75000"/>
                    <a:lumOff val="25000"/>
                  </a:schemeClr>
                </a:solidFill>
                <a:latin typeface="Arial"/>
                <a:ea typeface="Arial"/>
                <a:cs typeface="Arial"/>
              </a:rPr>
              <a:t>Mean summer temperature rose from 14.4°C to 16.5°C.</a:t>
            </a:r>
          </a:p>
        </p:txBody>
      </p:sp>
      <p:sp>
        <p:nvSpPr>
          <p:cNvPr id="9" name="metric-panel-1">
            <a:extLst>
              <a:ext uri="{FF2B5EF4-FFF2-40B4-BE49-F238E27FC236}">
                <a16:creationId xmlns:a16="http://schemas.microsoft.com/office/drawing/2014/main" id="{601A0A7A-2050-45D6-81DD-131A026A4CDB}"/>
              </a:ext>
            </a:extLst>
          </p:cNvPr>
          <p:cNvSpPr>
            <a:spLocks noGrp="1"/>
          </p:cNvSpPr>
          <p:nvPr/>
        </p:nvSpPr>
        <p:spPr>
          <a:xfrm>
            <a:off x="548640" y="2562987"/>
            <a:ext cx="3794760" cy="1188720"/>
          </a:xfrm>
          <a:prstGeom prst="roundRect">
            <a:avLst>
              <a:gd name="adj" fmla="val 2424"/>
            </a:avLst>
          </a:prstGeom>
          <a:solidFill>
            <a:srgbClr val="DCEEFF"/>
          </a:solidFill>
          <a:ln w="0">
            <a:noFill/>
            <a:prstDash val="solid"/>
          </a:ln>
        </p:spPr>
        <p:txBody>
          <a:bodyPr/>
          <a:lstStyle/>
          <a:p>
            <a:pPr>
              <a:defRPr>
                <a:latin typeface="Arial"/>
              </a:defRPr>
            </a:pPr>
            <a:endParaRPr lang="en-GB"/>
          </a:p>
        </p:txBody>
      </p:sp>
      <p:sp>
        <p:nvSpPr>
          <p:cNvPr id="10" name="metric-value-1">
            <a:extLst>
              <a:ext uri="{FF2B5EF4-FFF2-40B4-BE49-F238E27FC236}">
                <a16:creationId xmlns:a16="http://schemas.microsoft.com/office/drawing/2014/main" id="{931A9D73-946B-4913-807F-BA875B1C597B}"/>
              </a:ext>
            </a:extLst>
          </p:cNvPr>
          <p:cNvSpPr>
            <a:spLocks noGrp="1"/>
          </p:cNvSpPr>
          <p:nvPr/>
        </p:nvSpPr>
        <p:spPr>
          <a:xfrm>
            <a:off x="694944" y="2672715"/>
            <a:ext cx="1298448" cy="502920"/>
          </a:xfrm>
          <a:prstGeom prst="rect">
            <a:avLst/>
          </a:prstGeom>
          <a:noFill/>
          <a:ln w="0">
            <a:noFill/>
            <a:prstDash val="solid"/>
          </a:ln>
        </p:spPr>
        <p:txBody>
          <a:bodyPr wrap="none" anchor="b">
            <a:normAutofit fontScale="92500" lnSpcReduction="20000"/>
          </a:bodyPr>
          <a:lstStyle/>
          <a:p>
            <a:pPr algn="ctr">
              <a:defRPr sz="3900" b="1">
                <a:solidFill>
                  <a:srgbClr val="3D8DFF"/>
                </a:solidFill>
                <a:latin typeface="Arial"/>
                <a:ea typeface="Arial"/>
                <a:cs typeface="Arial"/>
              </a:defRPr>
            </a:pPr>
            <a:r>
              <a:rPr lang="en-GB" sz="3300" b="1">
                <a:solidFill>
                  <a:srgbClr val="3D8DFF"/>
                </a:solidFill>
                <a:latin typeface="Arial"/>
                <a:ea typeface="Arial"/>
                <a:cs typeface="Arial"/>
              </a:rPr>
              <a:t>−19%</a:t>
            </a:r>
          </a:p>
        </p:txBody>
      </p:sp>
      <p:sp>
        <p:nvSpPr>
          <p:cNvPr id="11" name="metric-heading-1">
            <a:extLst>
              <a:ext uri="{FF2B5EF4-FFF2-40B4-BE49-F238E27FC236}">
                <a16:creationId xmlns:a16="http://schemas.microsoft.com/office/drawing/2014/main" id="{42A2ECCB-F759-4435-B6B2-5CC47FCBA1A8}"/>
              </a:ext>
            </a:extLst>
          </p:cNvPr>
          <p:cNvSpPr>
            <a:spLocks noGrp="1"/>
          </p:cNvSpPr>
          <p:nvPr/>
        </p:nvSpPr>
        <p:spPr>
          <a:xfrm>
            <a:off x="658368" y="3157347"/>
            <a:ext cx="1389888" cy="475488"/>
          </a:xfrm>
          <a:prstGeom prst="rect">
            <a:avLst/>
          </a:prstGeom>
          <a:noFill/>
          <a:ln w="0">
            <a:noFill/>
            <a:prstDash val="solid"/>
          </a:ln>
        </p:spPr>
        <p:txBody>
          <a:bodyPr wrap="square" anchor="ctr">
            <a:normAutofit fontScale="77500" lnSpcReduction="20000"/>
          </a:bodyPr>
          <a:lstStyle/>
          <a:p>
            <a:pPr algn="ctr">
              <a:defRPr sz="1875" b="1">
                <a:solidFill>
                  <a:srgbClr val="111111"/>
                </a:solidFill>
                <a:latin typeface="Arial"/>
                <a:ea typeface="Arial"/>
                <a:cs typeface="Arial"/>
              </a:defRPr>
            </a:pPr>
            <a:r>
              <a:rPr lang="en-GB" sz="1875" b="1" dirty="0">
                <a:solidFill>
                  <a:srgbClr val="111111"/>
                </a:solidFill>
                <a:latin typeface="Arial"/>
                <a:ea typeface="Arial"/>
                <a:cs typeface="Arial"/>
              </a:rPr>
              <a:t>less </a:t>
            </a:r>
          </a:p>
          <a:p>
            <a:pPr algn="ctr">
              <a:defRPr sz="1875" b="1">
                <a:solidFill>
                  <a:srgbClr val="111111"/>
                </a:solidFill>
                <a:latin typeface="Arial"/>
                <a:ea typeface="Arial"/>
                <a:cs typeface="Arial"/>
              </a:defRPr>
            </a:pPr>
            <a:r>
              <a:rPr lang="en-GB" sz="1875" b="1" dirty="0">
                <a:solidFill>
                  <a:srgbClr val="111111"/>
                </a:solidFill>
                <a:latin typeface="Arial"/>
                <a:ea typeface="Arial"/>
                <a:cs typeface="Arial"/>
              </a:rPr>
              <a:t>rainfall</a:t>
            </a:r>
          </a:p>
        </p:txBody>
      </p:sp>
      <p:sp>
        <p:nvSpPr>
          <p:cNvPr id="12" name="metric-body-1">
            <a:extLst>
              <a:ext uri="{FF2B5EF4-FFF2-40B4-BE49-F238E27FC236}">
                <a16:creationId xmlns:a16="http://schemas.microsoft.com/office/drawing/2014/main" id="{E3894C17-BF3A-4E5D-9576-CE8F196E8A2A}"/>
              </a:ext>
            </a:extLst>
          </p:cNvPr>
          <p:cNvSpPr>
            <a:spLocks noGrp="1"/>
          </p:cNvSpPr>
          <p:nvPr/>
        </p:nvSpPr>
        <p:spPr>
          <a:xfrm>
            <a:off x="2103120" y="2709291"/>
            <a:ext cx="2075688" cy="896112"/>
          </a:xfrm>
          <a:prstGeom prst="rect">
            <a:avLst/>
          </a:prstGeom>
          <a:noFill/>
          <a:ln w="0">
            <a:noFill/>
            <a:prstDash val="solid"/>
          </a:ln>
        </p:spPr>
        <p:txBody>
          <a:bodyPr wrap="square" anchor="t">
            <a:normAutofit fontScale="92500"/>
          </a:bodyPr>
          <a:lstStyle/>
          <a:p>
            <a:pPr>
              <a:defRPr sz="1350" b="0">
                <a:solidFill>
                  <a:srgbClr val="5E6570"/>
                </a:solidFill>
                <a:latin typeface="Arial"/>
                <a:ea typeface="Arial"/>
                <a:cs typeface="Arial"/>
              </a:defRPr>
            </a:pPr>
            <a:r>
              <a:rPr lang="en-GB" sz="1600" b="0" dirty="0">
                <a:solidFill>
                  <a:schemeClr val="tx1">
                    <a:lumMod val="75000"/>
                    <a:lumOff val="25000"/>
                  </a:schemeClr>
                </a:solidFill>
                <a:latin typeface="Arial"/>
                <a:ea typeface="Arial"/>
                <a:cs typeface="Arial"/>
              </a:rPr>
              <a:t>Summer rainfall fell by 45.9 mm, from 241.3 mm to 195.4 mm.</a:t>
            </a:r>
          </a:p>
        </p:txBody>
      </p:sp>
      <p:sp>
        <p:nvSpPr>
          <p:cNvPr id="13" name="metric-panel-2">
            <a:extLst>
              <a:ext uri="{FF2B5EF4-FFF2-40B4-BE49-F238E27FC236}">
                <a16:creationId xmlns:a16="http://schemas.microsoft.com/office/drawing/2014/main" id="{83DE4D00-7DF1-4037-B197-2F1E975B4025}"/>
              </a:ext>
            </a:extLst>
          </p:cNvPr>
          <p:cNvSpPr>
            <a:spLocks noGrp="1"/>
          </p:cNvSpPr>
          <p:nvPr/>
        </p:nvSpPr>
        <p:spPr>
          <a:xfrm>
            <a:off x="548640" y="3962019"/>
            <a:ext cx="3794760" cy="1188720"/>
          </a:xfrm>
          <a:prstGeom prst="roundRect">
            <a:avLst>
              <a:gd name="adj" fmla="val 2424"/>
            </a:avLst>
          </a:prstGeom>
          <a:solidFill>
            <a:srgbClr val="F2F2F2"/>
          </a:solidFill>
          <a:ln w="0">
            <a:noFill/>
            <a:prstDash val="solid"/>
          </a:ln>
        </p:spPr>
        <p:txBody>
          <a:bodyPr/>
          <a:lstStyle/>
          <a:p>
            <a:pPr>
              <a:defRPr>
                <a:latin typeface="Arial"/>
              </a:defRPr>
            </a:pPr>
            <a:endParaRPr lang="en-GB"/>
          </a:p>
        </p:txBody>
      </p:sp>
      <p:sp>
        <p:nvSpPr>
          <p:cNvPr id="14" name="metric-value-2">
            <a:extLst>
              <a:ext uri="{FF2B5EF4-FFF2-40B4-BE49-F238E27FC236}">
                <a16:creationId xmlns:a16="http://schemas.microsoft.com/office/drawing/2014/main" id="{F7310199-2A4E-4919-8E5D-A4DE57A4B4E9}"/>
              </a:ext>
            </a:extLst>
          </p:cNvPr>
          <p:cNvSpPr>
            <a:spLocks noGrp="1"/>
          </p:cNvSpPr>
          <p:nvPr/>
        </p:nvSpPr>
        <p:spPr>
          <a:xfrm>
            <a:off x="694944" y="4071747"/>
            <a:ext cx="1298448" cy="502920"/>
          </a:xfrm>
          <a:prstGeom prst="rect">
            <a:avLst/>
          </a:prstGeom>
          <a:noFill/>
          <a:ln w="0">
            <a:noFill/>
            <a:prstDash val="solid"/>
          </a:ln>
        </p:spPr>
        <p:txBody>
          <a:bodyPr wrap="none" anchor="b">
            <a:normAutofit fontScale="92500" lnSpcReduction="20000"/>
          </a:bodyPr>
          <a:lstStyle/>
          <a:p>
            <a:pPr algn="ctr">
              <a:defRPr sz="3900" b="1">
                <a:solidFill>
                  <a:srgbClr val="111111"/>
                </a:solidFill>
                <a:latin typeface="Arial"/>
                <a:ea typeface="Arial"/>
                <a:cs typeface="Arial"/>
              </a:defRPr>
            </a:pPr>
            <a:r>
              <a:rPr lang="en-GB" sz="3300" b="1" dirty="0">
                <a:solidFill>
                  <a:srgbClr val="111111"/>
                </a:solidFill>
                <a:latin typeface="Arial"/>
                <a:ea typeface="Arial"/>
                <a:cs typeface="Arial"/>
              </a:rPr>
              <a:t>−65%</a:t>
            </a:r>
          </a:p>
        </p:txBody>
      </p:sp>
      <p:sp>
        <p:nvSpPr>
          <p:cNvPr id="15" name="metric-heading-2">
            <a:extLst>
              <a:ext uri="{FF2B5EF4-FFF2-40B4-BE49-F238E27FC236}">
                <a16:creationId xmlns:a16="http://schemas.microsoft.com/office/drawing/2014/main" id="{21AA9A2F-CDAA-4348-A8EF-884E9C97F024}"/>
              </a:ext>
            </a:extLst>
          </p:cNvPr>
          <p:cNvSpPr>
            <a:spLocks noGrp="1"/>
          </p:cNvSpPr>
          <p:nvPr/>
        </p:nvSpPr>
        <p:spPr>
          <a:xfrm>
            <a:off x="658368" y="4556379"/>
            <a:ext cx="1389888" cy="475488"/>
          </a:xfrm>
          <a:prstGeom prst="rect">
            <a:avLst/>
          </a:prstGeom>
          <a:noFill/>
          <a:ln w="0">
            <a:noFill/>
            <a:prstDash val="solid"/>
          </a:ln>
        </p:spPr>
        <p:txBody>
          <a:bodyPr wrap="square" anchor="ctr">
            <a:normAutofit fontScale="77500" lnSpcReduction="20000"/>
          </a:bodyPr>
          <a:lstStyle/>
          <a:p>
            <a:pPr algn="ctr">
              <a:defRPr sz="1875" b="1">
                <a:solidFill>
                  <a:srgbClr val="111111"/>
                </a:solidFill>
                <a:latin typeface="Arial"/>
                <a:ea typeface="Arial"/>
                <a:cs typeface="Arial"/>
              </a:defRPr>
            </a:pPr>
            <a:r>
              <a:rPr lang="en-GB" sz="1875" b="1" dirty="0">
                <a:solidFill>
                  <a:srgbClr val="111111"/>
                </a:solidFill>
                <a:latin typeface="Arial"/>
                <a:ea typeface="Arial"/>
                <a:cs typeface="Arial"/>
              </a:rPr>
              <a:t>less rain </a:t>
            </a:r>
          </a:p>
          <a:p>
            <a:pPr algn="ctr">
              <a:defRPr sz="1875" b="1">
                <a:solidFill>
                  <a:srgbClr val="111111"/>
                </a:solidFill>
                <a:latin typeface="Arial"/>
                <a:ea typeface="Arial"/>
                <a:cs typeface="Arial"/>
              </a:defRPr>
            </a:pPr>
            <a:r>
              <a:rPr lang="en-GB" sz="1875" b="1" dirty="0">
                <a:solidFill>
                  <a:srgbClr val="111111"/>
                </a:solidFill>
                <a:latin typeface="Arial"/>
                <a:ea typeface="Arial"/>
                <a:cs typeface="Arial"/>
              </a:rPr>
              <a:t>in July</a:t>
            </a:r>
            <a:endParaRPr sz="1875" b="1" dirty="0">
              <a:solidFill>
                <a:srgbClr val="111111"/>
              </a:solidFill>
              <a:latin typeface="Arial"/>
              <a:ea typeface="Arial"/>
              <a:cs typeface="Arial"/>
            </a:endParaRPr>
          </a:p>
        </p:txBody>
      </p:sp>
      <p:sp>
        <p:nvSpPr>
          <p:cNvPr id="16" name="metric-body-2">
            <a:extLst>
              <a:ext uri="{FF2B5EF4-FFF2-40B4-BE49-F238E27FC236}">
                <a16:creationId xmlns:a16="http://schemas.microsoft.com/office/drawing/2014/main" id="{C01F2238-6FF6-451E-B8B9-E8B715A4BF14}"/>
              </a:ext>
            </a:extLst>
          </p:cNvPr>
          <p:cNvSpPr>
            <a:spLocks noGrp="1"/>
          </p:cNvSpPr>
          <p:nvPr/>
        </p:nvSpPr>
        <p:spPr>
          <a:xfrm>
            <a:off x="2103120" y="4108323"/>
            <a:ext cx="2075688" cy="896112"/>
          </a:xfrm>
          <a:prstGeom prst="rect">
            <a:avLst/>
          </a:prstGeom>
          <a:noFill/>
          <a:ln w="0">
            <a:noFill/>
            <a:prstDash val="solid"/>
          </a:ln>
        </p:spPr>
        <p:txBody>
          <a:bodyPr wrap="square" anchor="t">
            <a:normAutofit/>
          </a:bodyPr>
          <a:lstStyle/>
          <a:p>
            <a:pPr>
              <a:defRPr sz="1350" b="0">
                <a:solidFill>
                  <a:srgbClr val="5E6570"/>
                </a:solidFill>
                <a:latin typeface="Arial"/>
                <a:ea typeface="Arial"/>
                <a:cs typeface="Arial"/>
              </a:defRPr>
            </a:pPr>
            <a:r>
              <a:rPr lang="en-GB" sz="1600" b="0" dirty="0">
                <a:solidFill>
                  <a:schemeClr val="tx1">
                    <a:lumMod val="75000"/>
                    <a:lumOff val="25000"/>
                  </a:schemeClr>
                </a:solidFill>
                <a:latin typeface="Arial"/>
                <a:ea typeface="Arial"/>
                <a:cs typeface="Arial"/>
              </a:rPr>
              <a:t>July rainfall fell from 82.4 mm in 2024 to 28.9 mm in 2026.</a:t>
            </a:r>
          </a:p>
        </p:txBody>
      </p:sp>
      <p:pic>
        <p:nvPicPr>
          <p:cNvPr id="25" name="Picture 24">
            <a:extLst>
              <a:ext uri="{FF2B5EF4-FFF2-40B4-BE49-F238E27FC236}">
                <a16:creationId xmlns:a16="http://schemas.microsoft.com/office/drawing/2014/main" id="{B3E4CD62-C09B-1831-57A9-82229A20C396}"/>
              </a:ext>
            </a:extLst>
          </p:cNvPr>
          <p:cNvPicPr>
            <a:picLocks noChangeAspect="1"/>
          </p:cNvPicPr>
          <p:nvPr/>
        </p:nvPicPr>
        <p:blipFill>
          <a:blip r:embed="rId3"/>
          <a:srcRect t="9239" r="11376" b="4330"/>
          <a:stretch>
            <a:fillRect/>
          </a:stretch>
        </p:blipFill>
        <p:spPr>
          <a:xfrm>
            <a:off x="8175228" y="1097280"/>
            <a:ext cx="3839988" cy="4128989"/>
          </a:xfrm>
          <a:prstGeom prst="rect">
            <a:avLst/>
          </a:prstGeom>
        </p:spPr>
      </p:pic>
      <p:sp>
        <p:nvSpPr>
          <p:cNvPr id="17" name="subtitle-2">
            <a:extLst>
              <a:ext uri="{FF2B5EF4-FFF2-40B4-BE49-F238E27FC236}">
                <a16:creationId xmlns:a16="http://schemas.microsoft.com/office/drawing/2014/main" id="{EAE475D6-6EF9-4283-33F6-D1FB029C7A2D}"/>
              </a:ext>
            </a:extLst>
          </p:cNvPr>
          <p:cNvSpPr>
            <a:spLocks noGrp="1"/>
          </p:cNvSpPr>
          <p:nvPr/>
        </p:nvSpPr>
        <p:spPr>
          <a:xfrm>
            <a:off x="4700015" y="1114653"/>
            <a:ext cx="3628929" cy="238811"/>
          </a:xfrm>
          <a:prstGeom prst="rect">
            <a:avLst/>
          </a:prstGeom>
          <a:noFill/>
          <a:ln w="0">
            <a:noFill/>
            <a:prstDash val="solid"/>
          </a:ln>
        </p:spPr>
        <p:txBody>
          <a:bodyPr wrap="square" anchor="ctr">
            <a:normAutofit fontScale="77500" lnSpcReduction="20000"/>
          </a:bodyPr>
          <a:lstStyle/>
          <a:p>
            <a:pPr algn="ctr">
              <a:defRPr sz="1425" b="0">
                <a:solidFill>
                  <a:srgbClr val="5E6570"/>
                </a:solidFill>
                <a:latin typeface="Arial"/>
                <a:ea typeface="Arial"/>
                <a:cs typeface="Arial"/>
              </a:defRPr>
            </a:pPr>
            <a:endParaRPr lang="en-GB" sz="1500" b="1" i="1" dirty="0">
              <a:solidFill>
                <a:schemeClr val="tx1">
                  <a:lumMod val="75000"/>
                  <a:lumOff val="25000"/>
                </a:schemeClr>
              </a:solidFill>
              <a:latin typeface="Arial"/>
              <a:ea typeface="Arial"/>
              <a:cs typeface="Arial"/>
            </a:endParaRPr>
          </a:p>
        </p:txBody>
      </p:sp>
      <p:pic>
        <p:nvPicPr>
          <p:cNvPr id="21" name="Picture 20">
            <a:extLst>
              <a:ext uri="{FF2B5EF4-FFF2-40B4-BE49-F238E27FC236}">
                <a16:creationId xmlns:a16="http://schemas.microsoft.com/office/drawing/2014/main" id="{7B5D6563-FA35-9DB9-752D-EA3AACF3C562}"/>
              </a:ext>
            </a:extLst>
          </p:cNvPr>
          <p:cNvPicPr>
            <a:picLocks noChangeAspect="1"/>
          </p:cNvPicPr>
          <p:nvPr/>
        </p:nvPicPr>
        <p:blipFill>
          <a:blip r:embed="rId4"/>
          <a:srcRect l="1385" t="9940" r="13578" b="3824"/>
          <a:stretch>
            <a:fillRect/>
          </a:stretch>
        </p:blipFill>
        <p:spPr>
          <a:xfrm>
            <a:off x="4453128" y="1125855"/>
            <a:ext cx="3703320" cy="4040516"/>
          </a:xfrm>
          <a:prstGeom prst="rect">
            <a:avLst/>
          </a:prstGeom>
        </p:spPr>
      </p:pic>
      <p:sp>
        <p:nvSpPr>
          <p:cNvPr id="22" name="subtitle-2">
            <a:extLst>
              <a:ext uri="{FF2B5EF4-FFF2-40B4-BE49-F238E27FC236}">
                <a16:creationId xmlns:a16="http://schemas.microsoft.com/office/drawing/2014/main" id="{752DC0A9-6228-98D4-DB4F-2FE54D6B840F}"/>
              </a:ext>
            </a:extLst>
          </p:cNvPr>
          <p:cNvSpPr>
            <a:spLocks noGrp="1"/>
          </p:cNvSpPr>
          <p:nvPr/>
        </p:nvSpPr>
        <p:spPr>
          <a:xfrm>
            <a:off x="4517136" y="768096"/>
            <a:ext cx="3703320" cy="310896"/>
          </a:xfrm>
          <a:prstGeom prst="rect">
            <a:avLst/>
          </a:prstGeom>
          <a:noFill/>
          <a:ln w="0">
            <a:noFill/>
            <a:prstDash val="solid"/>
          </a:ln>
        </p:spPr>
        <p:txBody>
          <a:bodyPr wrap="none" anchor="ctr">
            <a:normAutofit lnSpcReduction="10000"/>
          </a:bodyPr>
          <a:lstStyle/>
          <a:p>
            <a:pPr algn="ctr">
              <a:defRPr sz="1425" b="0">
                <a:solidFill>
                  <a:srgbClr val="5E6570"/>
                </a:solidFill>
                <a:latin typeface="Arial"/>
                <a:ea typeface="Arial"/>
                <a:cs typeface="Arial"/>
              </a:defRPr>
            </a:pPr>
            <a:r>
              <a:rPr lang="en-GB" sz="1600" b="1" i="1" dirty="0">
                <a:solidFill>
                  <a:srgbClr val="000000"/>
                </a:solidFill>
                <a:latin typeface="Arial"/>
                <a:ea typeface="Arial"/>
                <a:cs typeface="Arial"/>
              </a:rPr>
              <a:t>Secondary Accidental </a:t>
            </a:r>
          </a:p>
        </p:txBody>
      </p:sp>
      <p:sp>
        <p:nvSpPr>
          <p:cNvPr id="23" name="TextBox 22">
            <a:extLst>
              <a:ext uri="{FF2B5EF4-FFF2-40B4-BE49-F238E27FC236}">
                <a16:creationId xmlns:a16="http://schemas.microsoft.com/office/drawing/2014/main" id="{D3469D0C-00A8-BA16-4DFD-60FC9AA7C70B}"/>
              </a:ext>
            </a:extLst>
          </p:cNvPr>
          <p:cNvSpPr txBox="1"/>
          <p:nvPr/>
        </p:nvSpPr>
        <p:spPr>
          <a:xfrm flipH="1">
            <a:off x="8321040" y="768096"/>
            <a:ext cx="3694176" cy="310896"/>
          </a:xfrm>
          <a:prstGeom prst="rect">
            <a:avLst/>
          </a:prstGeom>
          <a:noFill/>
        </p:spPr>
        <p:txBody>
          <a:bodyPr wrap="none" rtlCol="0">
            <a:normAutofit lnSpcReduction="10000"/>
          </a:bodyPr>
          <a:lstStyle/>
          <a:p>
            <a:pPr algn="ctr"/>
            <a:r>
              <a:rPr lang="en-GB" sz="1600" b="1" i="1" dirty="0">
                <a:latin typeface="Arial" panose="020B0604020202020204" pitchFamily="34" charset="0"/>
                <a:cs typeface="Arial" panose="020B0604020202020204" pitchFamily="34" charset="0"/>
              </a:rPr>
              <a:t>Secondary</a:t>
            </a:r>
            <a:r>
              <a:rPr lang="en-GB" sz="1600" b="1" dirty="0">
                <a:latin typeface="Arial" panose="020B0604020202020204" pitchFamily="34" charset="0"/>
                <a:cs typeface="Arial" panose="020B0604020202020204" pitchFamily="34" charset="0"/>
              </a:rPr>
              <a:t> Deliberate  </a:t>
            </a:r>
            <a:endParaRPr lang="en-GB" sz="1600" b="1">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791374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713022-8BBB-AA77-42F8-A73098E698E7}"/>
              </a:ext>
            </a:extLst>
          </p:cNvPr>
          <p:cNvSpPr>
            <a:spLocks noGrp="1"/>
          </p:cNvSpPr>
          <p:nvPr>
            <p:ph type="title"/>
          </p:nvPr>
        </p:nvSpPr>
        <p:spPr>
          <a:xfrm>
            <a:off x="537343" y="259724"/>
            <a:ext cx="9886950" cy="892175"/>
          </a:xfrm>
        </p:spPr>
        <p:txBody>
          <a:bodyPr>
            <a:normAutofit/>
          </a:bodyPr>
          <a:lstStyle/>
          <a:p>
            <a:pPr>
              <a:defRPr>
                <a:latin typeface="Arial"/>
              </a:defRPr>
            </a:pPr>
            <a:r>
              <a:rPr lang="en-US" sz="3200" b="1" dirty="0">
                <a:latin typeface="Arial"/>
                <a:ea typeface="Calibri"/>
                <a:cs typeface="Calibri"/>
              </a:rPr>
              <a:t>Incident Data and Trends</a:t>
            </a:r>
          </a:p>
        </p:txBody>
      </p:sp>
      <p:pic>
        <p:nvPicPr>
          <p:cNvPr id="11" name="Content Placeholder 3" descr="slide-10-shape-4-enhanced.png"/>
          <p:cNvPicPr>
            <a:picLocks noChangeAspect="1"/>
          </p:cNvPicPr>
          <p:nvPr/>
        </p:nvPicPr>
        <p:blipFill>
          <a:blip r:embed="rId3"/>
          <a:srcRect/>
          <a:stretch>
            <a:fillRect/>
          </a:stretch>
        </p:blipFill>
        <p:spPr>
          <a:xfrm>
            <a:off x="685800" y="1592944"/>
            <a:ext cx="8339328" cy="3393607"/>
          </a:xfrm>
          <a:prstGeom prst="rect">
            <a:avLst/>
          </a:prstGeom>
        </p:spPr>
      </p:pic>
      <p:graphicFrame>
        <p:nvGraphicFramePr>
          <p:cNvPr id="10" name="Table 9">
            <a:extLst>
              <a:ext uri="{FF2B5EF4-FFF2-40B4-BE49-F238E27FC236}">
                <a16:creationId xmlns:a16="http://schemas.microsoft.com/office/drawing/2014/main" id="{E6D33384-276F-5133-75CC-1CAE46C4BBE4}"/>
              </a:ext>
            </a:extLst>
          </p:cNvPr>
          <p:cNvGraphicFramePr>
            <a:graphicFrameLocks noGrp="1"/>
          </p:cNvGraphicFramePr>
          <p:nvPr>
            <p:extLst>
              <p:ext uri="{D42A27DB-BD31-4B8C-83A1-F6EECF244321}">
                <p14:modId xmlns:p14="http://schemas.microsoft.com/office/powerpoint/2010/main" val="2466193148"/>
              </p:ext>
            </p:extLst>
          </p:nvPr>
        </p:nvGraphicFramePr>
        <p:xfrm>
          <a:off x="9162288" y="1444752"/>
          <a:ext cx="2670047" cy="3590825"/>
        </p:xfrm>
        <a:graphic>
          <a:graphicData uri="http://schemas.openxmlformats.org/drawingml/2006/table">
            <a:tbl>
              <a:tblPr bandRow="1">
                <a:tableStyleId>{5C22544A-7EE6-4342-B048-85BDC9FD1C3A}</a:tableStyleId>
              </a:tblPr>
              <a:tblGrid>
                <a:gridCol w="1627632">
                  <a:extLst>
                    <a:ext uri="{9D8B030D-6E8A-4147-A177-3AD203B41FA5}">
                      <a16:colId xmlns:a16="http://schemas.microsoft.com/office/drawing/2014/main" val="4273562973"/>
                    </a:ext>
                  </a:extLst>
                </a:gridCol>
                <a:gridCol w="1042415">
                  <a:extLst>
                    <a:ext uri="{9D8B030D-6E8A-4147-A177-3AD203B41FA5}">
                      <a16:colId xmlns:a16="http://schemas.microsoft.com/office/drawing/2014/main" val="2348526647"/>
                    </a:ext>
                  </a:extLst>
                </a:gridCol>
              </a:tblGrid>
              <a:tr h="512975">
                <a:tc>
                  <a:txBody>
                    <a:bodyPr/>
                    <a:lstStyle/>
                    <a:p>
                      <a:pPr marL="0" marR="0" algn="l" rtl="0" fontAlgn="base">
                        <a:spcBef>
                          <a:spcPts val="0"/>
                        </a:spcBef>
                        <a:spcAft>
                          <a:spcPts val="0"/>
                        </a:spcAft>
                        <a:buNone/>
                        <a:defRPr>
                          <a:latin typeface="Arial"/>
                        </a:defRPr>
                      </a:pPr>
                      <a:r>
                        <a:rPr lang="en-GB" sz="1500">
                          <a:solidFill>
                            <a:srgbClr val="000000"/>
                          </a:solidFill>
                          <a:effectLst/>
                          <a:latin typeface="Arial" panose="020B0004020202020204" pitchFamily="34" charset="0"/>
                        </a:rPr>
                        <a:t>Monday</a:t>
                      </a:r>
                      <a:r>
                        <a:rPr lang="en-US" sz="1500">
                          <a:solidFill>
                            <a:srgbClr val="000000"/>
                          </a:solidFill>
                          <a:effectLst/>
                          <a:latin typeface="Arial" panose="020B0004020202020204" pitchFamily="34" charset="0"/>
                        </a:rPr>
                        <a:t> </a:t>
                      </a:r>
                      <a:endParaRPr lang="en-US" sz="900">
                        <a:solidFill>
                          <a:srgbClr val="000000"/>
                        </a:solidFill>
                        <a:effectLst/>
                        <a:latin typeface="Segoe UI" panose="020B0502040204020203" pitchFamily="34" charset="0"/>
                      </a:endParaRPr>
                    </a:p>
                  </a:txBody>
                  <a:tcPr marL="73152" marR="73152" marT="18288" marB="18288" anchor="ctr">
                    <a:lnL>
                      <a:noFill/>
                    </a:lnL>
                    <a:lnR>
                      <a:noFill/>
                    </a:lnR>
                    <a:lnT>
                      <a:noFill/>
                    </a:lnT>
                    <a:lnB>
                      <a:noFill/>
                    </a:lnB>
                    <a:solidFill>
                      <a:srgbClr val="FFFFFF"/>
                    </a:solidFill>
                  </a:tcPr>
                </a:tc>
                <a:tc>
                  <a:txBody>
                    <a:bodyPr/>
                    <a:lstStyle/>
                    <a:p>
                      <a:pPr marL="0" marR="0" algn="r" rtl="0" fontAlgn="base">
                        <a:spcBef>
                          <a:spcPts val="0"/>
                        </a:spcBef>
                        <a:spcAft>
                          <a:spcPts val="0"/>
                        </a:spcAft>
                        <a:buNone/>
                        <a:defRPr>
                          <a:latin typeface="Arial"/>
                        </a:defRPr>
                      </a:pPr>
                      <a:r>
                        <a:rPr lang="en-GB" sz="1500" b="1">
                          <a:solidFill>
                            <a:srgbClr val="000000"/>
                          </a:solidFill>
                          <a:effectLst/>
                          <a:latin typeface="Arial" panose="020B0004020202020204" pitchFamily="34" charset="0"/>
                        </a:rPr>
                        <a:t>96</a:t>
                      </a:r>
                      <a:r>
                        <a:rPr lang="en-US" sz="1500" b="1">
                          <a:solidFill>
                            <a:srgbClr val="000000"/>
                          </a:solidFill>
                          <a:effectLst/>
                          <a:latin typeface="Arial" panose="020B0004020202020204" pitchFamily="34" charset="0"/>
                        </a:rPr>
                        <a:t> </a:t>
                      </a:r>
                      <a:endParaRPr lang="en-US" sz="900">
                        <a:solidFill>
                          <a:srgbClr val="000000"/>
                        </a:solidFill>
                        <a:effectLst/>
                        <a:latin typeface="Segoe UI" panose="020B0502040204020203" pitchFamily="34" charset="0"/>
                      </a:endParaRPr>
                    </a:p>
                  </a:txBody>
                  <a:tcPr marL="73152" marR="73152" marT="18288" marB="18288" anchor="ctr">
                    <a:lnL>
                      <a:noFill/>
                    </a:lnL>
                    <a:lnR>
                      <a:noFill/>
                    </a:lnR>
                    <a:lnT>
                      <a:noFill/>
                    </a:lnT>
                    <a:lnB>
                      <a:noFill/>
                    </a:lnB>
                    <a:solidFill>
                      <a:srgbClr val="FFFFFF"/>
                    </a:solidFill>
                  </a:tcPr>
                </a:tc>
                <a:extLst>
                  <a:ext uri="{0D108BD9-81ED-4DB2-BD59-A6C34878D82A}">
                    <a16:rowId xmlns:a16="http://schemas.microsoft.com/office/drawing/2014/main" val="2109756173"/>
                  </a:ext>
                </a:extLst>
              </a:tr>
              <a:tr h="512975">
                <a:tc>
                  <a:txBody>
                    <a:bodyPr/>
                    <a:lstStyle/>
                    <a:p>
                      <a:pPr marL="0" marR="0" algn="l" rtl="0" fontAlgn="base">
                        <a:spcBef>
                          <a:spcPts val="0"/>
                        </a:spcBef>
                        <a:spcAft>
                          <a:spcPts val="0"/>
                        </a:spcAft>
                        <a:buNone/>
                        <a:defRPr>
                          <a:latin typeface="Arial"/>
                        </a:defRPr>
                      </a:pPr>
                      <a:r>
                        <a:rPr lang="en-GB" sz="1500">
                          <a:solidFill>
                            <a:srgbClr val="000000"/>
                          </a:solidFill>
                          <a:effectLst/>
                          <a:latin typeface="Arial" panose="020B0004020202020204" pitchFamily="34" charset="0"/>
                        </a:rPr>
                        <a:t>Tuesday</a:t>
                      </a:r>
                      <a:r>
                        <a:rPr lang="en-US" sz="1500">
                          <a:solidFill>
                            <a:srgbClr val="000000"/>
                          </a:solidFill>
                          <a:effectLst/>
                          <a:latin typeface="Arial" panose="020B0004020202020204" pitchFamily="34" charset="0"/>
                        </a:rPr>
                        <a:t> </a:t>
                      </a:r>
                      <a:endParaRPr lang="en-US" sz="900">
                        <a:solidFill>
                          <a:srgbClr val="000000"/>
                        </a:solidFill>
                        <a:effectLst/>
                        <a:latin typeface="Segoe UI" panose="020B0502040204020203" pitchFamily="34" charset="0"/>
                      </a:endParaRPr>
                    </a:p>
                  </a:txBody>
                  <a:tcPr marL="73152" marR="73152" marT="18288" marB="18288" anchor="ctr">
                    <a:lnL>
                      <a:noFill/>
                    </a:lnL>
                    <a:lnR>
                      <a:noFill/>
                    </a:lnR>
                    <a:lnT>
                      <a:noFill/>
                    </a:lnT>
                    <a:lnB>
                      <a:noFill/>
                    </a:lnB>
                    <a:solidFill>
                      <a:srgbClr val="FFFFFF"/>
                    </a:solidFill>
                  </a:tcPr>
                </a:tc>
                <a:tc>
                  <a:txBody>
                    <a:bodyPr/>
                    <a:lstStyle/>
                    <a:p>
                      <a:pPr marL="0" marR="0" algn="r" rtl="0" fontAlgn="base">
                        <a:spcBef>
                          <a:spcPts val="0"/>
                        </a:spcBef>
                        <a:spcAft>
                          <a:spcPts val="0"/>
                        </a:spcAft>
                        <a:buNone/>
                        <a:defRPr>
                          <a:latin typeface="Arial"/>
                        </a:defRPr>
                      </a:pPr>
                      <a:r>
                        <a:rPr lang="en-GB" sz="1500" b="1">
                          <a:solidFill>
                            <a:srgbClr val="000000"/>
                          </a:solidFill>
                          <a:effectLst/>
                          <a:latin typeface="Arial" panose="020B0004020202020204" pitchFamily="34" charset="0"/>
                        </a:rPr>
                        <a:t>97</a:t>
                      </a:r>
                      <a:r>
                        <a:rPr lang="en-US" sz="1500" b="1">
                          <a:solidFill>
                            <a:srgbClr val="000000"/>
                          </a:solidFill>
                          <a:effectLst/>
                          <a:latin typeface="Arial" panose="020B0004020202020204" pitchFamily="34" charset="0"/>
                        </a:rPr>
                        <a:t> </a:t>
                      </a:r>
                      <a:endParaRPr lang="en-US" sz="900">
                        <a:solidFill>
                          <a:srgbClr val="000000"/>
                        </a:solidFill>
                        <a:effectLst/>
                        <a:latin typeface="Segoe UI" panose="020B0502040204020203" pitchFamily="34" charset="0"/>
                      </a:endParaRPr>
                    </a:p>
                  </a:txBody>
                  <a:tcPr marL="73152" marR="73152" marT="18288" marB="18288" anchor="ctr">
                    <a:lnL>
                      <a:noFill/>
                    </a:lnL>
                    <a:lnR>
                      <a:noFill/>
                    </a:lnR>
                    <a:lnT>
                      <a:noFill/>
                    </a:lnT>
                    <a:lnB>
                      <a:noFill/>
                    </a:lnB>
                    <a:solidFill>
                      <a:srgbClr val="FFFFFF"/>
                    </a:solidFill>
                  </a:tcPr>
                </a:tc>
                <a:extLst>
                  <a:ext uri="{0D108BD9-81ED-4DB2-BD59-A6C34878D82A}">
                    <a16:rowId xmlns:a16="http://schemas.microsoft.com/office/drawing/2014/main" val="1162903875"/>
                  </a:ext>
                </a:extLst>
              </a:tr>
              <a:tr h="512975">
                <a:tc>
                  <a:txBody>
                    <a:bodyPr/>
                    <a:lstStyle/>
                    <a:p>
                      <a:pPr marL="0" marR="0" algn="l" rtl="0" fontAlgn="base">
                        <a:spcBef>
                          <a:spcPts val="0"/>
                        </a:spcBef>
                        <a:spcAft>
                          <a:spcPts val="0"/>
                        </a:spcAft>
                        <a:buNone/>
                        <a:defRPr>
                          <a:latin typeface="Arial"/>
                        </a:defRPr>
                      </a:pPr>
                      <a:r>
                        <a:rPr lang="en-GB" sz="1500">
                          <a:solidFill>
                            <a:srgbClr val="000000"/>
                          </a:solidFill>
                          <a:effectLst/>
                          <a:latin typeface="Arial" panose="020B0004020202020204" pitchFamily="34" charset="0"/>
                        </a:rPr>
                        <a:t>Wednesday</a:t>
                      </a:r>
                      <a:r>
                        <a:rPr lang="en-US" sz="1500">
                          <a:solidFill>
                            <a:srgbClr val="000000"/>
                          </a:solidFill>
                          <a:effectLst/>
                          <a:latin typeface="Arial" panose="020B0004020202020204" pitchFamily="34" charset="0"/>
                        </a:rPr>
                        <a:t> </a:t>
                      </a:r>
                      <a:endParaRPr lang="en-US" sz="900">
                        <a:solidFill>
                          <a:srgbClr val="000000"/>
                        </a:solidFill>
                        <a:effectLst/>
                        <a:latin typeface="Segoe UI" panose="020B0502040204020203" pitchFamily="34" charset="0"/>
                      </a:endParaRPr>
                    </a:p>
                  </a:txBody>
                  <a:tcPr marL="73152" marR="73152" marT="18288" marB="18288" anchor="ctr">
                    <a:lnL>
                      <a:noFill/>
                    </a:lnL>
                    <a:lnR>
                      <a:noFill/>
                    </a:lnR>
                    <a:lnT>
                      <a:noFill/>
                    </a:lnT>
                    <a:lnB>
                      <a:noFill/>
                    </a:lnB>
                    <a:solidFill>
                      <a:srgbClr val="FFFFFF"/>
                    </a:solidFill>
                  </a:tcPr>
                </a:tc>
                <a:tc>
                  <a:txBody>
                    <a:bodyPr/>
                    <a:lstStyle/>
                    <a:p>
                      <a:pPr marL="0" marR="0" algn="r" rtl="0" fontAlgn="base">
                        <a:spcBef>
                          <a:spcPts val="0"/>
                        </a:spcBef>
                        <a:spcAft>
                          <a:spcPts val="0"/>
                        </a:spcAft>
                        <a:buNone/>
                        <a:defRPr>
                          <a:latin typeface="Arial"/>
                        </a:defRPr>
                      </a:pPr>
                      <a:r>
                        <a:rPr lang="en-GB" sz="1500" b="1">
                          <a:solidFill>
                            <a:srgbClr val="000000"/>
                          </a:solidFill>
                          <a:effectLst/>
                          <a:latin typeface="Arial" panose="020B0004020202020204" pitchFamily="34" charset="0"/>
                        </a:rPr>
                        <a:t>93</a:t>
                      </a:r>
                      <a:r>
                        <a:rPr lang="en-US" sz="1500" b="1">
                          <a:solidFill>
                            <a:srgbClr val="000000"/>
                          </a:solidFill>
                          <a:effectLst/>
                          <a:latin typeface="Arial" panose="020B0004020202020204" pitchFamily="34" charset="0"/>
                        </a:rPr>
                        <a:t> </a:t>
                      </a:r>
                      <a:endParaRPr lang="en-US" sz="900">
                        <a:solidFill>
                          <a:srgbClr val="000000"/>
                        </a:solidFill>
                        <a:effectLst/>
                        <a:latin typeface="Segoe UI" panose="020B0502040204020203" pitchFamily="34" charset="0"/>
                      </a:endParaRPr>
                    </a:p>
                  </a:txBody>
                  <a:tcPr marL="73152" marR="73152" marT="18288" marB="18288" anchor="ctr">
                    <a:lnL>
                      <a:noFill/>
                    </a:lnL>
                    <a:lnR>
                      <a:noFill/>
                    </a:lnR>
                    <a:lnT>
                      <a:noFill/>
                    </a:lnT>
                    <a:lnB>
                      <a:noFill/>
                    </a:lnB>
                    <a:solidFill>
                      <a:srgbClr val="FFFFFF"/>
                    </a:solidFill>
                  </a:tcPr>
                </a:tc>
                <a:extLst>
                  <a:ext uri="{0D108BD9-81ED-4DB2-BD59-A6C34878D82A}">
                    <a16:rowId xmlns:a16="http://schemas.microsoft.com/office/drawing/2014/main" val="2704091462"/>
                  </a:ext>
                </a:extLst>
              </a:tr>
              <a:tr h="512975">
                <a:tc>
                  <a:txBody>
                    <a:bodyPr/>
                    <a:lstStyle/>
                    <a:p>
                      <a:pPr marL="0" marR="0" algn="l" rtl="0" fontAlgn="base">
                        <a:spcBef>
                          <a:spcPts val="0"/>
                        </a:spcBef>
                        <a:spcAft>
                          <a:spcPts val="0"/>
                        </a:spcAft>
                        <a:buNone/>
                        <a:defRPr>
                          <a:latin typeface="Arial"/>
                        </a:defRPr>
                      </a:pPr>
                      <a:r>
                        <a:rPr lang="en-GB" sz="1500">
                          <a:solidFill>
                            <a:srgbClr val="000000"/>
                          </a:solidFill>
                          <a:effectLst/>
                          <a:latin typeface="Arial" panose="020B0004020202020204" pitchFamily="34" charset="0"/>
                        </a:rPr>
                        <a:t>Thursday</a:t>
                      </a:r>
                      <a:r>
                        <a:rPr lang="en-US" sz="1500">
                          <a:solidFill>
                            <a:srgbClr val="000000"/>
                          </a:solidFill>
                          <a:effectLst/>
                          <a:latin typeface="Arial" panose="020B0004020202020204" pitchFamily="34" charset="0"/>
                        </a:rPr>
                        <a:t> </a:t>
                      </a:r>
                      <a:endParaRPr lang="en-US" sz="900">
                        <a:solidFill>
                          <a:srgbClr val="000000"/>
                        </a:solidFill>
                        <a:effectLst/>
                        <a:latin typeface="Segoe UI" panose="020B0502040204020203" pitchFamily="34" charset="0"/>
                      </a:endParaRPr>
                    </a:p>
                  </a:txBody>
                  <a:tcPr marL="73152" marR="73152" marT="18288" marB="18288" anchor="ctr">
                    <a:lnL>
                      <a:noFill/>
                    </a:lnL>
                    <a:lnR>
                      <a:noFill/>
                    </a:lnR>
                    <a:lnT>
                      <a:noFill/>
                    </a:lnT>
                    <a:lnB>
                      <a:noFill/>
                    </a:lnB>
                    <a:solidFill>
                      <a:srgbClr val="FFFFFF"/>
                    </a:solidFill>
                  </a:tcPr>
                </a:tc>
                <a:tc>
                  <a:txBody>
                    <a:bodyPr/>
                    <a:lstStyle/>
                    <a:p>
                      <a:pPr marL="0" marR="0" algn="r" rtl="0" fontAlgn="base">
                        <a:spcBef>
                          <a:spcPts val="0"/>
                        </a:spcBef>
                        <a:spcAft>
                          <a:spcPts val="0"/>
                        </a:spcAft>
                        <a:buNone/>
                        <a:defRPr>
                          <a:latin typeface="Arial"/>
                        </a:defRPr>
                      </a:pPr>
                      <a:r>
                        <a:rPr lang="en-GB" sz="1500" b="1">
                          <a:solidFill>
                            <a:srgbClr val="000000"/>
                          </a:solidFill>
                          <a:effectLst/>
                          <a:latin typeface="Arial" panose="020B0004020202020204" pitchFamily="34" charset="0"/>
                        </a:rPr>
                        <a:t>85</a:t>
                      </a:r>
                      <a:r>
                        <a:rPr lang="en-US" sz="1500" b="1">
                          <a:solidFill>
                            <a:srgbClr val="000000"/>
                          </a:solidFill>
                          <a:effectLst/>
                          <a:latin typeface="Arial" panose="020B0004020202020204" pitchFamily="34" charset="0"/>
                        </a:rPr>
                        <a:t> </a:t>
                      </a:r>
                      <a:endParaRPr lang="en-US" sz="900">
                        <a:solidFill>
                          <a:srgbClr val="000000"/>
                        </a:solidFill>
                        <a:effectLst/>
                        <a:latin typeface="Segoe UI" panose="020B0502040204020203" pitchFamily="34" charset="0"/>
                      </a:endParaRPr>
                    </a:p>
                  </a:txBody>
                  <a:tcPr marL="73152" marR="73152" marT="18288" marB="18288" anchor="ctr">
                    <a:lnL>
                      <a:noFill/>
                    </a:lnL>
                    <a:lnR>
                      <a:noFill/>
                    </a:lnR>
                    <a:lnT>
                      <a:noFill/>
                    </a:lnT>
                    <a:lnB>
                      <a:noFill/>
                    </a:lnB>
                    <a:solidFill>
                      <a:srgbClr val="FFFFFF"/>
                    </a:solidFill>
                  </a:tcPr>
                </a:tc>
                <a:extLst>
                  <a:ext uri="{0D108BD9-81ED-4DB2-BD59-A6C34878D82A}">
                    <a16:rowId xmlns:a16="http://schemas.microsoft.com/office/drawing/2014/main" val="664676049"/>
                  </a:ext>
                </a:extLst>
              </a:tr>
              <a:tr h="512975">
                <a:tc>
                  <a:txBody>
                    <a:bodyPr/>
                    <a:lstStyle/>
                    <a:p>
                      <a:pPr marL="0" marR="0" algn="l" rtl="0" fontAlgn="base">
                        <a:spcBef>
                          <a:spcPts val="0"/>
                        </a:spcBef>
                        <a:spcAft>
                          <a:spcPts val="0"/>
                        </a:spcAft>
                        <a:buNone/>
                        <a:defRPr>
                          <a:latin typeface="Arial"/>
                        </a:defRPr>
                      </a:pPr>
                      <a:r>
                        <a:rPr lang="en-GB" sz="1500">
                          <a:solidFill>
                            <a:srgbClr val="000000"/>
                          </a:solidFill>
                          <a:effectLst/>
                          <a:latin typeface="Arial" panose="020B0004020202020204" pitchFamily="34" charset="0"/>
                        </a:rPr>
                        <a:t>Friday</a:t>
                      </a:r>
                      <a:r>
                        <a:rPr lang="en-US" sz="1500">
                          <a:solidFill>
                            <a:srgbClr val="000000"/>
                          </a:solidFill>
                          <a:effectLst/>
                          <a:latin typeface="Arial" panose="020B0004020202020204" pitchFamily="34" charset="0"/>
                        </a:rPr>
                        <a:t> </a:t>
                      </a:r>
                      <a:endParaRPr lang="en-US" sz="900">
                        <a:solidFill>
                          <a:srgbClr val="000000"/>
                        </a:solidFill>
                        <a:effectLst/>
                        <a:latin typeface="Segoe UI" panose="020B0502040204020203" pitchFamily="34" charset="0"/>
                      </a:endParaRPr>
                    </a:p>
                  </a:txBody>
                  <a:tcPr marL="73152" marR="73152" marT="18288" marB="18288" anchor="ctr">
                    <a:lnL>
                      <a:noFill/>
                    </a:lnL>
                    <a:lnR>
                      <a:noFill/>
                    </a:lnR>
                    <a:lnT>
                      <a:noFill/>
                    </a:lnT>
                    <a:lnB>
                      <a:noFill/>
                    </a:lnB>
                    <a:solidFill>
                      <a:srgbClr val="FFFFFF"/>
                    </a:solidFill>
                  </a:tcPr>
                </a:tc>
                <a:tc>
                  <a:txBody>
                    <a:bodyPr/>
                    <a:lstStyle/>
                    <a:p>
                      <a:pPr marL="0" marR="0" algn="r" rtl="0" fontAlgn="base">
                        <a:spcBef>
                          <a:spcPts val="0"/>
                        </a:spcBef>
                        <a:spcAft>
                          <a:spcPts val="0"/>
                        </a:spcAft>
                        <a:buNone/>
                        <a:defRPr>
                          <a:latin typeface="Arial"/>
                        </a:defRPr>
                      </a:pPr>
                      <a:r>
                        <a:rPr lang="en-GB" sz="1500" b="1">
                          <a:solidFill>
                            <a:srgbClr val="000000"/>
                          </a:solidFill>
                          <a:effectLst/>
                          <a:latin typeface="Arial" panose="020B0004020202020204" pitchFamily="34" charset="0"/>
                        </a:rPr>
                        <a:t>93</a:t>
                      </a:r>
                      <a:r>
                        <a:rPr lang="en-US" sz="1500" b="1">
                          <a:solidFill>
                            <a:srgbClr val="000000"/>
                          </a:solidFill>
                          <a:effectLst/>
                          <a:latin typeface="Arial" panose="020B0004020202020204" pitchFamily="34" charset="0"/>
                        </a:rPr>
                        <a:t> </a:t>
                      </a:r>
                      <a:endParaRPr lang="en-US" sz="900">
                        <a:solidFill>
                          <a:srgbClr val="000000"/>
                        </a:solidFill>
                        <a:effectLst/>
                        <a:latin typeface="Segoe UI" panose="020B0502040204020203" pitchFamily="34" charset="0"/>
                      </a:endParaRPr>
                    </a:p>
                  </a:txBody>
                  <a:tcPr marL="73152" marR="73152" marT="18288" marB="18288" anchor="ctr">
                    <a:lnL>
                      <a:noFill/>
                    </a:lnL>
                    <a:lnR>
                      <a:noFill/>
                    </a:lnR>
                    <a:lnT>
                      <a:noFill/>
                    </a:lnT>
                    <a:lnB>
                      <a:noFill/>
                    </a:lnB>
                    <a:solidFill>
                      <a:srgbClr val="FFFFFF"/>
                    </a:solidFill>
                  </a:tcPr>
                </a:tc>
                <a:extLst>
                  <a:ext uri="{0D108BD9-81ED-4DB2-BD59-A6C34878D82A}">
                    <a16:rowId xmlns:a16="http://schemas.microsoft.com/office/drawing/2014/main" val="1479165188"/>
                  </a:ext>
                </a:extLst>
              </a:tr>
              <a:tr h="512975">
                <a:tc>
                  <a:txBody>
                    <a:bodyPr/>
                    <a:lstStyle/>
                    <a:p>
                      <a:pPr marL="0" marR="0" algn="l" rtl="0" fontAlgn="base">
                        <a:spcBef>
                          <a:spcPts val="0"/>
                        </a:spcBef>
                        <a:spcAft>
                          <a:spcPts val="0"/>
                        </a:spcAft>
                        <a:buNone/>
                        <a:defRPr>
                          <a:latin typeface="Arial"/>
                        </a:defRPr>
                      </a:pPr>
                      <a:r>
                        <a:rPr lang="en-GB" sz="1500">
                          <a:solidFill>
                            <a:srgbClr val="000000"/>
                          </a:solidFill>
                          <a:effectLst/>
                          <a:latin typeface="Arial" panose="020B0004020202020204" pitchFamily="34" charset="0"/>
                        </a:rPr>
                        <a:t>Saturday</a:t>
                      </a:r>
                      <a:r>
                        <a:rPr lang="en-US" sz="1500">
                          <a:solidFill>
                            <a:srgbClr val="000000"/>
                          </a:solidFill>
                          <a:effectLst/>
                          <a:latin typeface="Arial" panose="020B0004020202020204" pitchFamily="34" charset="0"/>
                        </a:rPr>
                        <a:t> </a:t>
                      </a:r>
                      <a:endParaRPr lang="en-US" sz="900">
                        <a:solidFill>
                          <a:srgbClr val="000000"/>
                        </a:solidFill>
                        <a:effectLst/>
                        <a:latin typeface="Segoe UI" panose="020B0502040204020203" pitchFamily="34" charset="0"/>
                      </a:endParaRPr>
                    </a:p>
                  </a:txBody>
                  <a:tcPr marL="73152" marR="73152" marT="18288" marB="18288" anchor="ctr">
                    <a:lnL>
                      <a:noFill/>
                    </a:lnL>
                    <a:lnR>
                      <a:noFill/>
                    </a:lnR>
                    <a:lnT>
                      <a:noFill/>
                    </a:lnT>
                    <a:lnB>
                      <a:noFill/>
                    </a:lnB>
                    <a:solidFill>
                      <a:srgbClr val="FFFFFF"/>
                    </a:solidFill>
                  </a:tcPr>
                </a:tc>
                <a:tc>
                  <a:txBody>
                    <a:bodyPr/>
                    <a:lstStyle/>
                    <a:p>
                      <a:pPr marL="0" marR="0" algn="r" rtl="0" fontAlgn="base">
                        <a:spcBef>
                          <a:spcPts val="0"/>
                        </a:spcBef>
                        <a:spcAft>
                          <a:spcPts val="0"/>
                        </a:spcAft>
                        <a:buNone/>
                        <a:defRPr>
                          <a:latin typeface="Arial"/>
                        </a:defRPr>
                      </a:pPr>
                      <a:r>
                        <a:rPr lang="en-GB" sz="1500" b="1">
                          <a:solidFill>
                            <a:srgbClr val="000000"/>
                          </a:solidFill>
                          <a:effectLst/>
                          <a:latin typeface="Arial" panose="020B0004020202020204" pitchFamily="34" charset="0"/>
                        </a:rPr>
                        <a:t>124</a:t>
                      </a:r>
                      <a:r>
                        <a:rPr lang="en-US" sz="1500" b="1">
                          <a:solidFill>
                            <a:srgbClr val="000000"/>
                          </a:solidFill>
                          <a:effectLst/>
                          <a:latin typeface="Arial" panose="020B0004020202020204" pitchFamily="34" charset="0"/>
                        </a:rPr>
                        <a:t> </a:t>
                      </a:r>
                      <a:endParaRPr lang="en-US" sz="900">
                        <a:solidFill>
                          <a:srgbClr val="000000"/>
                        </a:solidFill>
                        <a:effectLst/>
                        <a:latin typeface="Segoe UI" panose="020B0502040204020203" pitchFamily="34" charset="0"/>
                      </a:endParaRPr>
                    </a:p>
                  </a:txBody>
                  <a:tcPr marL="73152" marR="73152" marT="18288" marB="18288" anchor="ctr">
                    <a:lnL>
                      <a:noFill/>
                    </a:lnL>
                    <a:lnR>
                      <a:noFill/>
                    </a:lnR>
                    <a:lnT>
                      <a:noFill/>
                    </a:lnT>
                    <a:lnB>
                      <a:noFill/>
                    </a:lnB>
                    <a:solidFill>
                      <a:srgbClr val="FFFFFF"/>
                    </a:solidFill>
                  </a:tcPr>
                </a:tc>
                <a:extLst>
                  <a:ext uri="{0D108BD9-81ED-4DB2-BD59-A6C34878D82A}">
                    <a16:rowId xmlns:a16="http://schemas.microsoft.com/office/drawing/2014/main" val="954206673"/>
                  </a:ext>
                </a:extLst>
              </a:tr>
              <a:tr h="512975">
                <a:tc>
                  <a:txBody>
                    <a:bodyPr/>
                    <a:lstStyle/>
                    <a:p>
                      <a:pPr marL="0" marR="0" algn="l" rtl="0" fontAlgn="base">
                        <a:spcBef>
                          <a:spcPts val="0"/>
                        </a:spcBef>
                        <a:spcAft>
                          <a:spcPts val="0"/>
                        </a:spcAft>
                        <a:buNone/>
                        <a:defRPr>
                          <a:latin typeface="Arial"/>
                        </a:defRPr>
                      </a:pPr>
                      <a:r>
                        <a:rPr lang="en-GB" sz="1500">
                          <a:solidFill>
                            <a:srgbClr val="000000"/>
                          </a:solidFill>
                          <a:effectLst/>
                          <a:latin typeface="Arial" panose="020B0004020202020204" pitchFamily="34" charset="0"/>
                        </a:rPr>
                        <a:t>Sunday</a:t>
                      </a:r>
                      <a:r>
                        <a:rPr lang="en-US" sz="1500">
                          <a:solidFill>
                            <a:srgbClr val="000000"/>
                          </a:solidFill>
                          <a:effectLst/>
                          <a:latin typeface="Arial" panose="020B0004020202020204" pitchFamily="34" charset="0"/>
                        </a:rPr>
                        <a:t> </a:t>
                      </a:r>
                      <a:endParaRPr lang="en-US" sz="900">
                        <a:solidFill>
                          <a:srgbClr val="000000"/>
                        </a:solidFill>
                        <a:effectLst/>
                        <a:latin typeface="Segoe UI" panose="020B0502040204020203" pitchFamily="34" charset="0"/>
                      </a:endParaRPr>
                    </a:p>
                  </a:txBody>
                  <a:tcPr marL="73152" marR="73152" marT="18288" marB="18288" anchor="ctr">
                    <a:lnL>
                      <a:noFill/>
                    </a:lnL>
                    <a:lnR>
                      <a:noFill/>
                    </a:lnR>
                    <a:lnT>
                      <a:noFill/>
                    </a:lnT>
                    <a:lnB>
                      <a:noFill/>
                    </a:lnB>
                    <a:solidFill>
                      <a:srgbClr val="FFFFFF"/>
                    </a:solidFill>
                  </a:tcPr>
                </a:tc>
                <a:tc>
                  <a:txBody>
                    <a:bodyPr/>
                    <a:lstStyle/>
                    <a:p>
                      <a:pPr marL="0" marR="0" algn="r" rtl="0" fontAlgn="base">
                        <a:spcBef>
                          <a:spcPts val="0"/>
                        </a:spcBef>
                        <a:spcAft>
                          <a:spcPts val="0"/>
                        </a:spcAft>
                        <a:buNone/>
                        <a:defRPr>
                          <a:latin typeface="Arial"/>
                        </a:defRPr>
                      </a:pPr>
                      <a:r>
                        <a:rPr lang="en-GB" sz="1500" b="1">
                          <a:solidFill>
                            <a:srgbClr val="000000"/>
                          </a:solidFill>
                          <a:effectLst/>
                          <a:latin typeface="Arial" panose="020B0004020202020204" pitchFamily="34" charset="0"/>
                        </a:rPr>
                        <a:t>110</a:t>
                      </a:r>
                      <a:r>
                        <a:rPr lang="en-US" sz="1500" b="1">
                          <a:solidFill>
                            <a:srgbClr val="000000"/>
                          </a:solidFill>
                          <a:effectLst/>
                          <a:latin typeface="Arial" panose="020B0004020202020204" pitchFamily="34" charset="0"/>
                        </a:rPr>
                        <a:t> </a:t>
                      </a:r>
                      <a:endParaRPr lang="en-US" sz="900">
                        <a:solidFill>
                          <a:srgbClr val="000000"/>
                        </a:solidFill>
                        <a:effectLst/>
                        <a:latin typeface="Segoe UI" panose="020B0502040204020203" pitchFamily="34" charset="0"/>
                      </a:endParaRPr>
                    </a:p>
                  </a:txBody>
                  <a:tcPr marL="73152" marR="73152" marT="18288" marB="18288" anchor="ctr">
                    <a:lnL>
                      <a:noFill/>
                    </a:lnL>
                    <a:lnR>
                      <a:noFill/>
                    </a:lnR>
                    <a:lnT>
                      <a:noFill/>
                    </a:lnT>
                    <a:lnB>
                      <a:noFill/>
                    </a:lnB>
                    <a:solidFill>
                      <a:srgbClr val="FFFFFF"/>
                    </a:solidFill>
                  </a:tcPr>
                </a:tc>
                <a:extLst>
                  <a:ext uri="{0D108BD9-81ED-4DB2-BD59-A6C34878D82A}">
                    <a16:rowId xmlns:a16="http://schemas.microsoft.com/office/drawing/2014/main" val="1721188260"/>
                  </a:ext>
                </a:extLst>
              </a:tr>
            </a:tbl>
          </a:graphicData>
        </a:graphic>
      </p:graphicFrame>
      <p:sp>
        <p:nvSpPr>
          <p:cNvPr id="3" name="TextBox 2">
            <a:extLst>
              <a:ext uri="{FF2B5EF4-FFF2-40B4-BE49-F238E27FC236}">
                <a16:creationId xmlns:a16="http://schemas.microsoft.com/office/drawing/2014/main" id="{B9CDC5FE-8C02-A6FE-D2E0-634AD4436C0F}"/>
              </a:ext>
            </a:extLst>
          </p:cNvPr>
          <p:cNvSpPr txBox="1"/>
          <p:nvPr/>
        </p:nvSpPr>
        <p:spPr>
          <a:xfrm>
            <a:off x="201168" y="1170766"/>
            <a:ext cx="8823960" cy="246221"/>
          </a:xfrm>
          <a:prstGeom prst="rect">
            <a:avLst/>
          </a:prstGeom>
          <a:noFill/>
        </p:spPr>
        <p:txBody>
          <a:bodyPr wrap="square" lIns="0" tIns="0" rIns="0" bIns="0" rtlCol="0" anchor="ctr">
            <a:spAutoFit/>
          </a:bodyPr>
          <a:lstStyle/>
          <a:p>
            <a:pPr algn="ctr">
              <a:spcBef>
                <a:spcPts val="0"/>
              </a:spcBef>
              <a:spcAft>
                <a:spcPts val="0"/>
              </a:spcAft>
              <a:defRPr>
                <a:latin typeface="Arial"/>
              </a:defRPr>
            </a:pPr>
            <a:r>
              <a:rPr lang="en-GB" sz="1600" b="1" dirty="0">
                <a:latin typeface="Arial"/>
              </a:rPr>
              <a:t>Time of day</a:t>
            </a:r>
          </a:p>
        </p:txBody>
      </p:sp>
      <p:sp>
        <p:nvSpPr>
          <p:cNvPr id="6" name="TextBox 5">
            <a:extLst>
              <a:ext uri="{FF2B5EF4-FFF2-40B4-BE49-F238E27FC236}">
                <a16:creationId xmlns:a16="http://schemas.microsoft.com/office/drawing/2014/main" id="{4A166A8A-1470-3A2D-42C7-2F0583AD0BD5}"/>
              </a:ext>
            </a:extLst>
          </p:cNvPr>
          <p:cNvSpPr txBox="1"/>
          <p:nvPr/>
        </p:nvSpPr>
        <p:spPr>
          <a:xfrm>
            <a:off x="9162288" y="1170766"/>
            <a:ext cx="2670048" cy="246221"/>
          </a:xfrm>
          <a:prstGeom prst="rect">
            <a:avLst/>
          </a:prstGeom>
          <a:noFill/>
        </p:spPr>
        <p:txBody>
          <a:bodyPr wrap="square" lIns="0" tIns="0" rIns="0" bIns="0" rtlCol="0" anchor="ctr">
            <a:spAutoFit/>
          </a:bodyPr>
          <a:lstStyle/>
          <a:p>
            <a:pPr algn="ctr">
              <a:spcBef>
                <a:spcPts val="0"/>
              </a:spcBef>
              <a:spcAft>
                <a:spcPts val="0"/>
              </a:spcAft>
              <a:defRPr>
                <a:latin typeface="Arial"/>
              </a:defRPr>
            </a:pPr>
            <a:r>
              <a:rPr lang="en-GB" sz="1600" b="1" dirty="0">
                <a:latin typeface="Arial"/>
              </a:rPr>
              <a:t>Incidents per day</a:t>
            </a:r>
          </a:p>
        </p:txBody>
      </p:sp>
      <p:sp>
        <p:nvSpPr>
          <p:cNvPr id="4" name="TextBox 3">
            <a:extLst>
              <a:ext uri="{FF2B5EF4-FFF2-40B4-BE49-F238E27FC236}">
                <a16:creationId xmlns:a16="http://schemas.microsoft.com/office/drawing/2014/main" id="{BE8C962C-5124-1A94-1437-82EE177CA346}"/>
              </a:ext>
            </a:extLst>
          </p:cNvPr>
          <p:cNvSpPr txBox="1"/>
          <p:nvPr/>
        </p:nvSpPr>
        <p:spPr>
          <a:xfrm>
            <a:off x="201168" y="5242034"/>
            <a:ext cx="5040866" cy="276999"/>
          </a:xfrm>
          <a:prstGeom prst="rect">
            <a:avLst/>
          </a:prstGeom>
          <a:noFill/>
        </p:spPr>
        <p:txBody>
          <a:bodyPr wrap="square" rtlCol="0">
            <a:spAutoFit/>
          </a:bodyPr>
          <a:lstStyle/>
          <a:p>
            <a:r>
              <a:rPr lang="en-GB" sz="1200" dirty="0"/>
              <a:t>Based upon Fires in the Open  2025/26</a:t>
            </a:r>
          </a:p>
        </p:txBody>
      </p:sp>
    </p:spTree>
    <p:extLst>
      <p:ext uri="{BB962C8B-B14F-4D97-AF65-F5344CB8AC3E}">
        <p14:creationId xmlns:p14="http://schemas.microsoft.com/office/powerpoint/2010/main" val="1297251145"/>
      </p:ext>
    </p:extLst>
  </p:cSld>
  <p:clrMapOvr>
    <a:masterClrMapping/>
  </p:clrMapOvr>
  <p:extLst>
    <p:ext uri="{6950BFC3-D8DA-4A85-94F7-54DA5524770B}">
      <p188:commentRel xmlns:p188="http://schemas.microsoft.com/office/powerpoint/2018/8/main" r:id="rId2"/>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7F4FD6-6418-0DA7-38F7-A689CC5510FF}"/>
              </a:ext>
            </a:extLst>
          </p:cNvPr>
          <p:cNvSpPr>
            <a:spLocks noGrp="1"/>
          </p:cNvSpPr>
          <p:nvPr>
            <p:ph type="title"/>
          </p:nvPr>
        </p:nvSpPr>
        <p:spPr>
          <a:xfrm>
            <a:off x="520224" y="0"/>
            <a:ext cx="8943109" cy="1092242"/>
          </a:xfrm>
        </p:spPr>
        <p:txBody>
          <a:bodyPr anchor="ctr">
            <a:normAutofit/>
          </a:bodyPr>
          <a:lstStyle/>
          <a:p>
            <a:pPr>
              <a:defRPr>
                <a:latin typeface="Arial"/>
              </a:defRPr>
            </a:pPr>
            <a:r>
              <a:rPr lang="en-GB" sz="3200" dirty="0">
                <a:latin typeface="Arial"/>
              </a:rPr>
              <a:t>Incident Data and Trends </a:t>
            </a:r>
          </a:p>
        </p:txBody>
      </p:sp>
      <p:sp>
        <p:nvSpPr>
          <p:cNvPr id="3" name="Content Placeholder 2">
            <a:extLst>
              <a:ext uri="{FF2B5EF4-FFF2-40B4-BE49-F238E27FC236}">
                <a16:creationId xmlns:a16="http://schemas.microsoft.com/office/drawing/2014/main" id="{C1027A52-7487-B0BA-70E1-2DD11FF6C2FA}"/>
              </a:ext>
            </a:extLst>
          </p:cNvPr>
          <p:cNvSpPr>
            <a:spLocks noGrp="1"/>
          </p:cNvSpPr>
          <p:nvPr>
            <p:ph sz="half" idx="1"/>
          </p:nvPr>
        </p:nvSpPr>
        <p:spPr>
          <a:xfrm>
            <a:off x="508714" y="1001143"/>
            <a:ext cx="6002976" cy="4456402"/>
          </a:xfrm>
        </p:spPr>
        <p:txBody>
          <a:bodyPr>
            <a:normAutofit fontScale="92500" lnSpcReduction="10000"/>
          </a:bodyPr>
          <a:lstStyle/>
          <a:p>
            <a:pPr marL="0" indent="0">
              <a:lnSpc>
                <a:spcPct val="109000"/>
              </a:lnSpc>
              <a:spcBef>
                <a:spcPts val="1200"/>
              </a:spcBef>
              <a:buNone/>
              <a:defRPr>
                <a:latin typeface="Arial"/>
              </a:defRPr>
            </a:pPr>
            <a:r>
              <a:rPr lang="en-GB" sz="2000" dirty="0">
                <a:latin typeface="Arial"/>
              </a:rPr>
              <a:t>The Service routinely analyses:</a:t>
            </a:r>
          </a:p>
          <a:p>
            <a:pPr>
              <a:lnSpc>
                <a:spcPct val="109000"/>
              </a:lnSpc>
              <a:spcBef>
                <a:spcPts val="1200"/>
              </a:spcBef>
              <a:defRPr>
                <a:latin typeface="Arial"/>
              </a:defRPr>
            </a:pPr>
            <a:r>
              <a:rPr lang="en-GB" sz="2000" dirty="0">
                <a:latin typeface="Arial"/>
              </a:rPr>
              <a:t>Location of incidents and geographic hotspots</a:t>
            </a:r>
          </a:p>
          <a:p>
            <a:pPr>
              <a:lnSpc>
                <a:spcPct val="109000"/>
              </a:lnSpc>
              <a:spcBef>
                <a:spcPts val="1200"/>
              </a:spcBef>
              <a:defRPr>
                <a:latin typeface="Arial"/>
              </a:defRPr>
            </a:pPr>
            <a:r>
              <a:rPr lang="en-GB" sz="2000" dirty="0">
                <a:latin typeface="Arial"/>
              </a:rPr>
              <a:t>Repeat incidents at the same locations</a:t>
            </a:r>
          </a:p>
          <a:p>
            <a:pPr>
              <a:lnSpc>
                <a:spcPct val="109000"/>
              </a:lnSpc>
              <a:spcBef>
                <a:spcPts val="1200"/>
              </a:spcBef>
              <a:defRPr>
                <a:latin typeface="Arial"/>
              </a:defRPr>
            </a:pPr>
            <a:r>
              <a:rPr lang="en-GB" sz="2000" dirty="0">
                <a:latin typeface="Arial"/>
              </a:rPr>
              <a:t>Incident type (e.g. grass, refuse, bin and other outdoor fires)</a:t>
            </a:r>
          </a:p>
          <a:p>
            <a:pPr>
              <a:lnSpc>
                <a:spcPct val="109000"/>
              </a:lnSpc>
              <a:spcBef>
                <a:spcPts val="1200"/>
              </a:spcBef>
              <a:defRPr>
                <a:latin typeface="Arial"/>
              </a:defRPr>
            </a:pPr>
            <a:r>
              <a:rPr lang="en-GB" sz="2000" dirty="0">
                <a:latin typeface="Arial"/>
              </a:rPr>
              <a:t>Date and time of occurrence</a:t>
            </a:r>
          </a:p>
          <a:p>
            <a:pPr>
              <a:lnSpc>
                <a:spcPct val="109000"/>
              </a:lnSpc>
              <a:spcBef>
                <a:spcPts val="1200"/>
              </a:spcBef>
              <a:defRPr>
                <a:latin typeface="Arial"/>
              </a:defRPr>
            </a:pPr>
            <a:r>
              <a:rPr lang="en-GB" sz="2000" dirty="0">
                <a:latin typeface="Arial"/>
              </a:rPr>
              <a:t>Seasonal and weather-related trends</a:t>
            </a:r>
          </a:p>
          <a:p>
            <a:pPr>
              <a:lnSpc>
                <a:spcPct val="109000"/>
              </a:lnSpc>
              <a:spcBef>
                <a:spcPts val="1200"/>
              </a:spcBef>
              <a:defRPr>
                <a:latin typeface="Arial"/>
              </a:defRPr>
            </a:pPr>
            <a:r>
              <a:rPr lang="en-GB" sz="2000" dirty="0">
                <a:latin typeface="Arial"/>
              </a:rPr>
              <a:t>Operational demand and resource impacts</a:t>
            </a:r>
          </a:p>
          <a:p>
            <a:pPr marL="0" indent="0">
              <a:lnSpc>
                <a:spcPct val="109000"/>
              </a:lnSpc>
              <a:spcBef>
                <a:spcPts val="1200"/>
              </a:spcBef>
              <a:buNone/>
              <a:defRPr>
                <a:latin typeface="Arial"/>
              </a:defRPr>
            </a:pPr>
            <a:r>
              <a:rPr lang="en-GB" sz="2000" dirty="0">
                <a:latin typeface="Arial"/>
              </a:rPr>
              <a:t>This information helps identify areas experiencing increased levels of activity and locations where repeat incidents are occurring.</a:t>
            </a:r>
          </a:p>
        </p:txBody>
      </p:sp>
      <p:pic>
        <p:nvPicPr>
          <p:cNvPr id="7" name="Picture 6">
            <a:extLst>
              <a:ext uri="{FF2B5EF4-FFF2-40B4-BE49-F238E27FC236}">
                <a16:creationId xmlns:a16="http://schemas.microsoft.com/office/drawing/2014/main" id="{30757D77-4A08-902F-6E95-90A755122797}"/>
              </a:ext>
            </a:extLst>
          </p:cNvPr>
          <p:cNvPicPr>
            <a:picLocks noChangeAspect="1"/>
          </p:cNvPicPr>
          <p:nvPr/>
        </p:nvPicPr>
        <p:blipFill>
          <a:blip r:embed="rId2"/>
          <a:stretch>
            <a:fillRect/>
          </a:stretch>
        </p:blipFill>
        <p:spPr>
          <a:xfrm>
            <a:off x="7913512" y="22615"/>
            <a:ext cx="3058375" cy="3162300"/>
          </a:xfrm>
          <a:prstGeom prst="rect">
            <a:avLst/>
          </a:prstGeom>
        </p:spPr>
      </p:pic>
      <p:pic>
        <p:nvPicPr>
          <p:cNvPr id="9" name="Picture 8">
            <a:extLst>
              <a:ext uri="{FF2B5EF4-FFF2-40B4-BE49-F238E27FC236}">
                <a16:creationId xmlns:a16="http://schemas.microsoft.com/office/drawing/2014/main" id="{325EA0BA-489B-438C-0F4C-2E9AFFD693A1}"/>
              </a:ext>
            </a:extLst>
          </p:cNvPr>
          <p:cNvPicPr>
            <a:picLocks noChangeAspect="1"/>
          </p:cNvPicPr>
          <p:nvPr/>
        </p:nvPicPr>
        <p:blipFill>
          <a:blip r:embed="rId3"/>
          <a:stretch>
            <a:fillRect/>
          </a:stretch>
        </p:blipFill>
        <p:spPr>
          <a:xfrm>
            <a:off x="7426759" y="3209925"/>
            <a:ext cx="4031883" cy="2590800"/>
          </a:xfrm>
          <a:prstGeom prst="rect">
            <a:avLst/>
          </a:prstGeom>
        </p:spPr>
      </p:pic>
    </p:spTree>
    <p:extLst>
      <p:ext uri="{BB962C8B-B14F-4D97-AF65-F5344CB8AC3E}">
        <p14:creationId xmlns:p14="http://schemas.microsoft.com/office/powerpoint/2010/main" val="6530511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B841D7-8D42-F9C1-4742-B0CCFE38A658}"/>
              </a:ext>
            </a:extLst>
          </p:cNvPr>
          <p:cNvSpPr>
            <a:spLocks noGrp="1"/>
          </p:cNvSpPr>
          <p:nvPr>
            <p:ph type="title"/>
          </p:nvPr>
        </p:nvSpPr>
        <p:spPr>
          <a:xfrm>
            <a:off x="521072" y="273260"/>
            <a:ext cx="11338560" cy="825500"/>
          </a:xfrm>
        </p:spPr>
        <p:txBody>
          <a:bodyPr>
            <a:normAutofit/>
          </a:bodyPr>
          <a:lstStyle/>
          <a:p>
            <a:pPr>
              <a:defRPr>
                <a:latin typeface="Arial"/>
              </a:defRPr>
            </a:pPr>
            <a:r>
              <a:rPr lang="en-GB" sz="3200" b="1" dirty="0">
                <a:latin typeface="Arial"/>
              </a:rPr>
              <a:t>Local Intelligence</a:t>
            </a:r>
          </a:p>
        </p:txBody>
      </p:sp>
      <p:sp>
        <p:nvSpPr>
          <p:cNvPr id="3" name="Content Placeholder 2">
            <a:extLst>
              <a:ext uri="{FF2B5EF4-FFF2-40B4-BE49-F238E27FC236}">
                <a16:creationId xmlns:a16="http://schemas.microsoft.com/office/drawing/2014/main" id="{E9AB3833-CF5F-49EB-512F-5F31133BF4DD}"/>
              </a:ext>
            </a:extLst>
          </p:cNvPr>
          <p:cNvSpPr>
            <a:spLocks noGrp="1"/>
          </p:cNvSpPr>
          <p:nvPr>
            <p:ph idx="1"/>
          </p:nvPr>
        </p:nvSpPr>
        <p:spPr>
          <a:xfrm>
            <a:off x="512445" y="1233767"/>
            <a:ext cx="11167110" cy="4686300"/>
          </a:xfrm>
        </p:spPr>
        <p:txBody>
          <a:bodyPr>
            <a:noAutofit/>
          </a:bodyPr>
          <a:lstStyle/>
          <a:p>
            <a:pPr marL="0" indent="0">
              <a:lnSpc>
                <a:spcPct val="109000"/>
              </a:lnSpc>
              <a:spcBef>
                <a:spcPts val="1200"/>
              </a:spcBef>
              <a:buNone/>
              <a:defRPr>
                <a:latin typeface="Arial"/>
              </a:defRPr>
            </a:pPr>
            <a:r>
              <a:rPr lang="en-GB" sz="2000" dirty="0">
                <a:latin typeface="Arial"/>
              </a:rPr>
              <a:t>Information is also gathered through:</a:t>
            </a:r>
          </a:p>
          <a:p>
            <a:pPr>
              <a:lnSpc>
                <a:spcPct val="109000"/>
              </a:lnSpc>
              <a:spcBef>
                <a:spcPts val="1200"/>
              </a:spcBef>
              <a:defRPr>
                <a:latin typeface="Arial"/>
              </a:defRPr>
            </a:pPr>
            <a:r>
              <a:rPr lang="en-GB" sz="2000" dirty="0">
                <a:latin typeface="Arial"/>
              </a:rPr>
              <a:t>Local knowledge from stations and district teams</a:t>
            </a:r>
          </a:p>
          <a:p>
            <a:pPr>
              <a:lnSpc>
                <a:spcPct val="109000"/>
              </a:lnSpc>
              <a:spcBef>
                <a:spcPts val="1200"/>
              </a:spcBef>
              <a:defRPr>
                <a:latin typeface="Arial"/>
              </a:defRPr>
            </a:pPr>
            <a:r>
              <a:rPr lang="en-GB" sz="2000" dirty="0">
                <a:latin typeface="Arial"/>
              </a:rPr>
              <a:t>Community reports and concerns</a:t>
            </a:r>
          </a:p>
          <a:p>
            <a:pPr>
              <a:lnSpc>
                <a:spcPct val="109000"/>
              </a:lnSpc>
              <a:spcBef>
                <a:spcPts val="1200"/>
              </a:spcBef>
              <a:defRPr>
                <a:latin typeface="Arial"/>
              </a:defRPr>
            </a:pPr>
            <a:r>
              <a:rPr lang="en-GB" sz="2000" dirty="0">
                <a:latin typeface="Arial"/>
              </a:rPr>
              <a:t>Multi agency meetings</a:t>
            </a:r>
          </a:p>
          <a:p>
            <a:pPr>
              <a:lnSpc>
                <a:spcPct val="109000"/>
              </a:lnSpc>
              <a:spcBef>
                <a:spcPts val="1200"/>
              </a:spcBef>
              <a:defRPr>
                <a:latin typeface="Arial"/>
              </a:defRPr>
            </a:pPr>
            <a:r>
              <a:rPr lang="en-GB" sz="2000" dirty="0">
                <a:latin typeface="Arial"/>
              </a:rPr>
              <a:t>Fire Stoppers</a:t>
            </a:r>
          </a:p>
          <a:p>
            <a:pPr>
              <a:lnSpc>
                <a:spcPct val="109000"/>
              </a:lnSpc>
              <a:spcBef>
                <a:spcPts val="1200"/>
              </a:spcBef>
              <a:defRPr>
                <a:latin typeface="Arial"/>
              </a:defRPr>
            </a:pPr>
            <a:r>
              <a:rPr lang="en-GB" sz="2000" dirty="0">
                <a:latin typeface="Arial"/>
              </a:rPr>
              <a:t>Emerging issues identified whilst undertaking prevention activity in the community. </a:t>
            </a:r>
          </a:p>
          <a:p>
            <a:pPr marL="0" indent="0">
              <a:lnSpc>
                <a:spcPct val="109000"/>
              </a:lnSpc>
              <a:spcBef>
                <a:spcPts val="1200"/>
              </a:spcBef>
              <a:buNone/>
              <a:defRPr>
                <a:latin typeface="Arial"/>
              </a:defRPr>
            </a:pPr>
            <a:r>
              <a:rPr lang="en-GB" sz="2000" dirty="0">
                <a:latin typeface="Arial"/>
              </a:rPr>
              <a:t>This provides context to incident data and helps the Service understand local factors that may be contributing to community safety risks</a:t>
            </a:r>
            <a:r>
              <a:rPr lang="en-GB" sz="1800" dirty="0">
                <a:latin typeface="Arial"/>
              </a:rPr>
              <a:t>.</a:t>
            </a:r>
          </a:p>
        </p:txBody>
      </p:sp>
      <p:pic>
        <p:nvPicPr>
          <p:cNvPr id="6" name="Picture 4" descr="slide-12-shape-5-enhanced.png"/>
          <p:cNvPicPr>
            <a:picLocks noChangeAspect="1"/>
          </p:cNvPicPr>
          <p:nvPr/>
        </p:nvPicPr>
        <p:blipFill>
          <a:blip r:embed="rId2"/>
          <a:srcRect/>
          <a:stretch>
            <a:fillRect/>
          </a:stretch>
        </p:blipFill>
        <p:spPr>
          <a:xfrm>
            <a:off x="6917747" y="242047"/>
            <a:ext cx="4506538" cy="3419336"/>
          </a:xfrm>
          <a:prstGeom prst="rect">
            <a:avLst/>
          </a:prstGeom>
        </p:spPr>
      </p:pic>
    </p:spTree>
    <p:extLst>
      <p:ext uri="{BB962C8B-B14F-4D97-AF65-F5344CB8AC3E}">
        <p14:creationId xmlns:p14="http://schemas.microsoft.com/office/powerpoint/2010/main" val="15178217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E91827-F333-63AB-9B1F-334BE15F1E3E}"/>
              </a:ext>
            </a:extLst>
          </p:cNvPr>
          <p:cNvSpPr>
            <a:spLocks noGrp="1"/>
          </p:cNvSpPr>
          <p:nvPr>
            <p:ph type="title"/>
          </p:nvPr>
        </p:nvSpPr>
        <p:spPr>
          <a:xfrm>
            <a:off x="515471" y="274255"/>
            <a:ext cx="10515600" cy="564776"/>
          </a:xfrm>
        </p:spPr>
        <p:txBody>
          <a:bodyPr>
            <a:normAutofit/>
          </a:bodyPr>
          <a:lstStyle/>
          <a:p>
            <a:pPr>
              <a:defRPr>
                <a:latin typeface="Arial"/>
              </a:defRPr>
            </a:pPr>
            <a:r>
              <a:rPr lang="en-GB" sz="3200" b="1" dirty="0">
                <a:latin typeface="Arial"/>
              </a:rPr>
              <a:t>Partnership Information</a:t>
            </a:r>
          </a:p>
        </p:txBody>
      </p:sp>
      <p:sp>
        <p:nvSpPr>
          <p:cNvPr id="3" name="Content Placeholder 2">
            <a:extLst>
              <a:ext uri="{FF2B5EF4-FFF2-40B4-BE49-F238E27FC236}">
                <a16:creationId xmlns:a16="http://schemas.microsoft.com/office/drawing/2014/main" id="{9D620DBD-15DF-AC9C-44C8-C334DC5DA072}"/>
              </a:ext>
            </a:extLst>
          </p:cNvPr>
          <p:cNvSpPr>
            <a:spLocks noGrp="1"/>
          </p:cNvSpPr>
          <p:nvPr>
            <p:ph idx="1"/>
          </p:nvPr>
        </p:nvSpPr>
        <p:spPr>
          <a:xfrm>
            <a:off x="515471" y="839031"/>
            <a:ext cx="10515600" cy="3724783"/>
          </a:xfrm>
        </p:spPr>
        <p:txBody>
          <a:bodyPr>
            <a:noAutofit/>
          </a:bodyPr>
          <a:lstStyle/>
          <a:p>
            <a:pPr marL="0" indent="0">
              <a:lnSpc>
                <a:spcPct val="100000"/>
              </a:lnSpc>
              <a:buNone/>
              <a:defRPr>
                <a:latin typeface="Arial"/>
              </a:defRPr>
            </a:pPr>
            <a:r>
              <a:rPr lang="en-GB" sz="2000" dirty="0">
                <a:latin typeface="Arial"/>
              </a:rPr>
              <a:t>The Service works with partners to develop a broader understanding of risk, including information from:</a:t>
            </a:r>
          </a:p>
          <a:p>
            <a:pPr>
              <a:lnSpc>
                <a:spcPct val="100000"/>
              </a:lnSpc>
              <a:defRPr>
                <a:latin typeface="Arial"/>
              </a:defRPr>
            </a:pPr>
            <a:r>
              <a:rPr lang="en-GB" sz="2000" dirty="0">
                <a:latin typeface="Arial"/>
              </a:rPr>
              <a:t>North Yorkshire Police</a:t>
            </a:r>
          </a:p>
          <a:p>
            <a:pPr>
              <a:lnSpc>
                <a:spcPct val="100000"/>
              </a:lnSpc>
              <a:defRPr>
                <a:latin typeface="Arial"/>
              </a:defRPr>
            </a:pPr>
            <a:r>
              <a:rPr lang="en-GB" sz="2000" dirty="0">
                <a:latin typeface="Arial"/>
              </a:rPr>
              <a:t>Community Safety Partnerships</a:t>
            </a:r>
          </a:p>
          <a:p>
            <a:pPr>
              <a:lnSpc>
                <a:spcPct val="100000"/>
              </a:lnSpc>
              <a:defRPr>
                <a:latin typeface="Arial"/>
              </a:defRPr>
            </a:pPr>
            <a:r>
              <a:rPr lang="en-GB" sz="2000" dirty="0">
                <a:latin typeface="Arial"/>
              </a:rPr>
              <a:t>Local Authorities</a:t>
            </a:r>
          </a:p>
          <a:p>
            <a:pPr>
              <a:lnSpc>
                <a:spcPct val="100000"/>
              </a:lnSpc>
              <a:defRPr>
                <a:latin typeface="Arial"/>
              </a:defRPr>
            </a:pPr>
            <a:r>
              <a:rPr lang="en-GB" sz="2000" dirty="0">
                <a:latin typeface="Arial"/>
              </a:rPr>
              <a:t>Youth Justice Services</a:t>
            </a:r>
          </a:p>
          <a:p>
            <a:pPr>
              <a:lnSpc>
                <a:spcPct val="100000"/>
              </a:lnSpc>
              <a:defRPr>
                <a:latin typeface="Arial"/>
              </a:defRPr>
            </a:pPr>
            <a:r>
              <a:rPr lang="en-GB" sz="2000" dirty="0">
                <a:latin typeface="Arial"/>
              </a:rPr>
              <a:t>Schools and education providers</a:t>
            </a:r>
          </a:p>
          <a:p>
            <a:pPr>
              <a:lnSpc>
                <a:spcPct val="100000"/>
              </a:lnSpc>
              <a:defRPr>
                <a:latin typeface="Arial"/>
              </a:defRPr>
            </a:pPr>
            <a:r>
              <a:rPr lang="en-GB" sz="2000" dirty="0">
                <a:latin typeface="Arial"/>
              </a:rPr>
              <a:t>Youth and community services</a:t>
            </a:r>
          </a:p>
          <a:p>
            <a:pPr>
              <a:lnSpc>
                <a:spcPct val="100000"/>
              </a:lnSpc>
              <a:defRPr>
                <a:latin typeface="Arial"/>
              </a:defRPr>
            </a:pPr>
            <a:r>
              <a:rPr lang="en-GB" sz="2000" dirty="0">
                <a:latin typeface="Arial"/>
              </a:rPr>
              <a:t>Housing providers</a:t>
            </a:r>
          </a:p>
          <a:p>
            <a:pPr marL="0" indent="0">
              <a:lnSpc>
                <a:spcPct val="100000"/>
              </a:lnSpc>
              <a:buNone/>
              <a:defRPr>
                <a:latin typeface="Arial"/>
              </a:defRPr>
            </a:pPr>
            <a:r>
              <a:rPr lang="en-GB" sz="2000" dirty="0">
                <a:latin typeface="Arial"/>
              </a:rPr>
              <a:t>Information sharing arrangements help identify repeat locations, emerging issues and opportunities for joint intervention.</a:t>
            </a:r>
          </a:p>
        </p:txBody>
      </p:sp>
      <p:pic>
        <p:nvPicPr>
          <p:cNvPr id="6" name="Picture 5">
            <a:extLst>
              <a:ext uri="{FF2B5EF4-FFF2-40B4-BE49-F238E27FC236}">
                <a16:creationId xmlns:a16="http://schemas.microsoft.com/office/drawing/2014/main" id="{69ACEA75-CDC9-B9BA-D436-9AEE83ADF1B1}"/>
              </a:ext>
            </a:extLst>
          </p:cNvPr>
          <p:cNvPicPr>
            <a:picLocks noChangeAspect="1"/>
          </p:cNvPicPr>
          <p:nvPr/>
        </p:nvPicPr>
        <p:blipFill>
          <a:blip r:embed="rId3"/>
          <a:stretch>
            <a:fillRect/>
          </a:stretch>
        </p:blipFill>
        <p:spPr>
          <a:xfrm>
            <a:off x="6783574" y="1251408"/>
            <a:ext cx="3802912" cy="3223811"/>
          </a:xfrm>
          <a:prstGeom prst="rect">
            <a:avLst/>
          </a:prstGeom>
        </p:spPr>
      </p:pic>
    </p:spTree>
    <p:extLst>
      <p:ext uri="{BB962C8B-B14F-4D97-AF65-F5344CB8AC3E}">
        <p14:creationId xmlns:p14="http://schemas.microsoft.com/office/powerpoint/2010/main" val="645301097"/>
      </p:ext>
    </p:extLst>
  </p:cSld>
  <p:clrMapOvr>
    <a:masterClrMapping/>
  </p:clrMapOvr>
  <p:extLst>
    <p:ext uri="{6950BFC3-D8DA-4A85-94F7-54DA5524770B}">
      <p188:commentRel xmlns:p188="http://schemas.microsoft.com/office/powerpoint/2018/8/main" r:id="rId2"/>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6A0341-F4C5-DFDC-C1B1-52025DBFEF6E}"/>
              </a:ext>
            </a:extLst>
          </p:cNvPr>
          <p:cNvSpPr>
            <a:spLocks noGrp="1"/>
          </p:cNvSpPr>
          <p:nvPr>
            <p:ph type="title"/>
          </p:nvPr>
        </p:nvSpPr>
        <p:spPr>
          <a:xfrm>
            <a:off x="522867" y="282389"/>
            <a:ext cx="11494770" cy="685799"/>
          </a:xfrm>
        </p:spPr>
        <p:txBody>
          <a:bodyPr>
            <a:normAutofit/>
          </a:bodyPr>
          <a:lstStyle/>
          <a:p>
            <a:pPr>
              <a:defRPr>
                <a:latin typeface="Arial"/>
              </a:defRPr>
            </a:pPr>
            <a:r>
              <a:rPr lang="en-GB" sz="3200" b="1" dirty="0">
                <a:latin typeface="Arial"/>
                <a:cs typeface="Arial"/>
              </a:rPr>
              <a:t>Partnership Working to Reduce </a:t>
            </a:r>
            <a:r>
              <a:rPr lang="en-GB" dirty="0">
                <a:latin typeface="Arial"/>
                <a:cs typeface="Arial"/>
              </a:rPr>
              <a:t>D</a:t>
            </a:r>
            <a:r>
              <a:rPr lang="en-GB" sz="3200" b="1" dirty="0">
                <a:latin typeface="Arial"/>
                <a:cs typeface="Arial"/>
              </a:rPr>
              <a:t>eliberate </a:t>
            </a:r>
            <a:r>
              <a:rPr lang="en-GB" dirty="0">
                <a:latin typeface="Arial"/>
                <a:cs typeface="Arial"/>
              </a:rPr>
              <a:t>F</a:t>
            </a:r>
            <a:r>
              <a:rPr lang="en-GB" sz="3200" b="1" dirty="0">
                <a:latin typeface="Arial"/>
                <a:cs typeface="Arial"/>
              </a:rPr>
              <a:t>ire </a:t>
            </a:r>
            <a:r>
              <a:rPr lang="en-GB" dirty="0">
                <a:latin typeface="Arial"/>
                <a:cs typeface="Arial"/>
              </a:rPr>
              <a:t>S</a:t>
            </a:r>
            <a:r>
              <a:rPr lang="en-GB" sz="3200" b="1" dirty="0">
                <a:latin typeface="Arial"/>
                <a:cs typeface="Arial"/>
              </a:rPr>
              <a:t>etting</a:t>
            </a:r>
          </a:p>
        </p:txBody>
      </p:sp>
      <p:sp>
        <p:nvSpPr>
          <p:cNvPr id="3" name="Content Placeholder 2">
            <a:extLst>
              <a:ext uri="{FF2B5EF4-FFF2-40B4-BE49-F238E27FC236}">
                <a16:creationId xmlns:a16="http://schemas.microsoft.com/office/drawing/2014/main" id="{511418C6-28F4-7C52-B7BF-35C32DDBF173}"/>
              </a:ext>
            </a:extLst>
          </p:cNvPr>
          <p:cNvSpPr>
            <a:spLocks noGrp="1"/>
          </p:cNvSpPr>
          <p:nvPr>
            <p:ph idx="1"/>
          </p:nvPr>
        </p:nvSpPr>
        <p:spPr>
          <a:xfrm>
            <a:off x="522867" y="1062318"/>
            <a:ext cx="10801350" cy="3876675"/>
          </a:xfrm>
        </p:spPr>
        <p:txBody>
          <a:bodyPr>
            <a:noAutofit/>
          </a:bodyPr>
          <a:lstStyle/>
          <a:p>
            <a:pPr>
              <a:lnSpc>
                <a:spcPct val="103000"/>
              </a:lnSpc>
              <a:spcBef>
                <a:spcPts val="0"/>
              </a:spcBef>
              <a:defRPr>
                <a:latin typeface="Arial"/>
              </a:defRPr>
            </a:pPr>
            <a:r>
              <a:rPr lang="en-GB" sz="2000" dirty="0">
                <a:latin typeface="Arial"/>
              </a:rPr>
              <a:t>Share information relating to repeat locations and emerging issues.</a:t>
            </a:r>
          </a:p>
          <a:p>
            <a:pPr>
              <a:lnSpc>
                <a:spcPct val="103000"/>
              </a:lnSpc>
              <a:spcBef>
                <a:spcPts val="0"/>
              </a:spcBef>
              <a:defRPr>
                <a:latin typeface="Arial"/>
              </a:defRPr>
            </a:pPr>
            <a:endParaRPr lang="en-GB" sz="2000" dirty="0"/>
          </a:p>
          <a:p>
            <a:pPr>
              <a:lnSpc>
                <a:spcPct val="103000"/>
              </a:lnSpc>
              <a:spcBef>
                <a:spcPts val="0"/>
              </a:spcBef>
              <a:defRPr>
                <a:latin typeface="Arial"/>
              </a:defRPr>
            </a:pPr>
            <a:r>
              <a:rPr lang="en-GB" sz="2000" dirty="0">
                <a:latin typeface="Arial"/>
              </a:rPr>
              <a:t>Identify links between deliberate fires and wider community safety concerns.</a:t>
            </a:r>
          </a:p>
          <a:p>
            <a:pPr>
              <a:lnSpc>
                <a:spcPct val="103000"/>
              </a:lnSpc>
              <a:spcBef>
                <a:spcPts val="0"/>
              </a:spcBef>
              <a:defRPr>
                <a:latin typeface="Arial"/>
              </a:defRPr>
            </a:pPr>
            <a:endParaRPr lang="en-GB" sz="2000" dirty="0"/>
          </a:p>
          <a:p>
            <a:pPr>
              <a:lnSpc>
                <a:spcPct val="103000"/>
              </a:lnSpc>
              <a:spcBef>
                <a:spcPts val="0"/>
              </a:spcBef>
              <a:defRPr>
                <a:latin typeface="Arial"/>
              </a:defRPr>
            </a:pPr>
            <a:r>
              <a:rPr lang="en-GB" sz="2000" dirty="0">
                <a:latin typeface="Arial"/>
              </a:rPr>
              <a:t>Support joint problem-solving approaches within hotspot locations.</a:t>
            </a:r>
          </a:p>
          <a:p>
            <a:pPr>
              <a:lnSpc>
                <a:spcPct val="103000"/>
              </a:lnSpc>
              <a:spcBef>
                <a:spcPts val="0"/>
              </a:spcBef>
              <a:defRPr>
                <a:latin typeface="Arial"/>
              </a:defRPr>
            </a:pPr>
            <a:endParaRPr lang="en-GB" sz="2000" dirty="0"/>
          </a:p>
          <a:p>
            <a:pPr>
              <a:lnSpc>
                <a:spcPct val="103000"/>
              </a:lnSpc>
              <a:spcBef>
                <a:spcPts val="0"/>
              </a:spcBef>
              <a:defRPr>
                <a:latin typeface="Arial"/>
              </a:defRPr>
            </a:pPr>
            <a:r>
              <a:rPr lang="en-GB" sz="2000" dirty="0">
                <a:latin typeface="Arial"/>
              </a:rPr>
              <a:t>Contribute to multi-agency responses where deliberate fire-setting forms part of broader Anti-Social Behaviour patterns.</a:t>
            </a:r>
          </a:p>
          <a:p>
            <a:pPr>
              <a:lnSpc>
                <a:spcPct val="103000"/>
              </a:lnSpc>
              <a:spcBef>
                <a:spcPts val="0"/>
              </a:spcBef>
              <a:defRPr>
                <a:latin typeface="Arial"/>
              </a:defRPr>
            </a:pPr>
            <a:endParaRPr lang="en-GB" sz="2000" dirty="0"/>
          </a:p>
          <a:p>
            <a:pPr>
              <a:lnSpc>
                <a:spcPct val="103000"/>
              </a:lnSpc>
              <a:spcBef>
                <a:spcPts val="0"/>
              </a:spcBef>
              <a:defRPr>
                <a:latin typeface="Arial"/>
              </a:defRPr>
            </a:pPr>
            <a:r>
              <a:rPr lang="en-GB" sz="2000" dirty="0">
                <a:latin typeface="Arial"/>
              </a:rPr>
              <a:t>Work with Community Safety Hubs.</a:t>
            </a:r>
          </a:p>
          <a:p>
            <a:pPr>
              <a:lnSpc>
                <a:spcPct val="103000"/>
              </a:lnSpc>
              <a:spcBef>
                <a:spcPts val="0"/>
              </a:spcBef>
              <a:defRPr>
                <a:latin typeface="Arial"/>
              </a:defRPr>
            </a:pPr>
            <a:endParaRPr lang="en-GB" sz="2000" dirty="0"/>
          </a:p>
          <a:p>
            <a:pPr>
              <a:lnSpc>
                <a:spcPct val="103000"/>
              </a:lnSpc>
              <a:spcBef>
                <a:spcPts val="0"/>
              </a:spcBef>
              <a:defRPr>
                <a:latin typeface="Arial"/>
              </a:defRPr>
            </a:pPr>
            <a:r>
              <a:rPr lang="en-GB" sz="2000" dirty="0">
                <a:latin typeface="Arial"/>
              </a:rPr>
              <a:t>Joint Anti-Social Behaviour Fire Meetings with North Yorkshire Police at Strategic and Tactical level. </a:t>
            </a:r>
          </a:p>
        </p:txBody>
      </p:sp>
    </p:spTree>
    <p:extLst>
      <p:ext uri="{BB962C8B-B14F-4D97-AF65-F5344CB8AC3E}">
        <p14:creationId xmlns:p14="http://schemas.microsoft.com/office/powerpoint/2010/main" val="4849755"/>
      </p:ext>
    </p:extLst>
  </p:cSld>
  <p:clrMapOvr>
    <a:masterClrMapping/>
  </p:clrMapOvr>
  <p:extLst>
    <p:ext uri="{6950BFC3-D8DA-4A85-94F7-54DA5524770B}">
      <p188:commentRel xmlns:p188="http://schemas.microsoft.com/office/powerpoint/2018/8/main" r:id="rId3"/>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CB0C7E-3882-DFD4-B7C4-7A32E6DB8A03}"/>
              </a:ext>
            </a:extLst>
          </p:cNvPr>
          <p:cNvSpPr>
            <a:spLocks noGrp="1"/>
          </p:cNvSpPr>
          <p:nvPr>
            <p:ph type="title"/>
          </p:nvPr>
        </p:nvSpPr>
        <p:spPr>
          <a:xfrm>
            <a:off x="518832" y="309843"/>
            <a:ext cx="11772900" cy="889000"/>
          </a:xfrm>
        </p:spPr>
        <p:txBody>
          <a:bodyPr>
            <a:normAutofit/>
          </a:bodyPr>
          <a:lstStyle/>
          <a:p>
            <a:pPr>
              <a:defRPr>
                <a:latin typeface="Arial"/>
              </a:defRPr>
            </a:pPr>
            <a:r>
              <a:rPr lang="en-GB" sz="3200" b="1" dirty="0">
                <a:latin typeface="Arial"/>
                <a:cs typeface="Arial"/>
              </a:rPr>
              <a:t>How </a:t>
            </a:r>
            <a:r>
              <a:rPr lang="en-GB" dirty="0">
                <a:latin typeface="Arial"/>
                <a:cs typeface="Arial"/>
              </a:rPr>
              <a:t>w</a:t>
            </a:r>
            <a:r>
              <a:rPr lang="en-GB" sz="3200" b="1" dirty="0">
                <a:latin typeface="Arial"/>
                <a:cs typeface="Arial"/>
              </a:rPr>
              <a:t>orking </a:t>
            </a:r>
            <a:r>
              <a:rPr lang="en-GB" dirty="0">
                <a:latin typeface="Arial"/>
                <a:cs typeface="Arial"/>
              </a:rPr>
              <a:t>w</a:t>
            </a:r>
            <a:r>
              <a:rPr lang="en-GB" sz="3200" b="1" dirty="0">
                <a:latin typeface="Arial"/>
                <a:cs typeface="Arial"/>
              </a:rPr>
              <a:t>ith </a:t>
            </a:r>
            <a:r>
              <a:rPr lang="en-GB" dirty="0">
                <a:latin typeface="Arial"/>
                <a:cs typeface="Arial"/>
              </a:rPr>
              <a:t>p</a:t>
            </a:r>
            <a:r>
              <a:rPr lang="en-GB" sz="3200" b="1" dirty="0">
                <a:latin typeface="Arial"/>
                <a:cs typeface="Arial"/>
              </a:rPr>
              <a:t>artners </a:t>
            </a:r>
            <a:r>
              <a:rPr lang="en-GB" dirty="0">
                <a:latin typeface="Arial"/>
                <a:cs typeface="Arial"/>
              </a:rPr>
              <a:t>d</a:t>
            </a:r>
            <a:r>
              <a:rPr lang="en-GB" sz="3200" b="1" dirty="0">
                <a:latin typeface="Arial"/>
                <a:cs typeface="Arial"/>
              </a:rPr>
              <a:t>elivers </a:t>
            </a:r>
            <a:r>
              <a:rPr lang="en-GB" dirty="0">
                <a:latin typeface="Arial"/>
                <a:cs typeface="Arial"/>
              </a:rPr>
              <a:t>b</a:t>
            </a:r>
            <a:r>
              <a:rPr lang="en-GB" sz="3200" b="1" dirty="0">
                <a:latin typeface="Arial"/>
                <a:cs typeface="Arial"/>
              </a:rPr>
              <a:t>etter </a:t>
            </a:r>
            <a:r>
              <a:rPr lang="en-GB" dirty="0">
                <a:latin typeface="Arial"/>
                <a:cs typeface="Arial"/>
              </a:rPr>
              <a:t>o</a:t>
            </a:r>
            <a:r>
              <a:rPr lang="en-GB" sz="3200" b="1" dirty="0">
                <a:latin typeface="Arial"/>
                <a:cs typeface="Arial"/>
              </a:rPr>
              <a:t>utcomes</a:t>
            </a:r>
          </a:p>
        </p:txBody>
      </p:sp>
      <p:sp>
        <p:nvSpPr>
          <p:cNvPr id="3" name="Content Placeholder 2">
            <a:extLst>
              <a:ext uri="{FF2B5EF4-FFF2-40B4-BE49-F238E27FC236}">
                <a16:creationId xmlns:a16="http://schemas.microsoft.com/office/drawing/2014/main" id="{0908F8A2-1799-CCCD-F9C8-AE7FC39B73F8}"/>
              </a:ext>
            </a:extLst>
          </p:cNvPr>
          <p:cNvSpPr>
            <a:spLocks noGrp="1"/>
          </p:cNvSpPr>
          <p:nvPr>
            <p:ph idx="1"/>
          </p:nvPr>
        </p:nvSpPr>
        <p:spPr>
          <a:xfrm>
            <a:off x="518832" y="1198843"/>
            <a:ext cx="10706100" cy="3359149"/>
          </a:xfrm>
        </p:spPr>
        <p:txBody>
          <a:bodyPr>
            <a:noAutofit/>
          </a:bodyPr>
          <a:lstStyle/>
          <a:p>
            <a:pPr marL="0" indent="0">
              <a:lnSpc>
                <a:spcPct val="109000"/>
              </a:lnSpc>
              <a:spcBef>
                <a:spcPts val="1800"/>
              </a:spcBef>
              <a:buNone/>
              <a:defRPr>
                <a:latin typeface="Arial"/>
              </a:defRPr>
            </a:pPr>
            <a:r>
              <a:rPr lang="en-GB" sz="2000" b="1" dirty="0">
                <a:latin typeface="Arial"/>
              </a:rPr>
              <a:t>Partnership working enables agencies to:</a:t>
            </a:r>
          </a:p>
          <a:p>
            <a:pPr>
              <a:lnSpc>
                <a:spcPct val="109000"/>
              </a:lnSpc>
              <a:spcBef>
                <a:spcPts val="1800"/>
              </a:spcBef>
              <a:defRPr>
                <a:latin typeface="Arial"/>
              </a:defRPr>
            </a:pPr>
            <a:r>
              <a:rPr lang="en-GB" sz="2000" dirty="0">
                <a:latin typeface="Arial"/>
              </a:rPr>
              <a:t>Develop a shared understanding of local risks.</a:t>
            </a:r>
          </a:p>
          <a:p>
            <a:pPr>
              <a:lnSpc>
                <a:spcPct val="109000"/>
              </a:lnSpc>
              <a:spcBef>
                <a:spcPts val="1800"/>
              </a:spcBef>
              <a:defRPr>
                <a:latin typeface="Arial"/>
              </a:defRPr>
            </a:pPr>
            <a:r>
              <a:rPr lang="en-GB" sz="2000" dirty="0">
                <a:latin typeface="Arial"/>
              </a:rPr>
              <a:t>Identify repeat demand and emerging trends.</a:t>
            </a:r>
          </a:p>
          <a:p>
            <a:pPr>
              <a:lnSpc>
                <a:spcPct val="109000"/>
              </a:lnSpc>
              <a:spcBef>
                <a:spcPts val="1800"/>
              </a:spcBef>
              <a:defRPr>
                <a:latin typeface="Arial"/>
              </a:defRPr>
            </a:pPr>
            <a:r>
              <a:rPr lang="en-GB" sz="2000" dirty="0">
                <a:latin typeface="Arial"/>
              </a:rPr>
              <a:t>Coordinate interventions and avoid duplication.</a:t>
            </a:r>
          </a:p>
          <a:p>
            <a:pPr>
              <a:lnSpc>
                <a:spcPct val="109000"/>
              </a:lnSpc>
              <a:spcBef>
                <a:spcPts val="1800"/>
              </a:spcBef>
              <a:defRPr>
                <a:latin typeface="Arial"/>
              </a:defRPr>
            </a:pPr>
            <a:r>
              <a:rPr lang="en-GB" sz="2000" dirty="0">
                <a:latin typeface="Arial"/>
              </a:rPr>
              <a:t>Focus resources on communities experiencing the greatest impact.</a:t>
            </a:r>
          </a:p>
          <a:p>
            <a:pPr>
              <a:lnSpc>
                <a:spcPct val="109000"/>
              </a:lnSpc>
              <a:spcBef>
                <a:spcPts val="1800"/>
              </a:spcBef>
              <a:defRPr>
                <a:latin typeface="Arial"/>
              </a:defRPr>
            </a:pPr>
            <a:r>
              <a:rPr lang="en-GB" sz="2000" dirty="0">
                <a:latin typeface="Arial"/>
              </a:rPr>
              <a:t>Address underlying causes rather than responding solely to incidents.</a:t>
            </a:r>
            <a:endParaRPr lang="en-GB" sz="2000" dirty="0"/>
          </a:p>
        </p:txBody>
      </p:sp>
    </p:spTree>
    <p:extLst>
      <p:ext uri="{BB962C8B-B14F-4D97-AF65-F5344CB8AC3E}">
        <p14:creationId xmlns:p14="http://schemas.microsoft.com/office/powerpoint/2010/main" val="18578739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F29D98-28CA-1301-C197-5CCB1127837B}"/>
              </a:ext>
            </a:extLst>
          </p:cNvPr>
          <p:cNvSpPr>
            <a:spLocks noGrp="1"/>
          </p:cNvSpPr>
          <p:nvPr>
            <p:ph type="title"/>
          </p:nvPr>
        </p:nvSpPr>
        <p:spPr>
          <a:xfrm>
            <a:off x="521857" y="207755"/>
            <a:ext cx="10802470" cy="1128340"/>
          </a:xfrm>
        </p:spPr>
        <p:txBody>
          <a:bodyPr>
            <a:normAutofit fontScale="90000"/>
          </a:bodyPr>
          <a:lstStyle/>
          <a:p>
            <a:pPr>
              <a:lnSpc>
                <a:spcPct val="103000"/>
              </a:lnSpc>
              <a:defRPr>
                <a:latin typeface="Arial"/>
              </a:defRPr>
            </a:pPr>
            <a:r>
              <a:rPr lang="en-GB" sz="3200" b="1" dirty="0">
                <a:latin typeface="Arial"/>
              </a:rPr>
              <a:t>How this informs our activity</a:t>
            </a:r>
            <a:br>
              <a:rPr lang="en-GB" sz="3200" b="1" dirty="0"/>
            </a:br>
            <a:r>
              <a:rPr lang="en-US" sz="2400" b="1" i="1" dirty="0">
                <a:latin typeface="Arial"/>
              </a:rPr>
              <a:t>The Early Intervention and Prevention Triangle </a:t>
            </a:r>
            <a:br>
              <a:rPr lang="en-US" sz="2400" b="1" dirty="0"/>
            </a:br>
            <a:endParaRPr lang="en-US" sz="2400" b="1" dirty="0"/>
          </a:p>
        </p:txBody>
      </p:sp>
      <p:sp>
        <p:nvSpPr>
          <p:cNvPr id="3" name="TextBox 2">
            <a:extLst>
              <a:ext uri="{FF2B5EF4-FFF2-40B4-BE49-F238E27FC236}">
                <a16:creationId xmlns:a16="http://schemas.microsoft.com/office/drawing/2014/main" id="{6E9B4BE3-B68E-890D-7C7D-81EAB5430CE7}"/>
              </a:ext>
            </a:extLst>
          </p:cNvPr>
          <p:cNvSpPr txBox="1"/>
          <p:nvPr/>
        </p:nvSpPr>
        <p:spPr>
          <a:xfrm>
            <a:off x="518638" y="1430351"/>
            <a:ext cx="5440680" cy="3046988"/>
          </a:xfrm>
          <a:prstGeom prst="rect">
            <a:avLst/>
          </a:prstGeom>
          <a:noFill/>
        </p:spPr>
        <p:txBody>
          <a:bodyPr wrap="square" rtlCol="0">
            <a:spAutoFit/>
          </a:bodyPr>
          <a:lstStyle/>
          <a:p>
            <a:pPr>
              <a:defRPr>
                <a:latin typeface="Arial"/>
              </a:defRPr>
            </a:pPr>
            <a:r>
              <a:rPr lang="en-GB" sz="2200" dirty="0">
                <a:latin typeface="Arial"/>
              </a:rPr>
              <a:t>Three tiers to our Early Intervention and Prevention Activities: </a:t>
            </a:r>
          </a:p>
          <a:p>
            <a:pPr>
              <a:defRPr>
                <a:latin typeface="Arial"/>
              </a:defRPr>
            </a:pPr>
            <a:endParaRPr lang="en-GB" sz="2400" dirty="0"/>
          </a:p>
          <a:p>
            <a:pPr marL="285750" indent="-285750">
              <a:buFont typeface="Arial" panose="020B0604020202020204" pitchFamily="34" charset="0"/>
              <a:buChar char="•"/>
              <a:defRPr>
                <a:latin typeface="Arial"/>
              </a:defRPr>
            </a:pPr>
            <a:r>
              <a:rPr lang="en-GB" sz="2400" dirty="0">
                <a:latin typeface="Arial"/>
              </a:rPr>
              <a:t>Universal </a:t>
            </a:r>
          </a:p>
          <a:p>
            <a:pPr marL="285750" indent="-285750">
              <a:buFont typeface="Arial" panose="020B0604020202020204" pitchFamily="34" charset="0"/>
              <a:buChar char="•"/>
              <a:defRPr>
                <a:latin typeface="Arial"/>
              </a:defRPr>
            </a:pPr>
            <a:endParaRPr lang="en-GB" sz="2400" dirty="0"/>
          </a:p>
          <a:p>
            <a:pPr marL="285750" indent="-285750">
              <a:buFont typeface="Arial" panose="020B0604020202020204" pitchFamily="34" charset="0"/>
              <a:buChar char="•"/>
              <a:defRPr>
                <a:latin typeface="Arial"/>
              </a:defRPr>
            </a:pPr>
            <a:r>
              <a:rPr lang="en-GB" sz="2400" dirty="0">
                <a:latin typeface="Arial"/>
              </a:rPr>
              <a:t>Targeted </a:t>
            </a:r>
          </a:p>
          <a:p>
            <a:pPr marL="285750" indent="-285750">
              <a:buFont typeface="Arial" panose="020B0604020202020204" pitchFamily="34" charset="0"/>
              <a:buChar char="•"/>
              <a:defRPr>
                <a:latin typeface="Arial"/>
              </a:defRPr>
            </a:pPr>
            <a:endParaRPr lang="en-GB" sz="2400" dirty="0"/>
          </a:p>
          <a:p>
            <a:pPr marL="285750" indent="-285750">
              <a:buFont typeface="Arial" panose="020B0604020202020204" pitchFamily="34" charset="0"/>
              <a:buChar char="•"/>
              <a:defRPr>
                <a:latin typeface="Arial"/>
              </a:defRPr>
            </a:pPr>
            <a:r>
              <a:rPr lang="en-GB" sz="2400" dirty="0">
                <a:latin typeface="Arial"/>
              </a:rPr>
              <a:t>Specialist </a:t>
            </a:r>
          </a:p>
        </p:txBody>
      </p:sp>
      <p:grpSp>
        <p:nvGrpSpPr>
          <p:cNvPr id="19" name="Group 18">
            <a:extLst>
              <a:ext uri="{FF2B5EF4-FFF2-40B4-BE49-F238E27FC236}">
                <a16:creationId xmlns:a16="http://schemas.microsoft.com/office/drawing/2014/main" id="{DCD39A37-8DE7-FEF5-325C-EAD96886BDBD}"/>
              </a:ext>
            </a:extLst>
          </p:cNvPr>
          <p:cNvGrpSpPr/>
          <p:nvPr/>
        </p:nvGrpSpPr>
        <p:grpSpPr>
          <a:xfrm>
            <a:off x="3963303" y="487710"/>
            <a:ext cx="7361024" cy="4941945"/>
            <a:chOff x="3804279" y="397565"/>
            <a:chExt cx="7361024" cy="4941945"/>
          </a:xfrm>
        </p:grpSpPr>
        <p:grpSp>
          <p:nvGrpSpPr>
            <p:cNvPr id="5" name="Group 4">
              <a:extLst>
                <a:ext uri="{FF2B5EF4-FFF2-40B4-BE49-F238E27FC236}">
                  <a16:creationId xmlns:a16="http://schemas.microsoft.com/office/drawing/2014/main" id="{87CB3215-17ED-FFAB-EA90-3F8FD619B5AB}"/>
                </a:ext>
              </a:extLst>
            </p:cNvPr>
            <p:cNvGrpSpPr/>
            <p:nvPr/>
          </p:nvGrpSpPr>
          <p:grpSpPr>
            <a:xfrm>
              <a:off x="3804279" y="397565"/>
              <a:ext cx="6721260" cy="4941945"/>
              <a:chOff x="176497" y="396623"/>
              <a:chExt cx="5704405" cy="4237209"/>
            </a:xfrm>
          </p:grpSpPr>
          <p:grpSp>
            <p:nvGrpSpPr>
              <p:cNvPr id="6" name="Group 5">
                <a:extLst>
                  <a:ext uri="{FF2B5EF4-FFF2-40B4-BE49-F238E27FC236}">
                    <a16:creationId xmlns:a16="http://schemas.microsoft.com/office/drawing/2014/main" id="{5781D6DB-E0AF-7494-9D63-F3B1D6E8AA43}"/>
                  </a:ext>
                </a:extLst>
              </p:cNvPr>
              <p:cNvGrpSpPr/>
              <p:nvPr/>
            </p:nvGrpSpPr>
            <p:grpSpPr>
              <a:xfrm>
                <a:off x="176497" y="396623"/>
                <a:ext cx="5704405" cy="4237209"/>
                <a:chOff x="176497" y="396623"/>
                <a:chExt cx="5704405" cy="4237209"/>
              </a:xfrm>
            </p:grpSpPr>
            <p:sp>
              <p:nvSpPr>
                <p:cNvPr id="11" name="Isosceles Triangle 10">
                  <a:extLst>
                    <a:ext uri="{FF2B5EF4-FFF2-40B4-BE49-F238E27FC236}">
                      <a16:creationId xmlns:a16="http://schemas.microsoft.com/office/drawing/2014/main" id="{AAA1795C-F9F8-39C0-CE69-0D0DD63C6F59}"/>
                    </a:ext>
                  </a:extLst>
                </p:cNvPr>
                <p:cNvSpPr/>
                <p:nvPr/>
              </p:nvSpPr>
              <p:spPr>
                <a:xfrm>
                  <a:off x="176497" y="406562"/>
                  <a:ext cx="5704405" cy="4227270"/>
                </a:xfrm>
                <a:prstGeom prst="triangle">
                  <a:avLst/>
                </a:prstGeom>
                <a:solidFill>
                  <a:schemeClr val="accent6">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Isosceles Triangle 11">
                  <a:extLst>
                    <a:ext uri="{FF2B5EF4-FFF2-40B4-BE49-F238E27FC236}">
                      <a16:creationId xmlns:a16="http://schemas.microsoft.com/office/drawing/2014/main" id="{4FCFDA41-28BE-AFA4-633A-14CE0926D7F7}"/>
                    </a:ext>
                  </a:extLst>
                </p:cNvPr>
                <p:cNvSpPr/>
                <p:nvPr/>
              </p:nvSpPr>
              <p:spPr>
                <a:xfrm>
                  <a:off x="989834" y="396623"/>
                  <a:ext cx="4089062" cy="3032377"/>
                </a:xfrm>
                <a:prstGeom prst="triangle">
                  <a:avLst>
                    <a:gd name="adj" fmla="val 50348"/>
                  </a:avLst>
                </a:prstGeom>
                <a:solidFill>
                  <a:schemeClr val="accent4">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Isosceles Triangle 12">
                  <a:extLst>
                    <a:ext uri="{FF2B5EF4-FFF2-40B4-BE49-F238E27FC236}">
                      <a16:creationId xmlns:a16="http://schemas.microsoft.com/office/drawing/2014/main" id="{F310070A-5CBA-2CE4-5BFA-DB01513B8213}"/>
                    </a:ext>
                  </a:extLst>
                </p:cNvPr>
                <p:cNvSpPr/>
                <p:nvPr/>
              </p:nvSpPr>
              <p:spPr>
                <a:xfrm>
                  <a:off x="1873268" y="396623"/>
                  <a:ext cx="2326015" cy="1725230"/>
                </a:xfrm>
                <a:prstGeom prst="triangle">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7" name="TextBox 6">
                <a:extLst>
                  <a:ext uri="{FF2B5EF4-FFF2-40B4-BE49-F238E27FC236}">
                    <a16:creationId xmlns:a16="http://schemas.microsoft.com/office/drawing/2014/main" id="{F9A6AF74-675D-BC87-A863-151E318A5971}"/>
                  </a:ext>
                </a:extLst>
              </p:cNvPr>
              <p:cNvSpPr txBox="1"/>
              <p:nvPr/>
            </p:nvSpPr>
            <p:spPr>
              <a:xfrm>
                <a:off x="2053809" y="961541"/>
                <a:ext cx="1979730" cy="1137847"/>
              </a:xfrm>
              <a:prstGeom prst="rect">
                <a:avLst/>
              </a:prstGeom>
              <a:noFill/>
            </p:spPr>
            <p:txBody>
              <a:bodyPr wrap="square" rtlCol="0">
                <a:spAutoFit/>
              </a:bodyPr>
              <a:lstStyle/>
              <a:p>
                <a:pPr algn="ctr"/>
                <a:r>
                  <a:rPr lang="en-GB" sz="1400" b="1" dirty="0">
                    <a:solidFill>
                      <a:schemeClr val="bg1"/>
                    </a:solidFill>
                    <a:latin typeface="Arial" panose="020B0604020202020204" pitchFamily="34" charset="0"/>
                    <a:cs typeface="Arial" panose="020B0604020202020204" pitchFamily="34" charset="0"/>
                  </a:rPr>
                  <a:t>Specialist </a:t>
                </a:r>
              </a:p>
              <a:p>
                <a:pPr algn="ctr"/>
                <a:r>
                  <a:rPr lang="en-GB" sz="1400" b="1" dirty="0">
                    <a:solidFill>
                      <a:schemeClr val="bg1"/>
                    </a:solidFill>
                    <a:latin typeface="Arial" panose="020B0604020202020204" pitchFamily="34" charset="0"/>
                    <a:cs typeface="Arial" panose="020B0604020202020204" pitchFamily="34" charset="0"/>
                  </a:rPr>
                  <a:t>Prevention</a:t>
                </a:r>
              </a:p>
              <a:p>
                <a:pPr algn="ctr">
                  <a:spcBef>
                    <a:spcPts val="300"/>
                  </a:spcBef>
                </a:pPr>
                <a:r>
                  <a:rPr lang="en-GB" sz="1050" dirty="0">
                    <a:solidFill>
                      <a:schemeClr val="bg1"/>
                    </a:solidFill>
                    <a:latin typeface="Arial" panose="020B0604020202020204" pitchFamily="34" charset="0"/>
                    <a:cs typeface="Arial" panose="020B0604020202020204" pitchFamily="34" charset="0"/>
                  </a:rPr>
                  <a:t>Complex Interventions</a:t>
                </a:r>
              </a:p>
              <a:p>
                <a:pPr algn="ctr">
                  <a:lnSpc>
                    <a:spcPct val="103000"/>
                  </a:lnSpc>
                  <a:spcBef>
                    <a:spcPts val="300"/>
                  </a:spcBef>
                </a:pPr>
                <a:r>
                  <a:rPr lang="en-GB" sz="1050" dirty="0">
                    <a:solidFill>
                      <a:schemeClr val="bg1"/>
                    </a:solidFill>
                    <a:latin typeface="Arial" panose="020B0604020202020204" pitchFamily="34" charset="0"/>
                    <a:cs typeface="Arial" panose="020B0604020202020204" pitchFamily="34" charset="0"/>
                  </a:rPr>
                  <a:t>High Risk Individuals</a:t>
                </a:r>
              </a:p>
              <a:p>
                <a:pPr algn="ctr">
                  <a:lnSpc>
                    <a:spcPct val="103000"/>
                  </a:lnSpc>
                  <a:spcBef>
                    <a:spcPts val="300"/>
                  </a:spcBef>
                </a:pPr>
                <a:r>
                  <a:rPr lang="en-GB" sz="1050" dirty="0">
                    <a:solidFill>
                      <a:schemeClr val="bg1"/>
                    </a:solidFill>
                    <a:latin typeface="Arial" panose="020B0604020202020204" pitchFamily="34" charset="0"/>
                    <a:cs typeface="Arial" panose="020B0604020202020204" pitchFamily="34" charset="0"/>
                  </a:rPr>
                  <a:t>Multi Agency Approach</a:t>
                </a:r>
              </a:p>
              <a:p>
                <a:pPr algn="ctr">
                  <a:lnSpc>
                    <a:spcPct val="103000"/>
                  </a:lnSpc>
                  <a:spcBef>
                    <a:spcPts val="300"/>
                  </a:spcBef>
                </a:pPr>
                <a:r>
                  <a:rPr lang="en-GB" sz="1050" dirty="0">
                    <a:solidFill>
                      <a:schemeClr val="bg1"/>
                    </a:solidFill>
                    <a:latin typeface="Arial" panose="020B0604020202020204" pitchFamily="34" charset="0"/>
                    <a:cs typeface="Arial" panose="020B0604020202020204" pitchFamily="34" charset="0"/>
                  </a:rPr>
                  <a:t>Safeguarding &amp; Specialist Support</a:t>
                </a:r>
              </a:p>
            </p:txBody>
          </p:sp>
          <p:sp>
            <p:nvSpPr>
              <p:cNvPr id="9" name="TextBox 8">
                <a:extLst>
                  <a:ext uri="{FF2B5EF4-FFF2-40B4-BE49-F238E27FC236}">
                    <a16:creationId xmlns:a16="http://schemas.microsoft.com/office/drawing/2014/main" id="{662B368D-314D-2647-A19B-E032393FCF9E}"/>
                  </a:ext>
                </a:extLst>
              </p:cNvPr>
              <p:cNvSpPr txBox="1"/>
              <p:nvPr/>
            </p:nvSpPr>
            <p:spPr>
              <a:xfrm>
                <a:off x="1803952" y="2243100"/>
                <a:ext cx="2435087" cy="1180893"/>
              </a:xfrm>
              <a:prstGeom prst="rect">
                <a:avLst/>
              </a:prstGeom>
              <a:noFill/>
            </p:spPr>
            <p:txBody>
              <a:bodyPr wrap="square" rtlCol="0">
                <a:spAutoFit/>
              </a:bodyPr>
              <a:lstStyle/>
              <a:p>
                <a:pPr algn="ctr"/>
                <a:r>
                  <a:rPr lang="en-GB" sz="1600" b="1" dirty="0">
                    <a:latin typeface="Arial" panose="020B0604020202020204" pitchFamily="34" charset="0"/>
                    <a:cs typeface="Arial" panose="020B0604020202020204" pitchFamily="34" charset="0"/>
                  </a:rPr>
                  <a:t>Targeted Prevention</a:t>
                </a:r>
              </a:p>
              <a:p>
                <a:pPr algn="ctr">
                  <a:spcBef>
                    <a:spcPts val="300"/>
                  </a:spcBef>
                </a:pPr>
                <a:r>
                  <a:rPr lang="en-GB" sz="1100" dirty="0">
                    <a:latin typeface="Arial" panose="020B0604020202020204" pitchFamily="34" charset="0"/>
                    <a:cs typeface="Arial" panose="020B0604020202020204" pitchFamily="34" charset="0"/>
                  </a:rPr>
                  <a:t>At Risk Groups</a:t>
                </a:r>
              </a:p>
              <a:p>
                <a:pPr algn="ctr">
                  <a:spcBef>
                    <a:spcPts val="300"/>
                  </a:spcBef>
                </a:pPr>
                <a:r>
                  <a:rPr lang="en-GB" sz="1100" dirty="0">
                    <a:latin typeface="Arial" panose="020B0604020202020204" pitchFamily="34" charset="0"/>
                    <a:cs typeface="Arial" panose="020B0604020202020204" pitchFamily="34" charset="0"/>
                  </a:rPr>
                  <a:t>Home Fire Safety Visits</a:t>
                </a:r>
              </a:p>
              <a:p>
                <a:pPr algn="ctr">
                  <a:spcBef>
                    <a:spcPts val="300"/>
                  </a:spcBef>
                </a:pPr>
                <a:r>
                  <a:rPr lang="en-GB" sz="1100" dirty="0">
                    <a:latin typeface="Arial" panose="020B0604020202020204" pitchFamily="34" charset="0"/>
                    <a:cs typeface="Arial" panose="020B0604020202020204" pitchFamily="34" charset="0"/>
                  </a:rPr>
                  <a:t>Focused Road &amp; Water Safety</a:t>
                </a:r>
              </a:p>
              <a:p>
                <a:pPr algn="ctr">
                  <a:spcBef>
                    <a:spcPts val="300"/>
                  </a:spcBef>
                </a:pPr>
                <a:r>
                  <a:rPr lang="en-GB" sz="1100" dirty="0">
                    <a:latin typeface="Arial" panose="020B0604020202020204" pitchFamily="34" charset="0"/>
                    <a:cs typeface="Arial" panose="020B0604020202020204" pitchFamily="34" charset="0"/>
                  </a:rPr>
                  <a:t>Post Incident Engagement</a:t>
                </a:r>
              </a:p>
              <a:p>
                <a:pPr algn="ctr">
                  <a:spcBef>
                    <a:spcPts val="300"/>
                  </a:spcBef>
                </a:pPr>
                <a:r>
                  <a:rPr lang="en-GB" sz="1100" dirty="0">
                    <a:latin typeface="Arial" panose="020B0604020202020204" pitchFamily="34" charset="0"/>
                    <a:cs typeface="Arial" panose="020B0604020202020204" pitchFamily="34" charset="0"/>
                  </a:rPr>
                  <a:t>Education</a:t>
                </a:r>
              </a:p>
            </p:txBody>
          </p:sp>
          <p:sp>
            <p:nvSpPr>
              <p:cNvPr id="10" name="TextBox 9">
                <a:extLst>
                  <a:ext uri="{FF2B5EF4-FFF2-40B4-BE49-F238E27FC236}">
                    <a16:creationId xmlns:a16="http://schemas.microsoft.com/office/drawing/2014/main" id="{639DE41E-A486-E9A6-35D6-6A597F8721E3}"/>
                  </a:ext>
                </a:extLst>
              </p:cNvPr>
              <p:cNvSpPr txBox="1"/>
              <p:nvPr/>
            </p:nvSpPr>
            <p:spPr>
              <a:xfrm>
                <a:off x="2080619" y="3550247"/>
                <a:ext cx="1881754" cy="1002770"/>
              </a:xfrm>
              <a:prstGeom prst="rect">
                <a:avLst/>
              </a:prstGeom>
              <a:noFill/>
            </p:spPr>
            <p:txBody>
              <a:bodyPr wrap="square" rtlCol="0">
                <a:spAutoFit/>
              </a:bodyPr>
              <a:lstStyle/>
              <a:p>
                <a:pPr algn="ctr"/>
                <a:r>
                  <a:rPr lang="en-GB" sz="1600" b="1" dirty="0">
                    <a:latin typeface="Arial" panose="020B0604020202020204" pitchFamily="34" charset="0"/>
                    <a:cs typeface="Arial" panose="020B0604020202020204" pitchFamily="34" charset="0"/>
                  </a:rPr>
                  <a:t>Universal</a:t>
                </a:r>
              </a:p>
              <a:p>
                <a:pPr algn="ctr">
                  <a:spcBef>
                    <a:spcPts val="300"/>
                  </a:spcBef>
                </a:pPr>
                <a:r>
                  <a:rPr lang="en-GB" sz="1100" dirty="0">
                    <a:latin typeface="Arial" panose="020B0604020202020204" pitchFamily="34" charset="0"/>
                    <a:cs typeface="Arial" panose="020B0604020202020204" pitchFamily="34" charset="0"/>
                  </a:rPr>
                  <a:t>Safety Campaigns</a:t>
                </a:r>
              </a:p>
              <a:p>
                <a:pPr algn="ctr">
                  <a:spcBef>
                    <a:spcPts val="300"/>
                  </a:spcBef>
                </a:pPr>
                <a:r>
                  <a:rPr lang="en-GB" sz="1100" dirty="0">
                    <a:latin typeface="Arial" panose="020B0604020202020204" pitchFamily="34" charset="0"/>
                    <a:cs typeface="Arial" panose="020B0604020202020204" pitchFamily="34" charset="0"/>
                  </a:rPr>
                  <a:t>Community Events</a:t>
                </a:r>
              </a:p>
              <a:p>
                <a:pPr algn="ctr">
                  <a:spcBef>
                    <a:spcPts val="300"/>
                  </a:spcBef>
                </a:pPr>
                <a:r>
                  <a:rPr lang="en-GB" sz="1100" dirty="0">
                    <a:latin typeface="Arial" panose="020B0604020202020204" pitchFamily="34" charset="0"/>
                    <a:cs typeface="Arial" panose="020B0604020202020204" pitchFamily="34" charset="0"/>
                  </a:rPr>
                  <a:t>General Advice</a:t>
                </a:r>
              </a:p>
              <a:p>
                <a:pPr algn="ctr">
                  <a:spcBef>
                    <a:spcPts val="300"/>
                  </a:spcBef>
                </a:pPr>
                <a:r>
                  <a:rPr lang="en-GB" sz="1100" dirty="0">
                    <a:latin typeface="Arial" panose="020B0604020202020204" pitchFamily="34" charset="0"/>
                    <a:cs typeface="Arial" panose="020B0604020202020204" pitchFamily="34" charset="0"/>
                  </a:rPr>
                  <a:t>Online Home Fire Safety Checks</a:t>
                </a:r>
              </a:p>
            </p:txBody>
          </p:sp>
        </p:grpSp>
        <p:sp>
          <p:nvSpPr>
            <p:cNvPr id="14" name="Arrow: Right 13">
              <a:extLst>
                <a:ext uri="{FF2B5EF4-FFF2-40B4-BE49-F238E27FC236}">
                  <a16:creationId xmlns:a16="http://schemas.microsoft.com/office/drawing/2014/main" id="{62496E09-167A-90AC-72A4-2C1E7A164720}"/>
                </a:ext>
              </a:extLst>
            </p:cNvPr>
            <p:cNvSpPr/>
            <p:nvPr/>
          </p:nvSpPr>
          <p:spPr>
            <a:xfrm rot="16200000">
              <a:off x="8383464" y="2557671"/>
              <a:ext cx="4930352" cy="633326"/>
            </a:xfrm>
            <a:prstGeom prst="rightArrow">
              <a:avLst>
                <a:gd name="adj1" fmla="val 21791"/>
                <a:gd name="adj2" fmla="val 72247"/>
              </a:avLst>
            </a:prstGeom>
            <a:gradFill flip="none" rotWithShape="1">
              <a:gsLst>
                <a:gs pos="0">
                  <a:schemeClr val="accent4">
                    <a:lumMod val="5000"/>
                    <a:lumOff val="95000"/>
                  </a:schemeClr>
                </a:gs>
                <a:gs pos="20000">
                  <a:srgbClr val="92D050"/>
                </a:gs>
                <a:gs pos="33000">
                  <a:schemeClr val="accent4">
                    <a:lumMod val="45000"/>
                    <a:lumOff val="55000"/>
                  </a:schemeClr>
                </a:gs>
                <a:gs pos="100000">
                  <a:srgbClr val="C00000"/>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 name="TextBox 15">
            <a:extLst>
              <a:ext uri="{FF2B5EF4-FFF2-40B4-BE49-F238E27FC236}">
                <a16:creationId xmlns:a16="http://schemas.microsoft.com/office/drawing/2014/main" id="{09C00659-1E8E-EA1C-5169-5572E2508460}"/>
              </a:ext>
            </a:extLst>
          </p:cNvPr>
          <p:cNvSpPr txBox="1"/>
          <p:nvPr/>
        </p:nvSpPr>
        <p:spPr>
          <a:xfrm rot="16200000">
            <a:off x="9302895" y="2490694"/>
            <a:ext cx="2869160" cy="338554"/>
          </a:xfrm>
          <a:prstGeom prst="rect">
            <a:avLst/>
          </a:prstGeom>
          <a:noFill/>
        </p:spPr>
        <p:txBody>
          <a:bodyPr wrap="square" rtlCol="0">
            <a:spAutoFit/>
          </a:bodyPr>
          <a:lstStyle/>
          <a:p>
            <a:pPr algn="ctr"/>
            <a:r>
              <a:rPr lang="en-GB" sz="1600" b="1" dirty="0">
                <a:latin typeface="Arial" panose="020B0604020202020204" pitchFamily="34" charset="0"/>
                <a:cs typeface="Arial" panose="020B0604020202020204" pitchFamily="34" charset="0"/>
              </a:rPr>
              <a:t>Increased Risk &amp; Need</a:t>
            </a: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23808254"/>
      </p:ext>
    </p:extLst>
  </p:cSld>
  <p:clrMapOvr>
    <a:masterClrMapping/>
  </p:clrMapOvr>
  <p:extLst>
    <p:ext uri="{6950BFC3-D8DA-4A85-94F7-54DA5524770B}">
      <p188:commentRel xmlns:p188="http://schemas.microsoft.com/office/powerpoint/2018/8/main" r:id="rId2"/>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6EE83-27B8-B013-3598-0DABF6113FF6}"/>
              </a:ext>
            </a:extLst>
          </p:cNvPr>
          <p:cNvSpPr>
            <a:spLocks noGrp="1"/>
          </p:cNvSpPr>
          <p:nvPr>
            <p:ph type="title"/>
          </p:nvPr>
        </p:nvSpPr>
        <p:spPr>
          <a:xfrm>
            <a:off x="495300" y="252804"/>
            <a:ext cx="11201400" cy="621792"/>
          </a:xfrm>
        </p:spPr>
        <p:txBody>
          <a:bodyPr>
            <a:normAutofit/>
          </a:bodyPr>
          <a:lstStyle/>
          <a:p>
            <a:pPr>
              <a:defRPr>
                <a:latin typeface="Arial"/>
              </a:defRPr>
            </a:pPr>
            <a:r>
              <a:rPr lang="en-GB" dirty="0">
                <a:latin typeface="Arial"/>
              </a:rPr>
              <a:t>How this informs our activity</a:t>
            </a:r>
            <a:endParaRPr lang="en-GB" sz="3200" b="1" dirty="0">
              <a:latin typeface="Arial"/>
            </a:endParaRPr>
          </a:p>
        </p:txBody>
      </p:sp>
      <p:sp>
        <p:nvSpPr>
          <p:cNvPr id="3" name="Content Placeholder 2">
            <a:extLst>
              <a:ext uri="{FF2B5EF4-FFF2-40B4-BE49-F238E27FC236}">
                <a16:creationId xmlns:a16="http://schemas.microsoft.com/office/drawing/2014/main" id="{64121D76-9790-DFB8-78EC-80A5391A52AB}"/>
              </a:ext>
            </a:extLst>
          </p:cNvPr>
          <p:cNvSpPr>
            <a:spLocks noGrp="1"/>
          </p:cNvSpPr>
          <p:nvPr>
            <p:ph idx="1"/>
          </p:nvPr>
        </p:nvSpPr>
        <p:spPr>
          <a:xfrm>
            <a:off x="495300" y="1019825"/>
            <a:ext cx="11201400" cy="3861457"/>
          </a:xfrm>
        </p:spPr>
        <p:txBody>
          <a:bodyPr vert="horz" wrap="square" lIns="91440" tIns="45720" rIns="91440" bIns="45720" rtlCol="0" anchor="t">
            <a:noAutofit/>
          </a:bodyPr>
          <a:lstStyle/>
          <a:p>
            <a:pPr>
              <a:lnSpc>
                <a:spcPct val="109000"/>
              </a:lnSpc>
              <a:spcBef>
                <a:spcPts val="1800"/>
              </a:spcBef>
              <a:defRPr>
                <a:latin typeface="Arial"/>
              </a:defRPr>
            </a:pPr>
            <a:r>
              <a:rPr lang="en-GB" sz="2000" dirty="0">
                <a:latin typeface="Arial"/>
                <a:cs typeface="Arial"/>
              </a:rPr>
              <a:t>Target community safety campaigns – social media</a:t>
            </a:r>
          </a:p>
          <a:p>
            <a:pPr>
              <a:lnSpc>
                <a:spcPct val="109000"/>
              </a:lnSpc>
              <a:spcBef>
                <a:spcPts val="1800"/>
              </a:spcBef>
              <a:defRPr>
                <a:latin typeface="Arial"/>
              </a:defRPr>
            </a:pPr>
            <a:r>
              <a:rPr lang="en-GB" sz="2000" dirty="0">
                <a:latin typeface="Arial"/>
                <a:cs typeface="Arial"/>
              </a:rPr>
              <a:t>Deliver seasonal prevention messaging – social media wildfire</a:t>
            </a:r>
          </a:p>
          <a:p>
            <a:pPr>
              <a:lnSpc>
                <a:spcPct val="109000"/>
              </a:lnSpc>
              <a:spcBef>
                <a:spcPts val="1800"/>
              </a:spcBef>
              <a:defRPr>
                <a:latin typeface="Arial"/>
              </a:defRPr>
            </a:pPr>
            <a:r>
              <a:rPr lang="en-GB" sz="2000" dirty="0">
                <a:latin typeface="Arial"/>
                <a:cs typeface="Arial"/>
              </a:rPr>
              <a:t>Focus activity on areas experiencing repeat incidents – Fire Stoppers, site visits, blue routes</a:t>
            </a:r>
          </a:p>
          <a:p>
            <a:pPr>
              <a:lnSpc>
                <a:spcPct val="109000"/>
              </a:lnSpc>
              <a:spcBef>
                <a:spcPts val="1800"/>
              </a:spcBef>
              <a:defRPr>
                <a:latin typeface="Arial"/>
              </a:defRPr>
            </a:pPr>
            <a:r>
              <a:rPr lang="en-GB" sz="2000" dirty="0">
                <a:latin typeface="Arial"/>
                <a:cs typeface="Arial"/>
              </a:rPr>
              <a:t>Support local problem-solving initiatives – Op Fire Safe</a:t>
            </a:r>
          </a:p>
          <a:p>
            <a:pPr>
              <a:lnSpc>
                <a:spcPct val="109000"/>
              </a:lnSpc>
              <a:spcBef>
                <a:spcPts val="1800"/>
              </a:spcBef>
              <a:defRPr>
                <a:latin typeface="Arial"/>
              </a:defRPr>
            </a:pPr>
            <a:r>
              <a:rPr lang="en-GB" sz="2000" dirty="0">
                <a:latin typeface="Arial"/>
                <a:cs typeface="Arial"/>
              </a:rPr>
              <a:t>Youth engagement activity – developing resilience programme </a:t>
            </a:r>
          </a:p>
          <a:p>
            <a:pPr>
              <a:lnSpc>
                <a:spcPct val="109000"/>
              </a:lnSpc>
              <a:spcBef>
                <a:spcPts val="1800"/>
              </a:spcBef>
              <a:defRPr>
                <a:latin typeface="Arial"/>
              </a:defRPr>
            </a:pPr>
            <a:r>
              <a:rPr lang="en-GB" sz="2000" dirty="0">
                <a:latin typeface="Arial"/>
                <a:cs typeface="Arial"/>
              </a:rPr>
              <a:t>School based education programmes – incorporated into our education syllabus </a:t>
            </a:r>
          </a:p>
          <a:p>
            <a:pPr>
              <a:lnSpc>
                <a:spcPct val="109000"/>
              </a:lnSpc>
              <a:spcBef>
                <a:spcPts val="1800"/>
              </a:spcBef>
              <a:defRPr>
                <a:latin typeface="Arial"/>
              </a:defRPr>
            </a:pPr>
            <a:r>
              <a:rPr lang="en-GB" sz="2000" dirty="0">
                <a:latin typeface="Arial"/>
                <a:cs typeface="Arial"/>
              </a:rPr>
              <a:t>Community reassurance activity – Fire Stoppers, blue routes, attendance at summer event</a:t>
            </a:r>
          </a:p>
          <a:p>
            <a:pPr>
              <a:lnSpc>
                <a:spcPct val="109000"/>
              </a:lnSpc>
              <a:spcBef>
                <a:spcPts val="1800"/>
              </a:spcBef>
              <a:defRPr>
                <a:latin typeface="Arial"/>
              </a:defRPr>
            </a:pPr>
            <a:r>
              <a:rPr lang="en-GB" sz="2000" dirty="0">
                <a:latin typeface="Arial"/>
                <a:cs typeface="Arial"/>
              </a:rPr>
              <a:t> Multi-agency problem-solving plans being utilised </a:t>
            </a:r>
          </a:p>
        </p:txBody>
      </p:sp>
    </p:spTree>
    <p:extLst>
      <p:ext uri="{BB962C8B-B14F-4D97-AF65-F5344CB8AC3E}">
        <p14:creationId xmlns:p14="http://schemas.microsoft.com/office/powerpoint/2010/main" val="29061036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848810-924C-5D15-59BE-74A2BB3A08B6}"/>
              </a:ext>
            </a:extLst>
          </p:cNvPr>
          <p:cNvSpPr>
            <a:spLocks noGrp="1"/>
          </p:cNvSpPr>
          <p:nvPr>
            <p:ph type="title"/>
          </p:nvPr>
        </p:nvSpPr>
        <p:spPr>
          <a:xfrm>
            <a:off x="546100" y="276967"/>
            <a:ext cx="10420350" cy="750126"/>
          </a:xfrm>
        </p:spPr>
        <p:txBody>
          <a:bodyPr>
            <a:normAutofit/>
          </a:bodyPr>
          <a:lstStyle/>
          <a:p>
            <a:pPr>
              <a:defRPr>
                <a:latin typeface="Arial"/>
              </a:defRPr>
            </a:pPr>
            <a:r>
              <a:rPr lang="en-GB" sz="3200" b="1" dirty="0">
                <a:latin typeface="Arial"/>
              </a:rPr>
              <a:t>Universal Education Advice </a:t>
            </a:r>
          </a:p>
        </p:txBody>
      </p:sp>
      <p:sp>
        <p:nvSpPr>
          <p:cNvPr id="3" name="Content Placeholder 2">
            <a:extLst>
              <a:ext uri="{FF2B5EF4-FFF2-40B4-BE49-F238E27FC236}">
                <a16:creationId xmlns:a16="http://schemas.microsoft.com/office/drawing/2014/main" id="{BA180528-593F-0092-5E6A-A65006FC18B6}"/>
              </a:ext>
            </a:extLst>
          </p:cNvPr>
          <p:cNvSpPr>
            <a:spLocks noGrp="1"/>
          </p:cNvSpPr>
          <p:nvPr>
            <p:ph idx="1"/>
          </p:nvPr>
        </p:nvSpPr>
        <p:spPr>
          <a:xfrm>
            <a:off x="546100" y="652030"/>
            <a:ext cx="6459453" cy="4928110"/>
          </a:xfrm>
        </p:spPr>
        <p:txBody>
          <a:bodyPr>
            <a:normAutofit/>
          </a:bodyPr>
          <a:lstStyle/>
          <a:p>
            <a:pPr marL="0" indent="0">
              <a:lnSpc>
                <a:spcPct val="109000"/>
              </a:lnSpc>
              <a:spcBef>
                <a:spcPts val="1200"/>
              </a:spcBef>
              <a:buNone/>
              <a:defRPr>
                <a:latin typeface="Arial"/>
              </a:defRPr>
            </a:pPr>
            <a:endParaRPr lang="en-GB" sz="2000" dirty="0"/>
          </a:p>
          <a:p>
            <a:pPr marL="0" indent="0">
              <a:lnSpc>
                <a:spcPct val="109000"/>
              </a:lnSpc>
              <a:spcBef>
                <a:spcPts val="1200"/>
              </a:spcBef>
              <a:buNone/>
              <a:defRPr>
                <a:latin typeface="Arial"/>
              </a:defRPr>
            </a:pPr>
            <a:r>
              <a:rPr lang="en-GB" sz="2000" dirty="0">
                <a:latin typeface="Arial"/>
              </a:rPr>
              <a:t>Since May 2026, we've published 194 social media posts across these campaign areas and wider fire safety and warn and inform messages. The Wildfire, Water and Deliberate Fire campaigns have a combined reach of 693,193 across Facebook and Instagram.</a:t>
            </a:r>
          </a:p>
          <a:p>
            <a:pPr>
              <a:lnSpc>
                <a:spcPct val="109000"/>
              </a:lnSpc>
              <a:spcBef>
                <a:spcPts val="1200"/>
              </a:spcBef>
              <a:defRPr>
                <a:latin typeface="Arial"/>
              </a:defRPr>
            </a:pPr>
            <a:endParaRPr lang="en-GB" sz="2000" dirty="0"/>
          </a:p>
          <a:p>
            <a:pPr marL="0" indent="0">
              <a:lnSpc>
                <a:spcPct val="109000"/>
              </a:lnSpc>
              <a:spcBef>
                <a:spcPts val="1200"/>
              </a:spcBef>
              <a:buNone/>
              <a:defRPr>
                <a:latin typeface="Arial"/>
              </a:defRPr>
            </a:pPr>
            <a:r>
              <a:rPr lang="en-GB" sz="2000" dirty="0">
                <a:latin typeface="Arial"/>
              </a:rPr>
              <a:t>Campaign breakdown</a:t>
            </a:r>
          </a:p>
          <a:p>
            <a:pPr>
              <a:lnSpc>
                <a:spcPct val="109000"/>
              </a:lnSpc>
              <a:spcBef>
                <a:spcPts val="1200"/>
              </a:spcBef>
              <a:defRPr>
                <a:latin typeface="Arial"/>
              </a:defRPr>
            </a:pPr>
            <a:r>
              <a:rPr lang="en-GB" sz="2000" dirty="0">
                <a:latin typeface="Arial"/>
              </a:rPr>
              <a:t>Deliberate Fires: 7 posts, reaching 42,920 people</a:t>
            </a:r>
          </a:p>
          <a:p>
            <a:pPr>
              <a:lnSpc>
                <a:spcPct val="109000"/>
              </a:lnSpc>
              <a:spcBef>
                <a:spcPts val="1200"/>
              </a:spcBef>
              <a:defRPr>
                <a:latin typeface="Arial"/>
              </a:defRPr>
            </a:pPr>
            <a:r>
              <a:rPr lang="en-GB" sz="2000" dirty="0">
                <a:latin typeface="Arial"/>
              </a:rPr>
              <a:t>Wildfires: 40 posts, reaching 384,993 people</a:t>
            </a:r>
          </a:p>
          <a:p>
            <a:pPr marL="0" indent="0">
              <a:lnSpc>
                <a:spcPct val="109000"/>
              </a:lnSpc>
              <a:spcBef>
                <a:spcPts val="1200"/>
              </a:spcBef>
              <a:buNone/>
              <a:defRPr>
                <a:latin typeface="Arial"/>
              </a:defRPr>
            </a:pPr>
            <a:endParaRPr lang="en-GB" sz="2000" dirty="0"/>
          </a:p>
          <a:p>
            <a:pPr>
              <a:lnSpc>
                <a:spcPct val="109000"/>
              </a:lnSpc>
              <a:spcBef>
                <a:spcPts val="1200"/>
              </a:spcBef>
              <a:defRPr>
                <a:latin typeface="Arial"/>
              </a:defRPr>
            </a:pPr>
            <a:endParaRPr lang="en-GB" sz="2000" dirty="0"/>
          </a:p>
          <a:p>
            <a:pPr>
              <a:lnSpc>
                <a:spcPct val="109000"/>
              </a:lnSpc>
              <a:spcBef>
                <a:spcPts val="1200"/>
              </a:spcBef>
              <a:defRPr>
                <a:latin typeface="Arial"/>
              </a:defRPr>
            </a:pPr>
            <a:endParaRPr lang="en-GB" sz="2000" dirty="0"/>
          </a:p>
        </p:txBody>
      </p:sp>
      <p:pic>
        <p:nvPicPr>
          <p:cNvPr id="6" name="Picture 4" descr="slide-18-shape-5-enhanced.png"/>
          <p:cNvPicPr>
            <a:picLocks noChangeAspect="1"/>
          </p:cNvPicPr>
          <p:nvPr/>
        </p:nvPicPr>
        <p:blipFill>
          <a:blip r:embed="rId2"/>
          <a:srcRect/>
          <a:stretch>
            <a:fillRect/>
          </a:stretch>
        </p:blipFill>
        <p:spPr>
          <a:xfrm>
            <a:off x="6941288" y="750126"/>
            <a:ext cx="4704612" cy="4731919"/>
          </a:xfrm>
          <a:prstGeom prst="rect">
            <a:avLst/>
          </a:prstGeom>
        </p:spPr>
      </p:pic>
    </p:spTree>
    <p:extLst>
      <p:ext uri="{BB962C8B-B14F-4D97-AF65-F5344CB8AC3E}">
        <p14:creationId xmlns:p14="http://schemas.microsoft.com/office/powerpoint/2010/main" val="35632239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1AAF63-E17B-B36E-1340-373ADB352CE8}"/>
              </a:ext>
            </a:extLst>
          </p:cNvPr>
          <p:cNvSpPr txBox="1"/>
          <p:nvPr/>
        </p:nvSpPr>
        <p:spPr>
          <a:xfrm>
            <a:off x="642962" y="654425"/>
            <a:ext cx="10322365" cy="468435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defRPr>
                <a:latin typeface="Arial"/>
              </a:defRPr>
            </a:pPr>
            <a:endParaRPr lang="en-US" dirty="0">
              <a:latin typeface="Arial" panose="020B0604020202020204" pitchFamily="34" charset="0"/>
              <a:cs typeface="Arial" panose="020B0604020202020204" pitchFamily="34" charset="0"/>
            </a:endParaRPr>
          </a:p>
          <a:p>
            <a:pPr>
              <a:spcBef>
                <a:spcPts val="1200"/>
              </a:spcBef>
              <a:defRPr>
                <a:latin typeface="Arial"/>
              </a:defRPr>
            </a:pPr>
            <a:r>
              <a:rPr lang="en-US" sz="2000" b="1" dirty="0">
                <a:latin typeface="Arial" panose="020B0604020202020204" pitchFamily="34" charset="0"/>
                <a:ea typeface="Calibri"/>
                <a:cs typeface="Arial" panose="020B0604020202020204" pitchFamily="34" charset="0"/>
              </a:rPr>
              <a:t>Purpose </a:t>
            </a:r>
          </a:p>
          <a:p>
            <a:pPr marL="342900" indent="-342900">
              <a:lnSpc>
                <a:spcPct val="103000"/>
              </a:lnSpc>
              <a:spcBef>
                <a:spcPts val="1200"/>
              </a:spcBef>
              <a:buFont typeface="Arial" panose="020B0604020202020204" pitchFamily="34" charset="0"/>
              <a:buChar char="•"/>
              <a:defRPr>
                <a:latin typeface="Arial"/>
              </a:defRPr>
            </a:pPr>
            <a:r>
              <a:rPr lang="en-US" sz="2000" dirty="0">
                <a:latin typeface="Arial" panose="020B0604020202020204" pitchFamily="34" charset="0"/>
                <a:cs typeface="Arial" panose="020B0604020202020204" pitchFamily="34" charset="0"/>
              </a:rPr>
              <a:t>NYFRS and North Yorkshire Police (NYP) responded to an increase in deliberate small fires and youth-related Anti-Social </a:t>
            </a:r>
            <a:r>
              <a:rPr lang="en-US" sz="2000" dirty="0" err="1">
                <a:latin typeface="Arial" panose="020B0604020202020204" pitchFamily="34" charset="0"/>
                <a:cs typeface="Arial" panose="020B0604020202020204" pitchFamily="34" charset="0"/>
              </a:rPr>
              <a:t>Behaviour</a:t>
            </a:r>
            <a:r>
              <a:rPr lang="en-US" sz="2000" dirty="0">
                <a:latin typeface="Arial" panose="020B0604020202020204" pitchFamily="34" charset="0"/>
                <a:cs typeface="Arial" panose="020B0604020202020204" pitchFamily="34" charset="0"/>
              </a:rPr>
              <a:t> across York.</a:t>
            </a:r>
            <a:endParaRPr lang="en-US" sz="2000" dirty="0">
              <a:latin typeface="Arial" panose="020B0604020202020204" pitchFamily="34" charset="0"/>
              <a:ea typeface="Calibri"/>
              <a:cs typeface="Arial" panose="020B0604020202020204" pitchFamily="34" charset="0"/>
            </a:endParaRPr>
          </a:p>
          <a:p>
            <a:pPr marL="342900" indent="-342900">
              <a:lnSpc>
                <a:spcPct val="103000"/>
              </a:lnSpc>
              <a:spcBef>
                <a:spcPts val="1200"/>
              </a:spcBef>
              <a:buFont typeface="Arial" panose="020B0604020202020204" pitchFamily="34" charset="0"/>
              <a:buChar char="•"/>
              <a:defRPr>
                <a:latin typeface="Arial"/>
              </a:defRPr>
            </a:pPr>
            <a:r>
              <a:rPr lang="en-US" sz="2000" dirty="0">
                <a:latin typeface="Arial" panose="020B0604020202020204" pitchFamily="34" charset="0"/>
                <a:cs typeface="Arial" panose="020B0604020202020204" pitchFamily="34" charset="0"/>
              </a:rPr>
              <a:t>Incidents were concentrated in parks, open spaces and areas near residential communities, creating risk, environmental damage and resident concern.</a:t>
            </a:r>
            <a:endParaRPr lang="en-US" sz="2000" dirty="0">
              <a:latin typeface="Arial" panose="020B0604020202020204" pitchFamily="34" charset="0"/>
              <a:ea typeface="Calibri"/>
              <a:cs typeface="Arial" panose="020B0604020202020204" pitchFamily="34" charset="0"/>
            </a:endParaRPr>
          </a:p>
          <a:p>
            <a:pPr>
              <a:spcBef>
                <a:spcPts val="1200"/>
              </a:spcBef>
              <a:defRPr>
                <a:latin typeface="Arial"/>
              </a:defRPr>
            </a:pPr>
            <a:r>
              <a:rPr lang="en-US" sz="2000" b="1" dirty="0">
                <a:latin typeface="Arial" panose="020B0604020202020204" pitchFamily="34" charset="0"/>
                <a:ea typeface="+mn-lt"/>
                <a:cs typeface="Arial" panose="020B0604020202020204" pitchFamily="34" charset="0"/>
              </a:rPr>
              <a:t>Partnership approach</a:t>
            </a:r>
            <a:endParaRPr lang="en-US" sz="2000" b="1" dirty="0">
              <a:latin typeface="Arial" panose="020B0604020202020204" pitchFamily="34" charset="0"/>
              <a:ea typeface="Calibri"/>
              <a:cs typeface="Arial" panose="020B0604020202020204" pitchFamily="34" charset="0"/>
            </a:endParaRPr>
          </a:p>
          <a:p>
            <a:pPr marL="342900" indent="-342900">
              <a:spcBef>
                <a:spcPts val="1200"/>
              </a:spcBef>
              <a:buFont typeface="Arial" panose="020B0604020202020204" pitchFamily="34" charset="0"/>
              <a:buChar char="•"/>
              <a:defRPr>
                <a:latin typeface="Arial"/>
              </a:defRPr>
            </a:pPr>
            <a:r>
              <a:rPr lang="en-US" sz="2000" dirty="0">
                <a:latin typeface="Arial" panose="020B0604020202020204" pitchFamily="34" charset="0"/>
                <a:ea typeface="+mn-lt"/>
                <a:cs typeface="Arial" panose="020B0604020202020204" pitchFamily="34" charset="0"/>
              </a:rPr>
              <a:t>NYFRS, NYP </a:t>
            </a:r>
            <a:r>
              <a:rPr lang="en-US" sz="2000" dirty="0" err="1">
                <a:latin typeface="Arial" panose="020B0604020202020204" pitchFamily="34" charset="0"/>
                <a:ea typeface="+mn-lt"/>
                <a:cs typeface="Arial" panose="020B0604020202020204" pitchFamily="34" charset="0"/>
              </a:rPr>
              <a:t>Neighbourhood</a:t>
            </a:r>
            <a:r>
              <a:rPr lang="en-US" sz="2000" dirty="0">
                <a:latin typeface="Arial" panose="020B0604020202020204" pitchFamily="34" charset="0"/>
                <a:ea typeface="+mn-lt"/>
                <a:cs typeface="Arial" panose="020B0604020202020204" pitchFamily="34" charset="0"/>
              </a:rPr>
              <a:t> teams, local schools and the Community Safety Partnership worked together.</a:t>
            </a:r>
            <a:endParaRPr lang="en-US" sz="2000" dirty="0">
              <a:latin typeface="Arial" panose="020B0604020202020204" pitchFamily="34" charset="0"/>
              <a:cs typeface="Arial" panose="020B0604020202020204" pitchFamily="34" charset="0"/>
            </a:endParaRPr>
          </a:p>
          <a:p>
            <a:pPr marL="342900" indent="-342900">
              <a:spcBef>
                <a:spcPts val="1200"/>
              </a:spcBef>
              <a:buFont typeface="Arial" panose="020B0604020202020204" pitchFamily="34" charset="0"/>
              <a:buChar char="•"/>
              <a:defRPr>
                <a:latin typeface="Arial"/>
              </a:defRPr>
            </a:pPr>
            <a:r>
              <a:rPr lang="en-US" sz="2000" dirty="0">
                <a:latin typeface="Arial" panose="020B0604020202020204" pitchFamily="34" charset="0"/>
                <a:ea typeface="+mn-lt"/>
                <a:cs typeface="Arial" panose="020B0604020202020204" pitchFamily="34" charset="0"/>
              </a:rPr>
              <a:t>Partners shared intelligence from control rooms, schools and community reports to identify hotspots and target activity.</a:t>
            </a:r>
            <a:endParaRPr lang="en-US" dirty="0">
              <a:ea typeface="Calibri"/>
              <a:cs typeface="Calibri"/>
            </a:endParaRPr>
          </a:p>
          <a:p>
            <a:pPr algn="ctr">
              <a:defRPr>
                <a:latin typeface="Arial"/>
              </a:defRPr>
            </a:pPr>
            <a:endParaRPr lang="en-US" dirty="0">
              <a:ea typeface="Calibri"/>
              <a:cs typeface="Calibri"/>
            </a:endParaRPr>
          </a:p>
        </p:txBody>
      </p:sp>
      <p:sp>
        <p:nvSpPr>
          <p:cNvPr id="4" name="TextBox 3">
            <a:extLst>
              <a:ext uri="{FF2B5EF4-FFF2-40B4-BE49-F238E27FC236}">
                <a16:creationId xmlns:a16="http://schemas.microsoft.com/office/drawing/2014/main" id="{82AA7148-8CDE-3966-6905-7A1F98DEC4EA}"/>
              </a:ext>
            </a:extLst>
          </p:cNvPr>
          <p:cNvSpPr txBox="1"/>
          <p:nvPr/>
        </p:nvSpPr>
        <p:spPr>
          <a:xfrm>
            <a:off x="548833" y="192161"/>
            <a:ext cx="10322365" cy="8617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defRPr>
                <a:latin typeface="Arial"/>
              </a:defRPr>
            </a:pPr>
            <a:r>
              <a:rPr lang="en-US" sz="3200" b="1" dirty="0">
                <a:latin typeface="Arial" panose="020B0604020202020204" pitchFamily="34" charset="0"/>
                <a:cs typeface="Arial" panose="020B0604020202020204" pitchFamily="34" charset="0"/>
              </a:rPr>
              <a:t>Case Study - Operation Firesafe </a:t>
            </a:r>
            <a:endParaRPr lang="en-US" sz="3200" b="1" dirty="0">
              <a:latin typeface="Arial" panose="020B0604020202020204" pitchFamily="34" charset="0"/>
              <a:ea typeface="Calibri"/>
              <a:cs typeface="Arial" panose="020B0604020202020204" pitchFamily="34" charset="0"/>
            </a:endParaRPr>
          </a:p>
          <a:p>
            <a:pPr algn="ctr">
              <a:defRPr>
                <a:latin typeface="Arial"/>
              </a:defRPr>
            </a:pPr>
            <a:endParaRPr lang="en-US" dirty="0">
              <a:ea typeface="Calibri"/>
              <a:cs typeface="Calibri"/>
            </a:endParaRPr>
          </a:p>
        </p:txBody>
      </p:sp>
    </p:spTree>
    <p:extLst>
      <p:ext uri="{BB962C8B-B14F-4D97-AF65-F5344CB8AC3E}">
        <p14:creationId xmlns:p14="http://schemas.microsoft.com/office/powerpoint/2010/main" val="36757627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D3303-8E2C-B930-5746-EAB6E39D7FAB}"/>
              </a:ext>
            </a:extLst>
          </p:cNvPr>
          <p:cNvSpPr>
            <a:spLocks noGrp="1"/>
          </p:cNvSpPr>
          <p:nvPr>
            <p:ph type="title"/>
          </p:nvPr>
        </p:nvSpPr>
        <p:spPr>
          <a:xfrm>
            <a:off x="521511" y="260172"/>
            <a:ext cx="9110472" cy="1187768"/>
          </a:xfrm>
        </p:spPr>
        <p:txBody>
          <a:bodyPr>
            <a:normAutofit/>
          </a:bodyPr>
          <a:lstStyle/>
          <a:p>
            <a:pPr>
              <a:defRPr>
                <a:latin typeface="Arial"/>
              </a:defRPr>
            </a:pPr>
            <a:r>
              <a:rPr lang="en-US" sz="3200" b="1" dirty="0">
                <a:latin typeface="Arial"/>
              </a:rPr>
              <a:t>Case Study - Operation Firesafe </a:t>
            </a:r>
            <a:endParaRPr lang="en-US" sz="3200" b="1" dirty="0">
              <a:ea typeface="Calibri"/>
              <a:cs typeface="Calibri"/>
            </a:endParaRPr>
          </a:p>
        </p:txBody>
      </p:sp>
      <p:sp>
        <p:nvSpPr>
          <p:cNvPr id="4" name="TextBox 3">
            <a:extLst>
              <a:ext uri="{FF2B5EF4-FFF2-40B4-BE49-F238E27FC236}">
                <a16:creationId xmlns:a16="http://schemas.microsoft.com/office/drawing/2014/main" id="{C07762BB-1FCA-8930-A3FE-79DC262CD1A1}"/>
              </a:ext>
            </a:extLst>
          </p:cNvPr>
          <p:cNvSpPr txBox="1"/>
          <p:nvPr/>
        </p:nvSpPr>
        <p:spPr>
          <a:xfrm>
            <a:off x="602193" y="963902"/>
            <a:ext cx="10530093" cy="527028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03000"/>
              </a:lnSpc>
              <a:spcBef>
                <a:spcPts val="800"/>
              </a:spcBef>
              <a:defRPr>
                <a:latin typeface="Arial"/>
              </a:defRPr>
            </a:pPr>
            <a:r>
              <a:rPr lang="en-US" sz="2000" b="1" dirty="0">
                <a:latin typeface="Arial" panose="020B0604020202020204" pitchFamily="34" charset="0"/>
                <a:cs typeface="Arial" panose="020B0604020202020204" pitchFamily="34" charset="0"/>
              </a:rPr>
              <a:t>Key interventions</a:t>
            </a:r>
            <a:endParaRPr lang="en-US" sz="2000" b="1" dirty="0">
              <a:latin typeface="Arial" panose="020B0604020202020204" pitchFamily="34" charset="0"/>
              <a:ea typeface="Calibri"/>
              <a:cs typeface="Arial" panose="020B0604020202020204" pitchFamily="34" charset="0"/>
            </a:endParaRPr>
          </a:p>
          <a:p>
            <a:pPr marL="285750" indent="-285750">
              <a:lnSpc>
                <a:spcPct val="103000"/>
              </a:lnSpc>
              <a:spcBef>
                <a:spcPts val="800"/>
              </a:spcBef>
              <a:buFont typeface="Arial" panose="020B0604020202020204" pitchFamily="34" charset="0"/>
              <a:buChar char="•"/>
              <a:defRPr>
                <a:latin typeface="Arial"/>
              </a:defRPr>
            </a:pPr>
            <a:r>
              <a:rPr lang="en-US" sz="2000" dirty="0">
                <a:latin typeface="Arial" panose="020B0604020202020204" pitchFamily="34" charset="0"/>
                <a:cs typeface="Arial" panose="020B0604020202020204" pitchFamily="34" charset="0"/>
              </a:rPr>
              <a:t>School and youth workshops on fire safety, arson consequences and community impact.</a:t>
            </a:r>
            <a:endParaRPr lang="en-US" sz="2000" dirty="0">
              <a:latin typeface="Arial" panose="020B0604020202020204" pitchFamily="34" charset="0"/>
              <a:ea typeface="Calibri"/>
              <a:cs typeface="Arial" panose="020B0604020202020204" pitchFamily="34" charset="0"/>
            </a:endParaRPr>
          </a:p>
          <a:p>
            <a:pPr marL="285750" indent="-285750">
              <a:lnSpc>
                <a:spcPct val="103000"/>
              </a:lnSpc>
              <a:spcBef>
                <a:spcPts val="800"/>
              </a:spcBef>
              <a:buFont typeface="Arial" panose="020B0604020202020204" pitchFamily="34" charset="0"/>
              <a:buChar char="•"/>
              <a:defRPr>
                <a:latin typeface="Arial"/>
              </a:defRPr>
            </a:pPr>
            <a:r>
              <a:rPr lang="en-US" sz="2000" dirty="0">
                <a:latin typeface="Arial" panose="020B0604020202020204" pitchFamily="34" charset="0"/>
                <a:cs typeface="Arial" panose="020B0604020202020204" pitchFamily="34" charset="0"/>
              </a:rPr>
              <a:t>Joint “blue route” patrols in hotspot areas during evenings and weekends.</a:t>
            </a:r>
            <a:endParaRPr lang="en-US" sz="2000" dirty="0">
              <a:latin typeface="Arial" panose="020B0604020202020204" pitchFamily="34" charset="0"/>
              <a:ea typeface="Calibri"/>
              <a:cs typeface="Arial" panose="020B0604020202020204" pitchFamily="34" charset="0"/>
            </a:endParaRPr>
          </a:p>
          <a:p>
            <a:pPr marL="285750" indent="-285750">
              <a:lnSpc>
                <a:spcPct val="103000"/>
              </a:lnSpc>
              <a:spcBef>
                <a:spcPts val="800"/>
              </a:spcBef>
              <a:buFont typeface="Arial" panose="020B0604020202020204" pitchFamily="34" charset="0"/>
              <a:buChar char="•"/>
              <a:defRPr>
                <a:latin typeface="Arial"/>
              </a:defRPr>
            </a:pPr>
            <a:r>
              <a:rPr lang="en-US" sz="2000" dirty="0">
                <a:latin typeface="Arial" panose="020B0604020202020204" pitchFamily="34" charset="0"/>
                <a:cs typeface="Arial" panose="020B0604020202020204" pitchFamily="34" charset="0"/>
              </a:rPr>
              <a:t>Early intervention through Firesafe referrals, one-to-one sessions and family support.</a:t>
            </a:r>
            <a:endParaRPr lang="en-US" sz="2000" dirty="0">
              <a:latin typeface="Arial" panose="020B0604020202020204" pitchFamily="34" charset="0"/>
              <a:ea typeface="Calibri"/>
              <a:cs typeface="Arial" panose="020B0604020202020204" pitchFamily="34" charset="0"/>
            </a:endParaRPr>
          </a:p>
          <a:p>
            <a:pPr marL="285750" indent="-285750">
              <a:lnSpc>
                <a:spcPct val="103000"/>
              </a:lnSpc>
              <a:spcBef>
                <a:spcPts val="800"/>
              </a:spcBef>
              <a:buFont typeface="Arial" panose="020B0604020202020204" pitchFamily="34" charset="0"/>
              <a:buChar char="•"/>
              <a:defRPr>
                <a:latin typeface="Arial"/>
              </a:defRPr>
            </a:pPr>
            <a:r>
              <a:rPr lang="en-US" sz="2000" dirty="0">
                <a:latin typeface="Arial" panose="020B0604020202020204" pitchFamily="34" charset="0"/>
                <a:cs typeface="Arial" panose="020B0604020202020204" pitchFamily="34" charset="0"/>
              </a:rPr>
              <a:t>Community messaging through schools, social media and local media.</a:t>
            </a:r>
            <a:endParaRPr lang="en-US" sz="2000" dirty="0">
              <a:latin typeface="Arial" panose="020B0604020202020204" pitchFamily="34" charset="0"/>
              <a:ea typeface="Calibri"/>
              <a:cs typeface="Arial" panose="020B0604020202020204" pitchFamily="34" charset="0"/>
            </a:endParaRPr>
          </a:p>
          <a:p>
            <a:pPr>
              <a:lnSpc>
                <a:spcPct val="103000"/>
              </a:lnSpc>
              <a:spcBef>
                <a:spcPts val="1200"/>
              </a:spcBef>
              <a:defRPr>
                <a:latin typeface="Arial"/>
              </a:defRPr>
            </a:pPr>
            <a:r>
              <a:rPr lang="en-US" sz="2000" b="1" dirty="0">
                <a:latin typeface="Arial" panose="020B0604020202020204" pitchFamily="34" charset="0"/>
                <a:ea typeface="+mn-lt"/>
                <a:cs typeface="Arial" panose="020B0604020202020204" pitchFamily="34" charset="0"/>
              </a:rPr>
              <a:t>Collaboration </a:t>
            </a:r>
          </a:p>
          <a:p>
            <a:pPr marL="285750" indent="-285750">
              <a:lnSpc>
                <a:spcPct val="103000"/>
              </a:lnSpc>
              <a:spcBef>
                <a:spcPts val="800"/>
              </a:spcBef>
              <a:buFont typeface="Arial" panose="020B0604020202020204" pitchFamily="34" charset="0"/>
              <a:buChar char="•"/>
              <a:defRPr>
                <a:latin typeface="Arial"/>
              </a:defRPr>
            </a:pPr>
            <a:r>
              <a:rPr lang="en-US" sz="2000" dirty="0">
                <a:latin typeface="Arial" panose="020B0604020202020204" pitchFamily="34" charset="0"/>
                <a:ea typeface="+mn-lt"/>
                <a:cs typeface="Arial" panose="020B0604020202020204" pitchFamily="34" charset="0"/>
              </a:rPr>
              <a:t>Increased Firesafe referrals from NYP.</a:t>
            </a:r>
            <a:endParaRPr lang="en-US" sz="2000" dirty="0">
              <a:latin typeface="Arial" panose="020B0604020202020204" pitchFamily="34" charset="0"/>
              <a:ea typeface="Calibri"/>
              <a:cs typeface="Arial" panose="020B0604020202020204" pitchFamily="34" charset="0"/>
            </a:endParaRPr>
          </a:p>
          <a:p>
            <a:pPr marL="285750" indent="-285750">
              <a:lnSpc>
                <a:spcPct val="103000"/>
              </a:lnSpc>
              <a:spcBef>
                <a:spcPts val="800"/>
              </a:spcBef>
              <a:buFont typeface="Arial" panose="020B0604020202020204" pitchFamily="34" charset="0"/>
              <a:buChar char="•"/>
              <a:defRPr>
                <a:latin typeface="Arial"/>
              </a:defRPr>
            </a:pPr>
            <a:r>
              <a:rPr lang="en-US" sz="2000" dirty="0">
                <a:latin typeface="Arial" panose="020B0604020202020204" pitchFamily="34" charset="0"/>
                <a:ea typeface="+mn-lt"/>
                <a:cs typeface="Arial" panose="020B0604020202020204" pitchFamily="34" charset="0"/>
              </a:rPr>
              <a:t>Stronger joint working, communication and information sharing between NYFRS, NYP, schools and community hubs.</a:t>
            </a:r>
            <a:endParaRPr lang="en-US" sz="2000" dirty="0">
              <a:latin typeface="Arial" panose="020B0604020202020204" pitchFamily="34" charset="0"/>
              <a:cs typeface="Arial" panose="020B0604020202020204" pitchFamily="34" charset="0"/>
            </a:endParaRPr>
          </a:p>
          <a:p>
            <a:pPr marL="285750" indent="-285750">
              <a:lnSpc>
                <a:spcPct val="103000"/>
              </a:lnSpc>
              <a:spcBef>
                <a:spcPts val="800"/>
              </a:spcBef>
              <a:buFont typeface="Arial" panose="020B0604020202020204" pitchFamily="34" charset="0"/>
              <a:buChar char="•"/>
              <a:defRPr>
                <a:latin typeface="Arial"/>
              </a:defRPr>
            </a:pPr>
            <a:r>
              <a:rPr lang="en-US" sz="2000" dirty="0">
                <a:latin typeface="Arial" panose="020B0604020202020204" pitchFamily="34" charset="0"/>
                <a:ea typeface="+mn-lt"/>
                <a:cs typeface="Arial" panose="020B0604020202020204" pitchFamily="34" charset="0"/>
              </a:rPr>
              <a:t>Improved engagement with CYP partnership meetings, including MAPS and MACE.</a:t>
            </a:r>
            <a:endParaRPr lang="en-US" sz="2000" dirty="0">
              <a:latin typeface="Arial" panose="020B0604020202020204" pitchFamily="34" charset="0"/>
              <a:cs typeface="Arial" panose="020B0604020202020204" pitchFamily="34" charset="0"/>
            </a:endParaRPr>
          </a:p>
          <a:p>
            <a:pPr marL="285750" indent="-285750">
              <a:lnSpc>
                <a:spcPct val="103000"/>
              </a:lnSpc>
              <a:spcBef>
                <a:spcPts val="800"/>
              </a:spcBef>
              <a:buFont typeface="Arial" panose="020B0604020202020204" pitchFamily="34" charset="0"/>
              <a:buChar char="•"/>
              <a:defRPr>
                <a:latin typeface="Arial"/>
              </a:defRPr>
            </a:pPr>
            <a:r>
              <a:rPr lang="en-US" sz="2000" dirty="0">
                <a:latin typeface="Arial" panose="020B0604020202020204" pitchFamily="34" charset="0"/>
                <a:ea typeface="Calibri"/>
                <a:cs typeface="Arial" panose="020B0604020202020204" pitchFamily="34" charset="0"/>
              </a:rPr>
              <a:t>Local reduction in ASB Fires in the area. </a:t>
            </a:r>
          </a:p>
          <a:p>
            <a:pPr>
              <a:lnSpc>
                <a:spcPct val="103000"/>
              </a:lnSpc>
              <a:spcBef>
                <a:spcPts val="800"/>
              </a:spcBef>
              <a:defRPr>
                <a:latin typeface="Arial"/>
              </a:defRPr>
            </a:pPr>
            <a:endParaRPr lang="en-US" dirty="0">
              <a:ea typeface="Calibri"/>
              <a:cs typeface="Calibri"/>
            </a:endParaRPr>
          </a:p>
          <a:p>
            <a:pPr algn="ctr">
              <a:spcBef>
                <a:spcPts val="800"/>
              </a:spcBef>
              <a:defRPr>
                <a:latin typeface="Arial"/>
              </a:defRPr>
            </a:pPr>
            <a:endParaRPr lang="en-US" dirty="0">
              <a:ea typeface="Calibri"/>
              <a:cs typeface="Calibri"/>
            </a:endParaRPr>
          </a:p>
        </p:txBody>
      </p:sp>
    </p:spTree>
    <p:extLst>
      <p:ext uri="{BB962C8B-B14F-4D97-AF65-F5344CB8AC3E}">
        <p14:creationId xmlns:p14="http://schemas.microsoft.com/office/powerpoint/2010/main" val="28226245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1DC91C-944C-1E69-CCEA-8107183A38EB}"/>
              </a:ext>
            </a:extLst>
          </p:cNvPr>
          <p:cNvSpPr>
            <a:spLocks noGrp="1"/>
          </p:cNvSpPr>
          <p:nvPr>
            <p:ph type="title"/>
          </p:nvPr>
        </p:nvSpPr>
        <p:spPr>
          <a:xfrm>
            <a:off x="581041" y="215153"/>
            <a:ext cx="11420856" cy="566928"/>
          </a:xfrm>
        </p:spPr>
        <p:txBody>
          <a:bodyPr>
            <a:noAutofit/>
          </a:bodyPr>
          <a:lstStyle/>
          <a:p>
            <a:pPr>
              <a:defRPr>
                <a:latin typeface="Arial"/>
              </a:defRPr>
            </a:pPr>
            <a:r>
              <a:rPr lang="en-GB" sz="3200" b="1" dirty="0">
                <a:latin typeface="Arial"/>
              </a:rPr>
              <a:t>Reduction in Incidents July vs Aug 2026 </a:t>
            </a:r>
          </a:p>
        </p:txBody>
      </p:sp>
      <p:pic>
        <p:nvPicPr>
          <p:cNvPr id="14" name="Picture 6" descr="slide-21-shape-7-enhanced.png"/>
          <p:cNvPicPr>
            <a:picLocks noChangeAspect="1"/>
          </p:cNvPicPr>
          <p:nvPr/>
        </p:nvPicPr>
        <p:blipFill>
          <a:blip r:embed="rId2"/>
          <a:srcRect/>
          <a:stretch>
            <a:fillRect/>
          </a:stretch>
        </p:blipFill>
        <p:spPr>
          <a:xfrm>
            <a:off x="804090" y="909345"/>
            <a:ext cx="5063278" cy="4489704"/>
          </a:xfrm>
          <a:prstGeom prst="rect">
            <a:avLst/>
          </a:prstGeom>
        </p:spPr>
      </p:pic>
      <p:pic>
        <p:nvPicPr>
          <p:cNvPr id="15" name="Content Placeholder 10" descr="slide-21-shape-11-enhanced.png"/>
          <p:cNvPicPr>
            <a:picLocks noChangeAspect="1"/>
          </p:cNvPicPr>
          <p:nvPr/>
        </p:nvPicPr>
        <p:blipFill>
          <a:blip r:embed="rId3"/>
          <a:srcRect/>
          <a:stretch>
            <a:fillRect/>
          </a:stretch>
        </p:blipFill>
        <p:spPr>
          <a:xfrm>
            <a:off x="6390620" y="900958"/>
            <a:ext cx="4615276" cy="4498091"/>
          </a:xfrm>
          <a:prstGeom prst="rect">
            <a:avLst/>
          </a:prstGeom>
        </p:spPr>
      </p:pic>
      <p:sp>
        <p:nvSpPr>
          <p:cNvPr id="12" name="TextBox 11">
            <a:extLst>
              <a:ext uri="{FF2B5EF4-FFF2-40B4-BE49-F238E27FC236}">
                <a16:creationId xmlns:a16="http://schemas.microsoft.com/office/drawing/2014/main" id="{68216B95-BC20-B12F-74A3-3714C5187F2B}"/>
              </a:ext>
            </a:extLst>
          </p:cNvPr>
          <p:cNvSpPr txBox="1"/>
          <p:nvPr/>
        </p:nvSpPr>
        <p:spPr>
          <a:xfrm>
            <a:off x="581041" y="5399049"/>
            <a:ext cx="5063278" cy="307777"/>
          </a:xfrm>
          <a:prstGeom prst="rect">
            <a:avLst/>
          </a:prstGeom>
          <a:noFill/>
        </p:spPr>
        <p:txBody>
          <a:bodyPr wrap="square" lIns="0" tIns="0" rIns="0" bIns="0" rtlCol="0" anchor="ctr">
            <a:spAutoFit/>
          </a:bodyPr>
          <a:lstStyle/>
          <a:p>
            <a:pPr algn="ctr">
              <a:spcBef>
                <a:spcPts val="0"/>
              </a:spcBef>
              <a:spcAft>
                <a:spcPts val="0"/>
              </a:spcAft>
              <a:defRPr>
                <a:latin typeface="Arial"/>
              </a:defRPr>
            </a:pPr>
            <a:r>
              <a:rPr lang="en-GB" sz="2000" b="1" dirty="0">
                <a:latin typeface="Arial"/>
              </a:rPr>
              <a:t>July 26</a:t>
            </a:r>
          </a:p>
        </p:txBody>
      </p:sp>
      <p:sp>
        <p:nvSpPr>
          <p:cNvPr id="13" name="TextBox 12">
            <a:extLst>
              <a:ext uri="{FF2B5EF4-FFF2-40B4-BE49-F238E27FC236}">
                <a16:creationId xmlns:a16="http://schemas.microsoft.com/office/drawing/2014/main" id="{8CE3E658-EA76-A3DE-73FE-8036080F0BDF}"/>
              </a:ext>
            </a:extLst>
          </p:cNvPr>
          <p:cNvSpPr txBox="1"/>
          <p:nvPr/>
        </p:nvSpPr>
        <p:spPr>
          <a:xfrm>
            <a:off x="6376053" y="5399049"/>
            <a:ext cx="4606670" cy="307777"/>
          </a:xfrm>
          <a:prstGeom prst="rect">
            <a:avLst/>
          </a:prstGeom>
          <a:noFill/>
        </p:spPr>
        <p:txBody>
          <a:bodyPr wrap="square" lIns="0" tIns="0" rIns="0" bIns="0" rtlCol="0" anchor="ctr">
            <a:spAutoFit/>
          </a:bodyPr>
          <a:lstStyle/>
          <a:p>
            <a:pPr algn="ctr">
              <a:spcBef>
                <a:spcPts val="0"/>
              </a:spcBef>
              <a:spcAft>
                <a:spcPts val="0"/>
              </a:spcAft>
              <a:defRPr>
                <a:latin typeface="Arial"/>
              </a:defRPr>
            </a:pPr>
            <a:r>
              <a:rPr lang="en-GB" sz="2000" b="1" dirty="0">
                <a:latin typeface="Arial"/>
              </a:rPr>
              <a:t>August 26</a:t>
            </a:r>
          </a:p>
        </p:txBody>
      </p:sp>
    </p:spTree>
    <p:extLst>
      <p:ext uri="{BB962C8B-B14F-4D97-AF65-F5344CB8AC3E}">
        <p14:creationId xmlns:p14="http://schemas.microsoft.com/office/powerpoint/2010/main" val="42156022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7D6923B-D186-EABD-9B1A-5EB6BED69298}"/>
              </a:ext>
            </a:extLst>
          </p:cNvPr>
          <p:cNvSpPr txBox="1"/>
          <p:nvPr/>
        </p:nvSpPr>
        <p:spPr>
          <a:xfrm>
            <a:off x="282271" y="276541"/>
            <a:ext cx="10292963" cy="53949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103000"/>
              </a:lnSpc>
              <a:spcBef>
                <a:spcPts val="1200"/>
              </a:spcBef>
              <a:defRPr>
                <a:latin typeface="Arial"/>
              </a:defRPr>
            </a:pPr>
            <a:r>
              <a:rPr lang="en-US" sz="2400" b="1" dirty="0">
                <a:latin typeface="Arial" panose="020B0604020202020204" pitchFamily="34" charset="0"/>
                <a:ea typeface="Calibri"/>
                <a:cs typeface="Arial" panose="020B0604020202020204" pitchFamily="34" charset="0"/>
              </a:rPr>
              <a:t>Outcomes </a:t>
            </a:r>
          </a:p>
          <a:p>
            <a:pPr marL="285750" indent="-285750">
              <a:lnSpc>
                <a:spcPct val="103000"/>
              </a:lnSpc>
              <a:spcBef>
                <a:spcPts val="1200"/>
              </a:spcBef>
              <a:buFont typeface="Arial" panose="020B0604020202020204" pitchFamily="34" charset="0"/>
              <a:buChar char="•"/>
              <a:defRPr>
                <a:latin typeface="Arial"/>
              </a:defRPr>
            </a:pPr>
            <a:r>
              <a:rPr lang="en-US" sz="2200" dirty="0">
                <a:latin typeface="Arial" panose="020B0604020202020204" pitchFamily="34" charset="0"/>
                <a:cs typeface="Arial" panose="020B0604020202020204" pitchFamily="34" charset="0"/>
              </a:rPr>
              <a:t>Reduction in deliberate fires in hotspot areas.</a:t>
            </a:r>
            <a:endParaRPr lang="en-US" sz="2200" dirty="0">
              <a:latin typeface="Arial" panose="020B0604020202020204" pitchFamily="34" charset="0"/>
              <a:ea typeface="Calibri" panose="020F0502020204030204"/>
              <a:cs typeface="Arial" panose="020B0604020202020204" pitchFamily="34" charset="0"/>
            </a:endParaRPr>
          </a:p>
          <a:p>
            <a:pPr marL="285750" indent="-285750">
              <a:lnSpc>
                <a:spcPct val="103000"/>
              </a:lnSpc>
              <a:spcBef>
                <a:spcPts val="1200"/>
              </a:spcBef>
              <a:buFont typeface="Arial" panose="020B0604020202020204" pitchFamily="34" charset="0"/>
              <a:buChar char="•"/>
              <a:defRPr>
                <a:latin typeface="Arial"/>
              </a:defRPr>
            </a:pPr>
            <a:r>
              <a:rPr lang="en-US" sz="2200" dirty="0">
                <a:latin typeface="Arial" panose="020B0604020202020204" pitchFamily="34" charset="0"/>
                <a:cs typeface="Arial" panose="020B0604020202020204" pitchFamily="34" charset="0"/>
              </a:rPr>
              <a:t>Fewer preventable incidents requiring emergency service attendance.</a:t>
            </a:r>
            <a:endParaRPr lang="en-US" sz="2200" dirty="0">
              <a:latin typeface="Arial" panose="020B0604020202020204" pitchFamily="34" charset="0"/>
              <a:ea typeface="Calibri" panose="020F0502020204030204"/>
              <a:cs typeface="Arial" panose="020B0604020202020204" pitchFamily="34" charset="0"/>
            </a:endParaRPr>
          </a:p>
          <a:p>
            <a:pPr marL="285750" indent="-285750">
              <a:lnSpc>
                <a:spcPct val="103000"/>
              </a:lnSpc>
              <a:spcBef>
                <a:spcPts val="1200"/>
              </a:spcBef>
              <a:buFont typeface="Arial" panose="020B0604020202020204" pitchFamily="34" charset="0"/>
              <a:buChar char="•"/>
              <a:defRPr>
                <a:latin typeface="Arial"/>
              </a:defRPr>
            </a:pPr>
            <a:r>
              <a:rPr lang="en-US" sz="2200" dirty="0">
                <a:latin typeface="Arial" panose="020B0604020202020204" pitchFamily="34" charset="0"/>
                <a:cs typeface="Arial" panose="020B0604020202020204" pitchFamily="34" charset="0"/>
              </a:rPr>
              <a:t>From noticeable reduction, residents feeling safer and more reassured.</a:t>
            </a:r>
            <a:endParaRPr lang="en-US" sz="2200" dirty="0">
              <a:latin typeface="Arial" panose="020B0604020202020204" pitchFamily="34" charset="0"/>
              <a:ea typeface="Calibri" panose="020F0502020204030204"/>
              <a:cs typeface="Arial" panose="020B0604020202020204" pitchFamily="34" charset="0"/>
            </a:endParaRPr>
          </a:p>
          <a:p>
            <a:pPr marL="285750" indent="-285750">
              <a:lnSpc>
                <a:spcPct val="103000"/>
              </a:lnSpc>
              <a:spcBef>
                <a:spcPts val="1200"/>
              </a:spcBef>
              <a:buFont typeface="Arial" panose="020B0604020202020204" pitchFamily="34" charset="0"/>
              <a:buChar char="•"/>
              <a:defRPr>
                <a:latin typeface="Arial"/>
              </a:defRPr>
            </a:pPr>
            <a:r>
              <a:rPr lang="en-US" sz="2200" dirty="0">
                <a:latin typeface="Arial" panose="020B0604020202020204" pitchFamily="34" charset="0"/>
                <a:cs typeface="Arial" panose="020B0604020202020204" pitchFamily="34" charset="0"/>
              </a:rPr>
              <a:t>Young people gaining a better understanding of fire risk, consequences and impact on others.</a:t>
            </a:r>
          </a:p>
          <a:p>
            <a:pPr>
              <a:lnSpc>
                <a:spcPct val="103000"/>
              </a:lnSpc>
              <a:spcBef>
                <a:spcPts val="1800"/>
              </a:spcBef>
              <a:defRPr>
                <a:latin typeface="Arial"/>
              </a:defRPr>
            </a:pPr>
            <a:r>
              <a:rPr lang="en-US" sz="2400" b="1" dirty="0">
                <a:latin typeface="Arial" panose="020B0604020202020204" pitchFamily="34" charset="0"/>
                <a:ea typeface="+mn-lt"/>
                <a:cs typeface="Arial" panose="020B0604020202020204" pitchFamily="34" charset="0"/>
              </a:rPr>
              <a:t>Key learning </a:t>
            </a:r>
            <a:endParaRPr lang="en-US" sz="2400" b="1" dirty="0">
              <a:latin typeface="Arial" panose="020B0604020202020204" pitchFamily="34" charset="0"/>
              <a:ea typeface="Calibri"/>
              <a:cs typeface="Arial" panose="020B0604020202020204" pitchFamily="34" charset="0"/>
            </a:endParaRPr>
          </a:p>
          <a:p>
            <a:pPr marL="285750" indent="-285750">
              <a:lnSpc>
                <a:spcPct val="103000"/>
              </a:lnSpc>
              <a:spcBef>
                <a:spcPts val="1200"/>
              </a:spcBef>
              <a:buFont typeface="Arial" panose="020B0604020202020204" pitchFamily="34" charset="0"/>
              <a:buChar char="•"/>
              <a:defRPr>
                <a:latin typeface="Arial"/>
              </a:defRPr>
            </a:pPr>
            <a:r>
              <a:rPr lang="en-US" sz="2200" dirty="0">
                <a:latin typeface="Arial" panose="020B0604020202020204" pitchFamily="34" charset="0"/>
                <a:ea typeface="+mn-lt"/>
                <a:cs typeface="Arial" panose="020B0604020202020204" pitchFamily="34" charset="0"/>
              </a:rPr>
              <a:t>Combining education, prevention, visibility and early intervention is more effective than responding to incidents alone.</a:t>
            </a:r>
            <a:endParaRPr lang="en-US" sz="2200" dirty="0">
              <a:latin typeface="Arial" panose="020B0604020202020204" pitchFamily="34" charset="0"/>
              <a:cs typeface="Arial" panose="020B0604020202020204" pitchFamily="34" charset="0"/>
            </a:endParaRPr>
          </a:p>
          <a:p>
            <a:pPr marL="285750" indent="-285750">
              <a:lnSpc>
                <a:spcPct val="103000"/>
              </a:lnSpc>
              <a:spcBef>
                <a:spcPts val="1200"/>
              </a:spcBef>
              <a:buFont typeface="Arial" panose="020B0604020202020204" pitchFamily="34" charset="0"/>
              <a:buChar char="•"/>
              <a:defRPr>
                <a:latin typeface="Arial"/>
              </a:defRPr>
            </a:pPr>
            <a:r>
              <a:rPr lang="en-US" sz="2200" dirty="0">
                <a:latin typeface="Arial" panose="020B0604020202020204" pitchFamily="34" charset="0"/>
                <a:ea typeface="+mn-lt"/>
                <a:cs typeface="Arial" panose="020B0604020202020204" pitchFamily="34" charset="0"/>
              </a:rPr>
              <a:t>Strong collaboration between NYFRS, NYP and schools helped address root causes while improving community safety</a:t>
            </a: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685834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5FD0EC-A499-E0E7-D0D6-911DEFD677E1}"/>
              </a:ext>
            </a:extLst>
          </p:cNvPr>
          <p:cNvSpPr>
            <a:spLocks noGrp="1"/>
          </p:cNvSpPr>
          <p:nvPr>
            <p:ph type="title"/>
          </p:nvPr>
        </p:nvSpPr>
        <p:spPr>
          <a:xfrm>
            <a:off x="483707" y="282388"/>
            <a:ext cx="11330609" cy="838504"/>
          </a:xfrm>
        </p:spPr>
        <p:txBody>
          <a:bodyPr>
            <a:normAutofit/>
          </a:bodyPr>
          <a:lstStyle/>
          <a:p>
            <a:pPr>
              <a:defRPr>
                <a:latin typeface="Arial"/>
              </a:defRPr>
            </a:pPr>
            <a:r>
              <a:rPr lang="en-GB" sz="3200" b="1" dirty="0">
                <a:latin typeface="Arial"/>
              </a:rPr>
              <a:t>Monitoring &amp; Measuring Performance</a:t>
            </a:r>
          </a:p>
        </p:txBody>
      </p:sp>
      <p:sp>
        <p:nvSpPr>
          <p:cNvPr id="3" name="Content Placeholder 2">
            <a:extLst>
              <a:ext uri="{FF2B5EF4-FFF2-40B4-BE49-F238E27FC236}">
                <a16:creationId xmlns:a16="http://schemas.microsoft.com/office/drawing/2014/main" id="{660AC066-FF2A-653D-848B-775187E06D00}"/>
              </a:ext>
            </a:extLst>
          </p:cNvPr>
          <p:cNvSpPr>
            <a:spLocks noGrp="1"/>
          </p:cNvSpPr>
          <p:nvPr>
            <p:ph idx="1"/>
          </p:nvPr>
        </p:nvSpPr>
        <p:spPr>
          <a:xfrm>
            <a:off x="584791" y="882502"/>
            <a:ext cx="10172856" cy="4646428"/>
          </a:xfrm>
        </p:spPr>
        <p:txBody>
          <a:bodyPr wrap="square" tIns="27432" bIns="27432">
            <a:noAutofit/>
          </a:bodyPr>
          <a:lstStyle/>
          <a:p>
            <a:pPr marL="0" indent="0">
              <a:lnSpc>
                <a:spcPct val="109000"/>
              </a:lnSpc>
              <a:spcBef>
                <a:spcPts val="1200"/>
              </a:spcBef>
              <a:spcAft>
                <a:spcPts val="1200"/>
              </a:spcAft>
              <a:buNone/>
              <a:defRPr>
                <a:latin typeface="Arial"/>
              </a:defRPr>
            </a:pPr>
            <a:r>
              <a:rPr lang="en-GB" sz="1800" dirty="0">
                <a:latin typeface="Arial"/>
              </a:rPr>
              <a:t>The Service monitors deliberate outdoor fires through a combination of operational performance data, intelligence and partnership information.</a:t>
            </a:r>
          </a:p>
          <a:p>
            <a:pPr marL="0" indent="0">
              <a:lnSpc>
                <a:spcPct val="109000"/>
              </a:lnSpc>
              <a:spcBef>
                <a:spcPts val="600"/>
              </a:spcBef>
              <a:buNone/>
              <a:defRPr>
                <a:latin typeface="Arial"/>
              </a:defRPr>
            </a:pPr>
            <a:r>
              <a:rPr lang="en-GB" sz="1800" b="1" dirty="0">
                <a:latin typeface="Arial"/>
              </a:rPr>
              <a:t>How?</a:t>
            </a:r>
          </a:p>
          <a:p>
            <a:pPr marL="0" indent="0">
              <a:lnSpc>
                <a:spcPct val="109000"/>
              </a:lnSpc>
              <a:spcBef>
                <a:spcPts val="600"/>
              </a:spcBef>
              <a:buNone/>
              <a:defRPr>
                <a:latin typeface="Arial"/>
              </a:defRPr>
            </a:pPr>
            <a:endParaRPr lang="en-GB" sz="1800" b="1" dirty="0">
              <a:latin typeface="Arial"/>
            </a:endParaRPr>
          </a:p>
          <a:p>
            <a:pPr>
              <a:lnSpc>
                <a:spcPct val="109000"/>
              </a:lnSpc>
              <a:spcBef>
                <a:spcPts val="0"/>
              </a:spcBef>
              <a:defRPr>
                <a:latin typeface="Arial"/>
              </a:defRPr>
            </a:pPr>
            <a:r>
              <a:rPr lang="en-GB" sz="1700" dirty="0">
                <a:latin typeface="Arial"/>
              </a:rPr>
              <a:t>Prevention Team undertake a monthly and quarterly analysis of incident data to identify trends, hotspots and repeat locations.</a:t>
            </a:r>
          </a:p>
          <a:p>
            <a:pPr>
              <a:lnSpc>
                <a:spcPct val="109000"/>
              </a:lnSpc>
              <a:spcBef>
                <a:spcPts val="600"/>
              </a:spcBef>
              <a:defRPr>
                <a:latin typeface="Arial"/>
              </a:defRPr>
            </a:pPr>
            <a:r>
              <a:rPr lang="en-GB" sz="1700" dirty="0">
                <a:latin typeface="Arial"/>
              </a:rPr>
              <a:t>Ongoing sharing of intelligence with Community Safety Partnerships and North Yorkshire Police.</a:t>
            </a:r>
          </a:p>
          <a:p>
            <a:pPr>
              <a:lnSpc>
                <a:spcPct val="109000"/>
              </a:lnSpc>
              <a:spcBef>
                <a:spcPts val="600"/>
              </a:spcBef>
              <a:defRPr>
                <a:latin typeface="Arial"/>
              </a:defRPr>
            </a:pPr>
            <a:r>
              <a:rPr lang="en-GB" sz="1700" dirty="0">
                <a:latin typeface="Arial"/>
              </a:rPr>
              <a:t>Review of seasonal trends and periods of heightened risk to inform our delivery packages. </a:t>
            </a:r>
          </a:p>
          <a:p>
            <a:pPr>
              <a:lnSpc>
                <a:spcPct val="109000"/>
              </a:lnSpc>
              <a:spcBef>
                <a:spcPts val="600"/>
              </a:spcBef>
              <a:defRPr>
                <a:latin typeface="Arial"/>
              </a:defRPr>
            </a:pPr>
            <a:r>
              <a:rPr lang="en-GB" sz="1700" dirty="0">
                <a:latin typeface="Arial"/>
              </a:rPr>
              <a:t>Monitoring outcomes from targeted prevention campaigns and interventions.</a:t>
            </a:r>
          </a:p>
          <a:p>
            <a:pPr>
              <a:lnSpc>
                <a:spcPct val="109000"/>
              </a:lnSpc>
              <a:spcBef>
                <a:spcPts val="600"/>
              </a:spcBef>
              <a:defRPr>
                <a:latin typeface="Arial"/>
              </a:defRPr>
            </a:pPr>
            <a:r>
              <a:rPr lang="en-GB" sz="1700" dirty="0">
                <a:latin typeface="Arial"/>
              </a:rPr>
              <a:t>Joint NYFRS/NYP Strategic and Tactical Anti-Social Fires Meetings. </a:t>
            </a:r>
          </a:p>
          <a:p>
            <a:pPr>
              <a:lnSpc>
                <a:spcPct val="109000"/>
              </a:lnSpc>
              <a:spcBef>
                <a:spcPts val="600"/>
              </a:spcBef>
              <a:defRPr>
                <a:latin typeface="Arial"/>
              </a:defRPr>
            </a:pPr>
            <a:r>
              <a:rPr lang="en-GB" sz="1700" dirty="0">
                <a:latin typeface="Arial"/>
              </a:rPr>
              <a:t>Reporting patterns, trends and activities in the Community Risk and Resilience Meeting.  </a:t>
            </a:r>
          </a:p>
          <a:p>
            <a:pPr>
              <a:lnSpc>
                <a:spcPct val="109000"/>
              </a:lnSpc>
              <a:spcBef>
                <a:spcPts val="600"/>
              </a:spcBef>
              <a:defRPr>
                <a:latin typeface="Arial"/>
              </a:defRPr>
            </a:pPr>
            <a:r>
              <a:rPr lang="en-GB" sz="1700" dirty="0">
                <a:latin typeface="Arial"/>
              </a:rPr>
              <a:t>Deputy Mayor/Combined Authority convening multi agency meeting to ensure effective collaboration was being undertaken. </a:t>
            </a:r>
          </a:p>
        </p:txBody>
      </p:sp>
    </p:spTree>
    <p:extLst>
      <p:ext uri="{BB962C8B-B14F-4D97-AF65-F5344CB8AC3E}">
        <p14:creationId xmlns:p14="http://schemas.microsoft.com/office/powerpoint/2010/main" val="3340148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ED43BC40D4D1141BE93A528D6B7B85E" ma:contentTypeVersion="5" ma:contentTypeDescription="Create a new document." ma:contentTypeScope="" ma:versionID="3d4460ee63d9bc876af1393324cf8361">
  <xsd:schema xmlns:xsd="http://www.w3.org/2001/XMLSchema" xmlns:xs="http://www.w3.org/2001/XMLSchema" xmlns:p="http://schemas.microsoft.com/office/2006/metadata/properties" xmlns:ns2="53de0a8d-861f-4f8a-ba13-4c8a97a407e7" targetNamespace="http://schemas.microsoft.com/office/2006/metadata/properties" ma:root="true" ma:fieldsID="56536d29fa02d3481297653ee0ad5a4d" ns2:_="">
    <xsd:import namespace="53de0a8d-861f-4f8a-ba13-4c8a97a407e7"/>
    <xsd:element name="properties">
      <xsd:complexType>
        <xsd:sequence>
          <xsd:element name="documentManagement">
            <xsd:complexType>
              <xsd:all>
                <xsd:element ref="ns2:MediaServiceMetadata" minOccurs="0"/>
                <xsd:element ref="ns2:MediaServiceFastMetadata"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3de0a8d-861f-4f8a-ba13-4c8a97a407e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SharedContentType xmlns="Microsoft.SharePoint.Taxonomy.ContentTypeSync" SourceId="f94304df-64f8-48d7-8ac4-3ea19aeda2ec" ContentTypeId="0x0101" PreviousValue="false"/>
</file>

<file path=customXml/itemProps1.xml><?xml version="1.0" encoding="utf-8"?>
<ds:datastoreItem xmlns:ds="http://schemas.openxmlformats.org/officeDocument/2006/customXml" ds:itemID="{F6B77729-4AC6-4ECE-A97F-F2C6E8186011}">
  <ds:schemaRefs>
    <ds:schemaRef ds:uri="53de0a8d-861f-4f8a-ba13-4c8a97a407e7"/>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F6E04AD5-0E4C-4749-BE08-4A8BF0F9B1F0}">
  <ds:schemaRefs>
    <ds:schemaRef ds:uri="http://schemas.microsoft.com/sharepoint/v3/contenttype/forms"/>
  </ds:schemaRefs>
</ds:datastoreItem>
</file>

<file path=customXml/itemProps3.xml><?xml version="1.0" encoding="utf-8"?>
<ds:datastoreItem xmlns:ds="http://schemas.openxmlformats.org/officeDocument/2006/customXml" ds:itemID="{7F7A3F11-5523-47DC-8BA4-A00E92C419D4}">
  <ds:schemaRefs>
    <ds:schemaRef ds:uri="53de0a8d-861f-4f8a-ba13-4c8a97a407e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4.xml><?xml version="1.0" encoding="utf-8"?>
<ds:datastoreItem xmlns:ds="http://schemas.openxmlformats.org/officeDocument/2006/customXml" ds:itemID="{99FECB57-8506-4305-96D9-3DD9A615B020}">
  <ds:schemaRefs>
    <ds:schemaRef ds:uri="Microsoft.SharePoint.Taxonomy.ContentTypeSync"/>
  </ds:schemaRefs>
</ds:datastoreItem>
</file>

<file path=docProps/app.xml><?xml version="1.0" encoding="utf-8"?>
<Properties xmlns="http://schemas.openxmlformats.org/officeDocument/2006/extended-properties" xmlns:vt="http://schemas.openxmlformats.org/officeDocument/2006/docPropsVTypes">
  <TotalTime>7476</TotalTime>
  <Words>1691</Words>
  <Application>Microsoft Office PowerPoint</Application>
  <PresentationFormat>Widescreen</PresentationFormat>
  <Paragraphs>208</Paragraphs>
  <Slides>21</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Aptos</vt:lpstr>
      <vt:lpstr>Arial</vt:lpstr>
      <vt:lpstr>Calibri</vt:lpstr>
      <vt:lpstr>Segoe UI</vt:lpstr>
      <vt:lpstr>Office Theme</vt:lpstr>
      <vt:lpstr>Deliberate Outdoor/Secondary Fires   Online Public Meeting -  14/09/2026 </vt:lpstr>
      <vt:lpstr>PowerPoint Presentation</vt:lpstr>
      <vt:lpstr>Definition and Terminology </vt:lpstr>
      <vt:lpstr>National &amp; Local Trends</vt:lpstr>
      <vt:lpstr>National Statistics – Deliberate Fires Attended   Year to 31 March 2025</vt:lpstr>
      <vt:lpstr>National Statistics – Deliberate Fires Attended   Year to 31 March 2026 </vt:lpstr>
      <vt:lpstr>PowerPoint Presentation</vt:lpstr>
      <vt:lpstr>Incident Data and Trends</vt:lpstr>
      <vt:lpstr>Incident Data and Trends </vt:lpstr>
      <vt:lpstr>Local Intelligence</vt:lpstr>
      <vt:lpstr>Partnership Information</vt:lpstr>
      <vt:lpstr>Partnership Working to Reduce Deliberate Fire Setting</vt:lpstr>
      <vt:lpstr>How working with partners delivers better outcomes</vt:lpstr>
      <vt:lpstr>How this informs our activity The Early Intervention and Prevention Triangle  </vt:lpstr>
      <vt:lpstr>How this informs our activity</vt:lpstr>
      <vt:lpstr>Universal Education Advice </vt:lpstr>
      <vt:lpstr>PowerPoint Presentation</vt:lpstr>
      <vt:lpstr>Case Study - Operation Firesafe </vt:lpstr>
      <vt:lpstr>Reduction in Incidents July vs Aug 2026 </vt:lpstr>
      <vt:lpstr>PowerPoint Presentation</vt:lpstr>
      <vt:lpstr>Monitoring &amp; Measuring Performance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01 May 2025 to 30 April 2026 Annual OPM Performance V1.0</dc:title>
  <dc:creator>Sarah Woodcock</dc:creator>
  <cp:lastModifiedBy>Kinnear, Fiona</cp:lastModifiedBy>
  <cp:revision>76</cp:revision>
  <dcterms:created xsi:type="dcterms:W3CDTF">2024-03-19T11:38:24Z</dcterms:created>
  <dcterms:modified xsi:type="dcterms:W3CDTF">2026-09-10T07:00:17Z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0x0101002ED43BC40D4D1141BE93A528D6B7B85E</vt:lpwstr>
  </property>
  <property fmtid="{D5CDD505-2E9C-101B-9397-08002B2CF9AE}" pid="3" name="_dlc_DocIdItemGuid">
    <vt:lpwstr>80f54fe6-96e1-423f-a32e-9ca7fa2c4a91</vt:lpwstr>
  </property>
  <property fmtid="{D5CDD505-2E9C-101B-9397-08002B2CF9AE}" pid="4" name="MediaServiceImageTags">
    <vt:lpwstr/>
  </property>
  <property fmtid="{D5CDD505-2E9C-101B-9397-08002B2CF9AE}" pid="5" name="MSIP_Label_3c3f51d1-bd89-4ee9-a78a-494f589fb33f_Enabled">
    <vt:lpwstr>true</vt:lpwstr>
  </property>
  <property fmtid="{D5CDD505-2E9C-101B-9397-08002B2CF9AE}" pid="6" name="MSIP_Label_3c3f51d1-bd89-4ee9-a78a-494f589fb33f_SetDate">
    <vt:lpwstr>2026-09-07T16:19:41Z</vt:lpwstr>
  </property>
  <property fmtid="{D5CDD505-2E9C-101B-9397-08002B2CF9AE}" pid="7" name="MSIP_Label_3c3f51d1-bd89-4ee9-a78a-494f589fb33f_Method">
    <vt:lpwstr>Standard</vt:lpwstr>
  </property>
  <property fmtid="{D5CDD505-2E9C-101B-9397-08002B2CF9AE}" pid="8" name="MSIP_Label_3c3f51d1-bd89-4ee9-a78a-494f589fb33f_Name">
    <vt:lpwstr>OFFICIAL</vt:lpwstr>
  </property>
  <property fmtid="{D5CDD505-2E9C-101B-9397-08002B2CF9AE}" pid="9" name="MSIP_Label_3c3f51d1-bd89-4ee9-a78a-494f589fb33f_SiteId">
    <vt:lpwstr>2c84bc91-93af-476e-9721-cdad67cb3ead</vt:lpwstr>
  </property>
  <property fmtid="{D5CDD505-2E9C-101B-9397-08002B2CF9AE}" pid="10" name="MSIP_Label_3c3f51d1-bd89-4ee9-a78a-494f589fb33f_ActionId">
    <vt:lpwstr>d467ba06-84b5-4c2d-a9c3-24740963f4a2</vt:lpwstr>
  </property>
  <property fmtid="{D5CDD505-2E9C-101B-9397-08002B2CF9AE}" pid="11" name="MSIP_Label_3c3f51d1-bd89-4ee9-a78a-494f589fb33f_ContentBits">
    <vt:lpwstr>0</vt:lpwstr>
  </property>
  <property fmtid="{D5CDD505-2E9C-101B-9397-08002B2CF9AE}" pid="12" name="MSIP_Label_3c3f51d1-bd89-4ee9-a78a-494f589fb33f_Tag">
    <vt:lpwstr>10, 3, 0, 1</vt:lpwstr>
  </property>
</Properties>
</file>