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8"/>
  </p:notesMasterIdLst>
  <p:sldIdLst>
    <p:sldId id="256" r:id="rId5"/>
    <p:sldId id="308" r:id="rId6"/>
    <p:sldId id="310" r:id="rId7"/>
    <p:sldId id="311" r:id="rId8"/>
    <p:sldId id="312" r:id="rId9"/>
    <p:sldId id="259" r:id="rId10"/>
    <p:sldId id="313" r:id="rId11"/>
    <p:sldId id="314" r:id="rId12"/>
    <p:sldId id="315" r:id="rId13"/>
    <p:sldId id="316" r:id="rId14"/>
    <p:sldId id="317" r:id="rId15"/>
    <p:sldId id="268" r:id="rId16"/>
    <p:sldId id="304"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FB4750-12E7-40ED-B9F9-9CF25BC63DF5}" v="74" dt="2026-09-30T18:10:19.0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2111" autoAdjust="0"/>
  </p:normalViewPr>
  <p:slideViewPr>
    <p:cSldViewPr snapToGrid="0">
      <p:cViewPr varScale="1">
        <p:scale>
          <a:sx n="45" d="100"/>
          <a:sy n="45" d="100"/>
        </p:scale>
        <p:origin x="190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r>
              <a:rPr lang="en-GB" b="1" dirty="0"/>
              <a:t>Open AFIs and Recommendations</a:t>
            </a: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Rec / AFI Total</c:v>
                </c:pt>
              </c:strCache>
            </c:strRef>
          </c:tx>
          <c:spPr>
            <a:solidFill>
              <a:schemeClr val="accent1"/>
            </a:solidFill>
            <a:ln>
              <a:noFill/>
            </a:ln>
            <a:effectLst/>
          </c:spPr>
          <c:invertIfNegative val="0"/>
          <c:cat>
            <c:strRef>
              <c:f>Sheet1!$A$2:$A$7</c:f>
              <c:strCache>
                <c:ptCount val="6"/>
                <c:pt idx="0">
                  <c:v>Jan - Mar 25</c:v>
                </c:pt>
                <c:pt idx="1">
                  <c:v>Jun - Sep 25</c:v>
                </c:pt>
                <c:pt idx="2">
                  <c:v>Sep - Dec 25</c:v>
                </c:pt>
                <c:pt idx="3">
                  <c:v>Jan - Mar 26</c:v>
                </c:pt>
                <c:pt idx="4">
                  <c:v>Apr 26 - Jun 26</c:v>
                </c:pt>
                <c:pt idx="5">
                  <c:v>Jun 26 - Sep 26</c:v>
                </c:pt>
              </c:strCache>
            </c:strRef>
          </c:cat>
          <c:val>
            <c:numRef>
              <c:f>Sheet1!$B$2:$B$7</c:f>
              <c:numCache>
                <c:formatCode>General</c:formatCode>
                <c:ptCount val="6"/>
                <c:pt idx="0">
                  <c:v>80</c:v>
                </c:pt>
                <c:pt idx="1">
                  <c:v>61</c:v>
                </c:pt>
                <c:pt idx="2">
                  <c:v>47</c:v>
                </c:pt>
                <c:pt idx="3">
                  <c:v>32</c:v>
                </c:pt>
                <c:pt idx="4">
                  <c:v>33</c:v>
                </c:pt>
                <c:pt idx="5">
                  <c:v>29</c:v>
                </c:pt>
              </c:numCache>
            </c:numRef>
          </c:val>
          <c:extLst>
            <c:ext xmlns:c16="http://schemas.microsoft.com/office/drawing/2014/chart" uri="{C3380CC4-5D6E-409C-BE32-E72D297353CC}">
              <c16:uniqueId val="{00000000-1515-412E-A0CC-B563EE64B676}"/>
            </c:ext>
          </c:extLst>
        </c:ser>
        <c:ser>
          <c:idx val="1"/>
          <c:order val="1"/>
          <c:tx>
            <c:strRef>
              <c:f>Sheet1!$C$1</c:f>
              <c:strCache>
                <c:ptCount val="1"/>
                <c:pt idx="0">
                  <c:v>PEEL</c:v>
                </c:pt>
              </c:strCache>
            </c:strRef>
          </c:tx>
          <c:spPr>
            <a:solidFill>
              <a:schemeClr val="accent2"/>
            </a:solidFill>
            <a:ln>
              <a:noFill/>
            </a:ln>
            <a:effectLst/>
          </c:spPr>
          <c:invertIfNegative val="0"/>
          <c:cat>
            <c:strRef>
              <c:f>Sheet1!$A$2:$A$7</c:f>
              <c:strCache>
                <c:ptCount val="6"/>
                <c:pt idx="0">
                  <c:v>Jan - Mar 25</c:v>
                </c:pt>
                <c:pt idx="1">
                  <c:v>Jun - Sep 25</c:v>
                </c:pt>
                <c:pt idx="2">
                  <c:v>Sep - Dec 25</c:v>
                </c:pt>
                <c:pt idx="3">
                  <c:v>Jan - Mar 26</c:v>
                </c:pt>
                <c:pt idx="4">
                  <c:v>Apr 26 - Jun 26</c:v>
                </c:pt>
                <c:pt idx="5">
                  <c:v>Jun 26 - Sep 26</c:v>
                </c:pt>
              </c:strCache>
            </c:strRef>
          </c:cat>
          <c:val>
            <c:numRef>
              <c:f>Sheet1!$C$2:$C$7</c:f>
              <c:numCache>
                <c:formatCode>General</c:formatCode>
                <c:ptCount val="6"/>
                <c:pt idx="0">
                  <c:v>7</c:v>
                </c:pt>
                <c:pt idx="1">
                  <c:v>5</c:v>
                </c:pt>
                <c:pt idx="2">
                  <c:v>1</c:v>
                </c:pt>
                <c:pt idx="3">
                  <c:v>1</c:v>
                </c:pt>
                <c:pt idx="4">
                  <c:v>8</c:v>
                </c:pt>
                <c:pt idx="5">
                  <c:v>8</c:v>
                </c:pt>
              </c:numCache>
            </c:numRef>
          </c:val>
          <c:extLst>
            <c:ext xmlns:c16="http://schemas.microsoft.com/office/drawing/2014/chart" uri="{C3380CC4-5D6E-409C-BE32-E72D297353CC}">
              <c16:uniqueId val="{00000001-1515-412E-A0CC-B563EE64B676}"/>
            </c:ext>
          </c:extLst>
        </c:ser>
        <c:ser>
          <c:idx val="2"/>
          <c:order val="2"/>
          <c:tx>
            <c:strRef>
              <c:f>Sheet1!$D$1</c:f>
              <c:strCache>
                <c:ptCount val="1"/>
                <c:pt idx="0">
                  <c:v>NYP Specific</c:v>
                </c:pt>
              </c:strCache>
            </c:strRef>
          </c:tx>
          <c:spPr>
            <a:solidFill>
              <a:schemeClr val="accent3"/>
            </a:solidFill>
            <a:ln>
              <a:noFill/>
            </a:ln>
            <a:effectLst/>
          </c:spPr>
          <c:invertIfNegative val="0"/>
          <c:cat>
            <c:strRef>
              <c:f>Sheet1!$A$2:$A$7</c:f>
              <c:strCache>
                <c:ptCount val="6"/>
                <c:pt idx="0">
                  <c:v>Jan - Mar 25</c:v>
                </c:pt>
                <c:pt idx="1">
                  <c:v>Jun - Sep 25</c:v>
                </c:pt>
                <c:pt idx="2">
                  <c:v>Sep - Dec 25</c:v>
                </c:pt>
                <c:pt idx="3">
                  <c:v>Jan - Mar 26</c:v>
                </c:pt>
                <c:pt idx="4">
                  <c:v>Apr 26 - Jun 26</c:v>
                </c:pt>
                <c:pt idx="5">
                  <c:v>Jun 26 - Sep 26</c:v>
                </c:pt>
              </c:strCache>
            </c:strRef>
          </c:cat>
          <c:val>
            <c:numRef>
              <c:f>Sheet1!$D$2:$D$7</c:f>
              <c:numCache>
                <c:formatCode>General</c:formatCode>
                <c:ptCount val="6"/>
                <c:pt idx="0">
                  <c:v>15</c:v>
                </c:pt>
                <c:pt idx="1">
                  <c:v>14</c:v>
                </c:pt>
                <c:pt idx="2">
                  <c:v>6</c:v>
                </c:pt>
                <c:pt idx="3">
                  <c:v>6</c:v>
                </c:pt>
                <c:pt idx="4">
                  <c:v>7</c:v>
                </c:pt>
                <c:pt idx="5">
                  <c:v>3</c:v>
                </c:pt>
              </c:numCache>
            </c:numRef>
          </c:val>
          <c:extLst>
            <c:ext xmlns:c16="http://schemas.microsoft.com/office/drawing/2014/chart" uri="{C3380CC4-5D6E-409C-BE32-E72D297353CC}">
              <c16:uniqueId val="{00000002-1515-412E-A0CC-B563EE64B676}"/>
            </c:ext>
          </c:extLst>
        </c:ser>
        <c:ser>
          <c:idx val="3"/>
          <c:order val="3"/>
          <c:tx>
            <c:strRef>
              <c:f>Sheet1!$E$1</c:f>
              <c:strCache>
                <c:ptCount val="1"/>
                <c:pt idx="0">
                  <c:v>Thematic</c:v>
                </c:pt>
              </c:strCache>
            </c:strRef>
          </c:tx>
          <c:spPr>
            <a:solidFill>
              <a:schemeClr val="accent4"/>
            </a:solidFill>
            <a:ln>
              <a:noFill/>
            </a:ln>
            <a:effectLst/>
          </c:spPr>
          <c:invertIfNegative val="0"/>
          <c:cat>
            <c:strRef>
              <c:f>Sheet1!$A$2:$A$7</c:f>
              <c:strCache>
                <c:ptCount val="6"/>
                <c:pt idx="0">
                  <c:v>Jan - Mar 25</c:v>
                </c:pt>
                <c:pt idx="1">
                  <c:v>Jun - Sep 25</c:v>
                </c:pt>
                <c:pt idx="2">
                  <c:v>Sep - Dec 25</c:v>
                </c:pt>
                <c:pt idx="3">
                  <c:v>Jan - Mar 26</c:v>
                </c:pt>
                <c:pt idx="4">
                  <c:v>Apr 26 - Jun 26</c:v>
                </c:pt>
                <c:pt idx="5">
                  <c:v>Jun 26 - Sep 26</c:v>
                </c:pt>
              </c:strCache>
            </c:strRef>
          </c:cat>
          <c:val>
            <c:numRef>
              <c:f>Sheet1!$E$2:$E$7</c:f>
              <c:numCache>
                <c:formatCode>General</c:formatCode>
                <c:ptCount val="6"/>
                <c:pt idx="0">
                  <c:v>39</c:v>
                </c:pt>
                <c:pt idx="1">
                  <c:v>29</c:v>
                </c:pt>
                <c:pt idx="2">
                  <c:v>33</c:v>
                </c:pt>
                <c:pt idx="3">
                  <c:v>25</c:v>
                </c:pt>
                <c:pt idx="4">
                  <c:v>18</c:v>
                </c:pt>
                <c:pt idx="5">
                  <c:v>18</c:v>
                </c:pt>
              </c:numCache>
            </c:numRef>
          </c:val>
          <c:extLst>
            <c:ext xmlns:c16="http://schemas.microsoft.com/office/drawing/2014/chart" uri="{C3380CC4-5D6E-409C-BE32-E72D297353CC}">
              <c16:uniqueId val="{00000003-1515-412E-A0CC-B563EE64B676}"/>
            </c:ext>
          </c:extLst>
        </c:ser>
        <c:ser>
          <c:idx val="4"/>
          <c:order val="4"/>
          <c:tx>
            <c:strRef>
              <c:f>Sheet1!$F$1</c:f>
              <c:strCache>
                <c:ptCount val="1"/>
                <c:pt idx="0">
                  <c:v>Super complaints</c:v>
                </c:pt>
              </c:strCache>
            </c:strRef>
          </c:tx>
          <c:spPr>
            <a:solidFill>
              <a:schemeClr val="accent5"/>
            </a:solidFill>
            <a:ln>
              <a:noFill/>
            </a:ln>
            <a:effectLst/>
          </c:spPr>
          <c:invertIfNegative val="0"/>
          <c:cat>
            <c:strRef>
              <c:f>Sheet1!$A$2:$A$7</c:f>
              <c:strCache>
                <c:ptCount val="6"/>
                <c:pt idx="0">
                  <c:v>Jan - Mar 25</c:v>
                </c:pt>
                <c:pt idx="1">
                  <c:v>Jun - Sep 25</c:v>
                </c:pt>
                <c:pt idx="2">
                  <c:v>Sep - Dec 25</c:v>
                </c:pt>
                <c:pt idx="3">
                  <c:v>Jan - Mar 26</c:v>
                </c:pt>
                <c:pt idx="4">
                  <c:v>Apr 26 - Jun 26</c:v>
                </c:pt>
                <c:pt idx="5">
                  <c:v>Jun 26 - Sep 26</c:v>
                </c:pt>
              </c:strCache>
            </c:strRef>
          </c:cat>
          <c:val>
            <c:numRef>
              <c:f>Sheet1!$F$2:$F$7</c:f>
              <c:numCache>
                <c:formatCode>General</c:formatCode>
                <c:ptCount val="6"/>
                <c:pt idx="0">
                  <c:v>19</c:v>
                </c:pt>
                <c:pt idx="1">
                  <c:v>13</c:v>
                </c:pt>
                <c:pt idx="2">
                  <c:v>7</c:v>
                </c:pt>
                <c:pt idx="3">
                  <c:v>0</c:v>
                </c:pt>
                <c:pt idx="4">
                  <c:v>0</c:v>
                </c:pt>
                <c:pt idx="5">
                  <c:v>0</c:v>
                </c:pt>
              </c:numCache>
            </c:numRef>
          </c:val>
          <c:extLst>
            <c:ext xmlns:c16="http://schemas.microsoft.com/office/drawing/2014/chart" uri="{C3380CC4-5D6E-409C-BE32-E72D297353CC}">
              <c16:uniqueId val="{00000004-1515-412E-A0CC-B563EE64B676}"/>
            </c:ext>
          </c:extLst>
        </c:ser>
        <c:dLbls>
          <c:showLegendKey val="0"/>
          <c:showVal val="0"/>
          <c:showCatName val="0"/>
          <c:showSerName val="0"/>
          <c:showPercent val="0"/>
          <c:showBubbleSize val="0"/>
        </c:dLbls>
        <c:gapWidth val="150"/>
        <c:axId val="1238444952"/>
        <c:axId val="1238444232"/>
      </c:barChart>
      <c:catAx>
        <c:axId val="123844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38444232"/>
        <c:crosses val="autoZero"/>
        <c:auto val="1"/>
        <c:lblAlgn val="ctr"/>
        <c:lblOffset val="100"/>
        <c:noMultiLvlLbl val="1"/>
      </c:catAx>
      <c:valAx>
        <c:axId val="1238444232"/>
        <c:scaling>
          <c:orientation val="minMax"/>
          <c:max val="85"/>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23844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545DDB-0F9C-47DF-98ED-EB01399BB509}" type="doc">
      <dgm:prSet loTypeId="urn:microsoft.com/office/officeart/2005/8/layout/vList5" loCatId="list" qsTypeId="urn:microsoft.com/office/officeart/2005/8/quickstyle/simple1#1" qsCatId="simple" csTypeId="urn:microsoft.com/office/officeart/2005/8/colors/colorful4#1" csCatId="colorful" phldr="1"/>
      <dgm:spPr/>
      <dgm:t>
        <a:bodyPr/>
        <a:lstStyle/>
        <a:p>
          <a:endParaRPr lang="en-GB"/>
        </a:p>
      </dgm:t>
    </dgm:pt>
    <dgm:pt modelId="{C9486195-1D45-4D2C-938A-D8D28C02BB9E}">
      <dgm:prSet phldrT="[Text]" custT="1"/>
      <dgm:spPr/>
      <dgm:t>
        <a:bodyPr/>
        <a:lstStyle/>
        <a:p>
          <a:r>
            <a:rPr lang="en-GB" sz="1800" dirty="0"/>
            <a:t>PEEL</a:t>
          </a:r>
        </a:p>
      </dgm:t>
    </dgm:pt>
    <dgm:pt modelId="{C88C4194-DD34-46E1-888D-ED2CB569350B}" type="parTrans" cxnId="{75F31F78-1189-4631-B3EF-FF7BC9CD159A}">
      <dgm:prSet/>
      <dgm:spPr/>
      <dgm:t>
        <a:bodyPr/>
        <a:lstStyle/>
        <a:p>
          <a:endParaRPr lang="en-GB"/>
        </a:p>
      </dgm:t>
    </dgm:pt>
    <dgm:pt modelId="{6509E1BB-8961-4850-934B-1A5E6C5FBE10}" type="sibTrans" cxnId="{75F31F78-1189-4631-B3EF-FF7BC9CD159A}">
      <dgm:prSet/>
      <dgm:spPr/>
      <dgm:t>
        <a:bodyPr/>
        <a:lstStyle/>
        <a:p>
          <a:endParaRPr lang="en-GB"/>
        </a:p>
      </dgm:t>
    </dgm:pt>
    <dgm:pt modelId="{45D83FC3-FDCE-4C5C-9A13-D71DCB1BBC97}">
      <dgm:prSet phldrT="[Text]" custT="1"/>
      <dgm:spPr/>
      <dgm:t>
        <a:bodyPr/>
        <a:lstStyle/>
        <a:p>
          <a:r>
            <a:rPr lang="en-GB" sz="1600" dirty="0"/>
            <a:t>8 AFIs from PEEL Report 2025-27</a:t>
          </a:r>
        </a:p>
      </dgm:t>
    </dgm:pt>
    <dgm:pt modelId="{7DF6C415-DAB4-4B71-899B-8BD5F9B7B399}" type="parTrans" cxnId="{95D3F64B-2CBF-4D50-BA70-A5DB036E4966}">
      <dgm:prSet/>
      <dgm:spPr/>
      <dgm:t>
        <a:bodyPr/>
        <a:lstStyle/>
        <a:p>
          <a:endParaRPr lang="en-GB"/>
        </a:p>
      </dgm:t>
    </dgm:pt>
    <dgm:pt modelId="{4B5474D5-6070-4DB9-9931-9C30CACBFEC4}" type="sibTrans" cxnId="{95D3F64B-2CBF-4D50-BA70-A5DB036E4966}">
      <dgm:prSet/>
      <dgm:spPr/>
      <dgm:t>
        <a:bodyPr/>
        <a:lstStyle/>
        <a:p>
          <a:endParaRPr lang="en-GB"/>
        </a:p>
      </dgm:t>
    </dgm:pt>
    <dgm:pt modelId="{3BC0D77E-178B-494A-A080-C57FFB4E15E4}">
      <dgm:prSet phldrT="[Text]" custT="1"/>
      <dgm:spPr/>
      <dgm:t>
        <a:bodyPr/>
        <a:lstStyle/>
        <a:p>
          <a:r>
            <a:rPr lang="en-GB" sz="1800" dirty="0"/>
            <a:t>Other NYP specific reports</a:t>
          </a:r>
        </a:p>
      </dgm:t>
    </dgm:pt>
    <dgm:pt modelId="{608423CB-3A92-4952-8984-E3E38F0AAF3C}" type="parTrans" cxnId="{E438BCC4-901E-4B06-996C-244BCA5F558D}">
      <dgm:prSet/>
      <dgm:spPr/>
      <dgm:t>
        <a:bodyPr/>
        <a:lstStyle/>
        <a:p>
          <a:endParaRPr lang="en-GB"/>
        </a:p>
      </dgm:t>
    </dgm:pt>
    <dgm:pt modelId="{2D8411FE-B84F-4256-BDD1-601D0FC9E2A7}" type="sibTrans" cxnId="{E438BCC4-901E-4B06-996C-244BCA5F558D}">
      <dgm:prSet/>
      <dgm:spPr/>
      <dgm:t>
        <a:bodyPr/>
        <a:lstStyle/>
        <a:p>
          <a:endParaRPr lang="en-GB"/>
        </a:p>
      </dgm:t>
    </dgm:pt>
    <dgm:pt modelId="{947711CD-922D-4137-87D9-53EA99362EBB}">
      <dgm:prSet phldrT="[Text]" custT="1"/>
      <dgm:spPr/>
      <dgm:t>
        <a:bodyPr/>
        <a:lstStyle/>
        <a:p>
          <a:r>
            <a:rPr lang="en-GB" sz="1600" dirty="0"/>
            <a:t>8 Recommendations and AFIs</a:t>
          </a:r>
        </a:p>
      </dgm:t>
    </dgm:pt>
    <dgm:pt modelId="{697058F3-6963-4957-A486-CFDD4F430CEB}" type="parTrans" cxnId="{25A4F940-5144-4FC3-AC05-83B8AF339BBE}">
      <dgm:prSet/>
      <dgm:spPr/>
      <dgm:t>
        <a:bodyPr/>
        <a:lstStyle/>
        <a:p>
          <a:endParaRPr lang="en-GB"/>
        </a:p>
      </dgm:t>
    </dgm:pt>
    <dgm:pt modelId="{1CA8A11B-2BAD-4FC2-BB94-AB294C37DBFB}" type="sibTrans" cxnId="{25A4F940-5144-4FC3-AC05-83B8AF339BBE}">
      <dgm:prSet/>
      <dgm:spPr/>
      <dgm:t>
        <a:bodyPr/>
        <a:lstStyle/>
        <a:p>
          <a:endParaRPr lang="en-GB"/>
        </a:p>
      </dgm:t>
    </dgm:pt>
    <dgm:pt modelId="{C4598880-3F7A-40CA-9662-4BE316AD8017}">
      <dgm:prSet phldrT="[Text]" custT="1"/>
      <dgm:spPr/>
      <dgm:t>
        <a:bodyPr/>
        <a:lstStyle/>
        <a:p>
          <a:r>
            <a:rPr lang="en-GB" sz="1800" dirty="0"/>
            <a:t>National thematic reports</a:t>
          </a:r>
        </a:p>
      </dgm:t>
    </dgm:pt>
    <dgm:pt modelId="{5718C510-492E-49D8-B181-7A51B5A13A46}" type="parTrans" cxnId="{74522808-5482-4174-A984-D9F06ECDFE25}">
      <dgm:prSet/>
      <dgm:spPr/>
      <dgm:t>
        <a:bodyPr/>
        <a:lstStyle/>
        <a:p>
          <a:endParaRPr lang="en-GB"/>
        </a:p>
      </dgm:t>
    </dgm:pt>
    <dgm:pt modelId="{3DDB5FBB-8DFF-4DD2-91AD-C8D122A8ED42}" type="sibTrans" cxnId="{74522808-5482-4174-A984-D9F06ECDFE25}">
      <dgm:prSet/>
      <dgm:spPr/>
      <dgm:t>
        <a:bodyPr/>
        <a:lstStyle/>
        <a:p>
          <a:endParaRPr lang="en-GB"/>
        </a:p>
      </dgm:t>
    </dgm:pt>
    <dgm:pt modelId="{1E27EB2F-3554-49EA-8677-E381AFEED955}">
      <dgm:prSet phldrT="[Text]" custT="1"/>
      <dgm:spPr/>
      <dgm:t>
        <a:bodyPr/>
        <a:lstStyle/>
        <a:p>
          <a:endParaRPr lang="en-GB" sz="1600" dirty="0"/>
        </a:p>
      </dgm:t>
    </dgm:pt>
    <dgm:pt modelId="{22AEFE76-D0E7-460B-9E2C-9E922DAFA83E}" type="parTrans" cxnId="{DA658A7D-1473-46B7-870E-4C2EA306156A}">
      <dgm:prSet/>
      <dgm:spPr/>
      <dgm:t>
        <a:bodyPr/>
        <a:lstStyle/>
        <a:p>
          <a:endParaRPr lang="en-GB"/>
        </a:p>
      </dgm:t>
    </dgm:pt>
    <dgm:pt modelId="{83413A9D-D6E0-4706-8906-0C68CE2E5FD3}" type="sibTrans" cxnId="{DA658A7D-1473-46B7-870E-4C2EA306156A}">
      <dgm:prSet/>
      <dgm:spPr/>
      <dgm:t>
        <a:bodyPr/>
        <a:lstStyle/>
        <a:p>
          <a:endParaRPr lang="en-GB"/>
        </a:p>
      </dgm:t>
    </dgm:pt>
    <dgm:pt modelId="{23356470-0F1B-40F0-B168-AADD4D87B143}">
      <dgm:prSet phldrT="[Text]" custT="1"/>
      <dgm:spPr/>
      <dgm:t>
        <a:bodyPr/>
        <a:lstStyle/>
        <a:p>
          <a:r>
            <a:rPr lang="en-GB" sz="1800" dirty="0"/>
            <a:t>Super complaints</a:t>
          </a:r>
        </a:p>
      </dgm:t>
    </dgm:pt>
    <dgm:pt modelId="{20980ECE-245E-4A34-AD41-242ADA7043B9}" type="parTrans" cxnId="{E9FEFD9D-AABE-442A-BF78-BBFB810BB6B7}">
      <dgm:prSet/>
      <dgm:spPr/>
      <dgm:t>
        <a:bodyPr/>
        <a:lstStyle/>
        <a:p>
          <a:endParaRPr lang="en-GB"/>
        </a:p>
      </dgm:t>
    </dgm:pt>
    <dgm:pt modelId="{D6467482-83AF-4C87-B86B-50F7DDE93771}" type="sibTrans" cxnId="{E9FEFD9D-AABE-442A-BF78-BBFB810BB6B7}">
      <dgm:prSet/>
      <dgm:spPr/>
      <dgm:t>
        <a:bodyPr/>
        <a:lstStyle/>
        <a:p>
          <a:endParaRPr lang="en-GB"/>
        </a:p>
      </dgm:t>
    </dgm:pt>
    <dgm:pt modelId="{AA6F6631-38BA-4D90-94F2-151BA1AE00A1}">
      <dgm:prSet phldrT="[Text]" custT="1"/>
      <dgm:spPr/>
      <dgm:t>
        <a:bodyPr/>
        <a:lstStyle/>
        <a:p>
          <a:r>
            <a:rPr lang="en-GB" sz="1600" dirty="0"/>
            <a:t>None Open </a:t>
          </a:r>
        </a:p>
      </dgm:t>
    </dgm:pt>
    <dgm:pt modelId="{41A58E16-5E05-43EA-9E78-D22457A20F75}" type="parTrans" cxnId="{9C467F5E-13D5-4020-A8F0-46661B6C77FB}">
      <dgm:prSet/>
      <dgm:spPr/>
      <dgm:t>
        <a:bodyPr/>
        <a:lstStyle/>
        <a:p>
          <a:endParaRPr lang="en-GB"/>
        </a:p>
      </dgm:t>
    </dgm:pt>
    <dgm:pt modelId="{973CD72D-EA87-4654-8631-AC4F076BE301}" type="sibTrans" cxnId="{9C467F5E-13D5-4020-A8F0-46661B6C77FB}">
      <dgm:prSet/>
      <dgm:spPr/>
      <dgm:t>
        <a:bodyPr/>
        <a:lstStyle/>
        <a:p>
          <a:endParaRPr lang="en-GB"/>
        </a:p>
      </dgm:t>
    </dgm:pt>
    <dgm:pt modelId="{54881EFF-7EB6-4F9E-9747-DCD84AE8312C}">
      <dgm:prSet phldrT="[Text]" custT="1"/>
      <dgm:spPr/>
      <dgm:t>
        <a:bodyPr/>
        <a:lstStyle/>
        <a:p>
          <a:r>
            <a:rPr lang="en-GB" sz="1600" dirty="0"/>
            <a:t>18 recommendations (Under Assessment)</a:t>
          </a:r>
        </a:p>
      </dgm:t>
    </dgm:pt>
    <dgm:pt modelId="{5E6C68DB-0280-4F25-9953-53D269025F8E}" type="parTrans" cxnId="{2B61452E-9F18-4906-ADD3-9392C8A23FD0}">
      <dgm:prSet/>
      <dgm:spPr/>
      <dgm:t>
        <a:bodyPr/>
        <a:lstStyle/>
        <a:p>
          <a:endParaRPr lang="en-GB"/>
        </a:p>
      </dgm:t>
    </dgm:pt>
    <dgm:pt modelId="{B518E3D9-E837-48F4-A4B4-A27D370C3655}" type="sibTrans" cxnId="{2B61452E-9F18-4906-ADD3-9392C8A23FD0}">
      <dgm:prSet/>
      <dgm:spPr/>
      <dgm:t>
        <a:bodyPr/>
        <a:lstStyle/>
        <a:p>
          <a:endParaRPr lang="en-GB"/>
        </a:p>
      </dgm:t>
    </dgm:pt>
    <dgm:pt modelId="{DD70C09F-0C73-4495-8300-B3B1A15340D0}">
      <dgm:prSet phldrT="[Text]" custT="1"/>
      <dgm:spPr/>
      <dgm:t>
        <a:bodyPr/>
        <a:lstStyle/>
        <a:p>
          <a:endParaRPr lang="en-GB" sz="1600" dirty="0"/>
        </a:p>
      </dgm:t>
    </dgm:pt>
    <dgm:pt modelId="{1158DB47-B2EC-4972-A684-1D94FD60F5A0}" type="parTrans" cxnId="{DFF26470-D61D-47F1-BF74-ADEE67000A86}">
      <dgm:prSet/>
      <dgm:spPr/>
      <dgm:t>
        <a:bodyPr/>
        <a:lstStyle/>
        <a:p>
          <a:endParaRPr lang="en-GB"/>
        </a:p>
      </dgm:t>
    </dgm:pt>
    <dgm:pt modelId="{8C67C34C-1D80-47DC-82B4-1DCD844A5183}" type="sibTrans" cxnId="{DFF26470-D61D-47F1-BF74-ADEE67000A86}">
      <dgm:prSet/>
      <dgm:spPr/>
      <dgm:t>
        <a:bodyPr/>
        <a:lstStyle/>
        <a:p>
          <a:endParaRPr lang="en-GB"/>
        </a:p>
      </dgm:t>
    </dgm:pt>
    <dgm:pt modelId="{5BC2C6D0-FA01-4870-AF2D-186772BCB58E}">
      <dgm:prSet phldrT="[Text]" custT="1"/>
      <dgm:spPr/>
      <dgm:t>
        <a:bodyPr/>
        <a:lstStyle/>
        <a:p>
          <a:r>
            <a:rPr lang="en-GB" sz="1600" dirty="0"/>
            <a:t>18 recommendations and AFIs (Open) </a:t>
          </a:r>
        </a:p>
      </dgm:t>
    </dgm:pt>
    <dgm:pt modelId="{D5B392B4-83C8-4C42-A6BC-B995BB0762F4}" type="parTrans" cxnId="{8133C4E6-0E34-49C0-8C68-E31AE2D21B62}">
      <dgm:prSet/>
      <dgm:spPr/>
      <dgm:t>
        <a:bodyPr/>
        <a:lstStyle/>
        <a:p>
          <a:endParaRPr lang="en-GB"/>
        </a:p>
      </dgm:t>
    </dgm:pt>
    <dgm:pt modelId="{31011A89-0968-41DF-A407-B013DDF4AF85}" type="sibTrans" cxnId="{8133C4E6-0E34-49C0-8C68-E31AE2D21B62}">
      <dgm:prSet/>
      <dgm:spPr/>
      <dgm:t>
        <a:bodyPr/>
        <a:lstStyle/>
        <a:p>
          <a:endParaRPr lang="en-GB"/>
        </a:p>
      </dgm:t>
    </dgm:pt>
    <dgm:pt modelId="{B18B1ABB-C918-4E13-8D3D-CF38DA26439E}">
      <dgm:prSet custT="1"/>
      <dgm:spPr/>
      <dgm:t>
        <a:bodyPr/>
        <a:lstStyle/>
        <a:p>
          <a:r>
            <a:rPr lang="en-GB" sz="1600" dirty="0"/>
            <a:t>3 AFIs from the YaTH regional response to serious organised crime</a:t>
          </a:r>
        </a:p>
      </dgm:t>
    </dgm:pt>
    <dgm:pt modelId="{BF1D6665-1268-4FD0-B282-BA2C482DFD13}" type="parTrans" cxnId="{6185E885-C47B-4ECB-944E-F975275FF420}">
      <dgm:prSet/>
      <dgm:spPr/>
      <dgm:t>
        <a:bodyPr/>
        <a:lstStyle/>
        <a:p>
          <a:endParaRPr lang="en-GB"/>
        </a:p>
      </dgm:t>
    </dgm:pt>
    <dgm:pt modelId="{0E7C935B-1029-467F-ADA9-C2096F1AE490}" type="sibTrans" cxnId="{6185E885-C47B-4ECB-944E-F975275FF420}">
      <dgm:prSet/>
      <dgm:spPr/>
      <dgm:t>
        <a:bodyPr/>
        <a:lstStyle/>
        <a:p>
          <a:endParaRPr lang="en-GB"/>
        </a:p>
      </dgm:t>
    </dgm:pt>
    <dgm:pt modelId="{7C66258B-4585-4E85-AD6D-9493B3678490}" type="pres">
      <dgm:prSet presAssocID="{F7545DDB-0F9C-47DF-98ED-EB01399BB509}" presName="Name0" presStyleCnt="0">
        <dgm:presLayoutVars>
          <dgm:dir/>
          <dgm:animLvl val="lvl"/>
          <dgm:resizeHandles val="exact"/>
        </dgm:presLayoutVars>
      </dgm:prSet>
      <dgm:spPr/>
    </dgm:pt>
    <dgm:pt modelId="{4ADA7396-1C1D-44A7-BFF3-E481E28E89C4}" type="pres">
      <dgm:prSet presAssocID="{C9486195-1D45-4D2C-938A-D8D28C02BB9E}" presName="linNode" presStyleCnt="0"/>
      <dgm:spPr/>
    </dgm:pt>
    <dgm:pt modelId="{FD3C62C5-7161-46D8-A933-79F3C0FB0619}" type="pres">
      <dgm:prSet presAssocID="{C9486195-1D45-4D2C-938A-D8D28C02BB9E}" presName="parentText" presStyleLbl="node1" presStyleIdx="0" presStyleCnt="4" custScaleY="49735">
        <dgm:presLayoutVars>
          <dgm:chMax val="1"/>
          <dgm:bulletEnabled val="1"/>
        </dgm:presLayoutVars>
      </dgm:prSet>
      <dgm:spPr/>
    </dgm:pt>
    <dgm:pt modelId="{2CA2E47B-A601-4FE4-8FD5-2C67849F9725}" type="pres">
      <dgm:prSet presAssocID="{C9486195-1D45-4D2C-938A-D8D28C02BB9E}" presName="descendantText" presStyleLbl="alignAccFollowNode1" presStyleIdx="0" presStyleCnt="4" custScaleY="56214">
        <dgm:presLayoutVars>
          <dgm:bulletEnabled val="1"/>
        </dgm:presLayoutVars>
      </dgm:prSet>
      <dgm:spPr/>
    </dgm:pt>
    <dgm:pt modelId="{CDEE7598-4046-4FA6-B579-435A4B4C0230}" type="pres">
      <dgm:prSet presAssocID="{6509E1BB-8961-4850-934B-1A5E6C5FBE10}" presName="sp" presStyleCnt="0"/>
      <dgm:spPr/>
    </dgm:pt>
    <dgm:pt modelId="{BA520902-108D-4011-BCB1-0E1191C0651B}" type="pres">
      <dgm:prSet presAssocID="{3BC0D77E-178B-494A-A080-C57FFB4E15E4}" presName="linNode" presStyleCnt="0"/>
      <dgm:spPr/>
    </dgm:pt>
    <dgm:pt modelId="{44C4867C-27BD-4575-B545-638293A2560F}" type="pres">
      <dgm:prSet presAssocID="{3BC0D77E-178B-494A-A080-C57FFB4E15E4}" presName="parentText" presStyleLbl="node1" presStyleIdx="1" presStyleCnt="4" custScaleY="39557">
        <dgm:presLayoutVars>
          <dgm:chMax val="1"/>
          <dgm:bulletEnabled val="1"/>
        </dgm:presLayoutVars>
      </dgm:prSet>
      <dgm:spPr/>
    </dgm:pt>
    <dgm:pt modelId="{B1560A58-9D38-4CA4-853E-62390E7568C4}" type="pres">
      <dgm:prSet presAssocID="{3BC0D77E-178B-494A-A080-C57FFB4E15E4}" presName="descendantText" presStyleLbl="alignAccFollowNode1" presStyleIdx="1" presStyleCnt="4" custScaleY="39557" custLinFactNeighborY="-1838">
        <dgm:presLayoutVars>
          <dgm:bulletEnabled val="1"/>
        </dgm:presLayoutVars>
      </dgm:prSet>
      <dgm:spPr/>
    </dgm:pt>
    <dgm:pt modelId="{6547CFD6-D1C3-47CE-9D87-723E0DA3AAD4}" type="pres">
      <dgm:prSet presAssocID="{2D8411FE-B84F-4256-BDD1-601D0FC9E2A7}" presName="sp" presStyleCnt="0"/>
      <dgm:spPr/>
    </dgm:pt>
    <dgm:pt modelId="{2510B816-7F8D-4067-BBFE-0C719FEF609D}" type="pres">
      <dgm:prSet presAssocID="{C4598880-3F7A-40CA-9662-4BE316AD8017}" presName="linNode" presStyleCnt="0"/>
      <dgm:spPr/>
    </dgm:pt>
    <dgm:pt modelId="{5454DCC6-C6C9-44F6-9D22-8A89F46E32E9}" type="pres">
      <dgm:prSet presAssocID="{C4598880-3F7A-40CA-9662-4BE316AD8017}" presName="parentText" presStyleLbl="node1" presStyleIdx="2" presStyleCnt="4" custScaleY="39557">
        <dgm:presLayoutVars>
          <dgm:chMax val="1"/>
          <dgm:bulletEnabled val="1"/>
        </dgm:presLayoutVars>
      </dgm:prSet>
      <dgm:spPr/>
    </dgm:pt>
    <dgm:pt modelId="{EBEE7A13-7B98-4385-8625-42A80E46B8E3}" type="pres">
      <dgm:prSet presAssocID="{C4598880-3F7A-40CA-9662-4BE316AD8017}" presName="descendantText" presStyleLbl="alignAccFollowNode1" presStyleIdx="2" presStyleCnt="4" custScaleY="39557">
        <dgm:presLayoutVars>
          <dgm:bulletEnabled val="1"/>
        </dgm:presLayoutVars>
      </dgm:prSet>
      <dgm:spPr/>
    </dgm:pt>
    <dgm:pt modelId="{A73E5367-8AF5-4EB2-B0E9-E0646938935F}" type="pres">
      <dgm:prSet presAssocID="{3DDB5FBB-8DFF-4DD2-91AD-C8D122A8ED42}" presName="sp" presStyleCnt="0"/>
      <dgm:spPr/>
    </dgm:pt>
    <dgm:pt modelId="{FE156F33-5BCD-4C9C-8BCC-7B4E86E5346F}" type="pres">
      <dgm:prSet presAssocID="{23356470-0F1B-40F0-B168-AADD4D87B143}" presName="linNode" presStyleCnt="0"/>
      <dgm:spPr/>
    </dgm:pt>
    <dgm:pt modelId="{1532492A-E30C-419F-8876-9734B379AD41}" type="pres">
      <dgm:prSet presAssocID="{23356470-0F1B-40F0-B168-AADD4D87B143}" presName="parentText" presStyleLbl="node1" presStyleIdx="3" presStyleCnt="4" custScaleY="39557">
        <dgm:presLayoutVars>
          <dgm:chMax val="1"/>
          <dgm:bulletEnabled val="1"/>
        </dgm:presLayoutVars>
      </dgm:prSet>
      <dgm:spPr/>
    </dgm:pt>
    <dgm:pt modelId="{A873E3F6-68E4-442A-A63D-C9719BA8E50E}" type="pres">
      <dgm:prSet presAssocID="{23356470-0F1B-40F0-B168-AADD4D87B143}" presName="descendantText" presStyleLbl="alignAccFollowNode1" presStyleIdx="3" presStyleCnt="4" custScaleY="39557">
        <dgm:presLayoutVars>
          <dgm:bulletEnabled val="1"/>
        </dgm:presLayoutVars>
      </dgm:prSet>
      <dgm:spPr/>
    </dgm:pt>
  </dgm:ptLst>
  <dgm:cxnLst>
    <dgm:cxn modelId="{74522808-5482-4174-A984-D9F06ECDFE25}" srcId="{F7545DDB-0F9C-47DF-98ED-EB01399BB509}" destId="{C4598880-3F7A-40CA-9662-4BE316AD8017}" srcOrd="2" destOrd="0" parTransId="{5718C510-492E-49D8-B181-7A51B5A13A46}" sibTransId="{3DDB5FBB-8DFF-4DD2-91AD-C8D122A8ED42}"/>
    <dgm:cxn modelId="{21768D13-A769-4A2D-A0A2-543AEB3EA664}" type="presOf" srcId="{45D83FC3-FDCE-4C5C-9A13-D71DCB1BBC97}" destId="{2CA2E47B-A601-4FE4-8FD5-2C67849F9725}" srcOrd="0" destOrd="0" presId="urn:microsoft.com/office/officeart/2005/8/layout/vList5"/>
    <dgm:cxn modelId="{2B61452E-9F18-4906-ADD3-9392C8A23FD0}" srcId="{C4598880-3F7A-40CA-9662-4BE316AD8017}" destId="{54881EFF-7EB6-4F9E-9747-DCD84AE8312C}" srcOrd="2" destOrd="0" parTransId="{5E6C68DB-0280-4F25-9953-53D269025F8E}" sibTransId="{B518E3D9-E837-48F4-A4B4-A27D370C3655}"/>
    <dgm:cxn modelId="{729E4E3D-4BF3-419F-9356-A6DB533F71F7}" type="presOf" srcId="{C4598880-3F7A-40CA-9662-4BE316AD8017}" destId="{5454DCC6-C6C9-44F6-9D22-8A89F46E32E9}" srcOrd="0" destOrd="0" presId="urn:microsoft.com/office/officeart/2005/8/layout/vList5"/>
    <dgm:cxn modelId="{25A4F940-5144-4FC3-AC05-83B8AF339BBE}" srcId="{3BC0D77E-178B-494A-A080-C57FFB4E15E4}" destId="{947711CD-922D-4137-87D9-53EA99362EBB}" srcOrd="0" destOrd="0" parTransId="{697058F3-6963-4957-A486-CFDD4F430CEB}" sibTransId="{1CA8A11B-2BAD-4FC2-BB94-AB294C37DBFB}"/>
    <dgm:cxn modelId="{9C467F5E-13D5-4020-A8F0-46661B6C77FB}" srcId="{23356470-0F1B-40F0-B168-AADD4D87B143}" destId="{AA6F6631-38BA-4D90-94F2-151BA1AE00A1}" srcOrd="0" destOrd="0" parTransId="{41A58E16-5E05-43EA-9E78-D22457A20F75}" sibTransId="{973CD72D-EA87-4654-8631-AC4F076BE301}"/>
    <dgm:cxn modelId="{E356DA4A-F99C-42D3-A103-9B86736F4244}" type="presOf" srcId="{5BC2C6D0-FA01-4870-AF2D-186772BCB58E}" destId="{EBEE7A13-7B98-4385-8625-42A80E46B8E3}" srcOrd="0" destOrd="1" presId="urn:microsoft.com/office/officeart/2005/8/layout/vList5"/>
    <dgm:cxn modelId="{95D3F64B-2CBF-4D50-BA70-A5DB036E4966}" srcId="{C9486195-1D45-4D2C-938A-D8D28C02BB9E}" destId="{45D83FC3-FDCE-4C5C-9A13-D71DCB1BBC97}" srcOrd="0" destOrd="0" parTransId="{7DF6C415-DAB4-4B71-899B-8BD5F9B7B399}" sibTransId="{4B5474D5-6070-4DB9-9931-9C30CACBFEC4}"/>
    <dgm:cxn modelId="{DFF26470-D61D-47F1-BF74-ADEE67000A86}" srcId="{C4598880-3F7A-40CA-9662-4BE316AD8017}" destId="{DD70C09F-0C73-4495-8300-B3B1A15340D0}" srcOrd="3" destOrd="0" parTransId="{1158DB47-B2EC-4972-A684-1D94FD60F5A0}" sibTransId="{8C67C34C-1D80-47DC-82B4-1DCD844A5183}"/>
    <dgm:cxn modelId="{D6528871-B220-45A8-A1AE-99209B07BB1C}" type="presOf" srcId="{947711CD-922D-4137-87D9-53EA99362EBB}" destId="{B1560A58-9D38-4CA4-853E-62390E7568C4}" srcOrd="0" destOrd="0" presId="urn:microsoft.com/office/officeart/2005/8/layout/vList5"/>
    <dgm:cxn modelId="{75F31F78-1189-4631-B3EF-FF7BC9CD159A}" srcId="{F7545DDB-0F9C-47DF-98ED-EB01399BB509}" destId="{C9486195-1D45-4D2C-938A-D8D28C02BB9E}" srcOrd="0" destOrd="0" parTransId="{C88C4194-DD34-46E1-888D-ED2CB569350B}" sibTransId="{6509E1BB-8961-4850-934B-1A5E6C5FBE10}"/>
    <dgm:cxn modelId="{F3CC7E58-1AE2-4A0D-B0FF-86E9790F3B11}" type="presOf" srcId="{DD70C09F-0C73-4495-8300-B3B1A15340D0}" destId="{EBEE7A13-7B98-4385-8625-42A80E46B8E3}" srcOrd="0" destOrd="3" presId="urn:microsoft.com/office/officeart/2005/8/layout/vList5"/>
    <dgm:cxn modelId="{3684437C-D051-4D21-AE8A-145DE2D33191}" type="presOf" srcId="{F7545DDB-0F9C-47DF-98ED-EB01399BB509}" destId="{7C66258B-4585-4E85-AD6D-9493B3678490}" srcOrd="0" destOrd="0" presId="urn:microsoft.com/office/officeart/2005/8/layout/vList5"/>
    <dgm:cxn modelId="{DA658A7D-1473-46B7-870E-4C2EA306156A}" srcId="{C4598880-3F7A-40CA-9662-4BE316AD8017}" destId="{1E27EB2F-3554-49EA-8677-E381AFEED955}" srcOrd="0" destOrd="0" parTransId="{22AEFE76-D0E7-460B-9E2C-9E922DAFA83E}" sibTransId="{83413A9D-D6E0-4706-8906-0C68CE2E5FD3}"/>
    <dgm:cxn modelId="{6185E885-C47B-4ECB-944E-F975275FF420}" srcId="{947711CD-922D-4137-87D9-53EA99362EBB}" destId="{B18B1ABB-C918-4E13-8D3D-CF38DA26439E}" srcOrd="0" destOrd="0" parTransId="{BF1D6665-1268-4FD0-B282-BA2C482DFD13}" sibTransId="{0E7C935B-1029-467F-ADA9-C2096F1AE490}"/>
    <dgm:cxn modelId="{E4BC208F-1709-4D79-B0F2-E804E7E0B0F2}" type="presOf" srcId="{1E27EB2F-3554-49EA-8677-E381AFEED955}" destId="{EBEE7A13-7B98-4385-8625-42A80E46B8E3}" srcOrd="0" destOrd="0" presId="urn:microsoft.com/office/officeart/2005/8/layout/vList5"/>
    <dgm:cxn modelId="{E9FEFD9D-AABE-442A-BF78-BBFB810BB6B7}" srcId="{F7545DDB-0F9C-47DF-98ED-EB01399BB509}" destId="{23356470-0F1B-40F0-B168-AADD4D87B143}" srcOrd="3" destOrd="0" parTransId="{20980ECE-245E-4A34-AD41-242ADA7043B9}" sibTransId="{D6467482-83AF-4C87-B86B-50F7DDE93771}"/>
    <dgm:cxn modelId="{09541DA1-9ECD-454B-8605-8A8CD9E1E075}" type="presOf" srcId="{B18B1ABB-C918-4E13-8D3D-CF38DA26439E}" destId="{B1560A58-9D38-4CA4-853E-62390E7568C4}" srcOrd="0" destOrd="1" presId="urn:microsoft.com/office/officeart/2005/8/layout/vList5"/>
    <dgm:cxn modelId="{DF12EABA-62AB-4105-B56C-2D30F542501F}" type="presOf" srcId="{3BC0D77E-178B-494A-A080-C57FFB4E15E4}" destId="{44C4867C-27BD-4575-B545-638293A2560F}" srcOrd="0" destOrd="0" presId="urn:microsoft.com/office/officeart/2005/8/layout/vList5"/>
    <dgm:cxn modelId="{E438BCC4-901E-4B06-996C-244BCA5F558D}" srcId="{F7545DDB-0F9C-47DF-98ED-EB01399BB509}" destId="{3BC0D77E-178B-494A-A080-C57FFB4E15E4}" srcOrd="1" destOrd="0" parTransId="{608423CB-3A92-4952-8984-E3E38F0AAF3C}" sibTransId="{2D8411FE-B84F-4256-BDD1-601D0FC9E2A7}"/>
    <dgm:cxn modelId="{E474ABC6-EDE3-4DE3-A3E3-887596299DA8}" type="presOf" srcId="{54881EFF-7EB6-4F9E-9747-DCD84AE8312C}" destId="{EBEE7A13-7B98-4385-8625-42A80E46B8E3}" srcOrd="0" destOrd="2" presId="urn:microsoft.com/office/officeart/2005/8/layout/vList5"/>
    <dgm:cxn modelId="{53C435D2-C7C3-4B36-A5B1-B8C33B410BEE}" type="presOf" srcId="{C9486195-1D45-4D2C-938A-D8D28C02BB9E}" destId="{FD3C62C5-7161-46D8-A933-79F3C0FB0619}" srcOrd="0" destOrd="0" presId="urn:microsoft.com/office/officeart/2005/8/layout/vList5"/>
    <dgm:cxn modelId="{D792EED9-9ED2-4639-A5CC-728777C524B3}" type="presOf" srcId="{23356470-0F1B-40F0-B168-AADD4D87B143}" destId="{1532492A-E30C-419F-8876-9734B379AD41}" srcOrd="0" destOrd="0" presId="urn:microsoft.com/office/officeart/2005/8/layout/vList5"/>
    <dgm:cxn modelId="{8133C4E6-0E34-49C0-8C68-E31AE2D21B62}" srcId="{C4598880-3F7A-40CA-9662-4BE316AD8017}" destId="{5BC2C6D0-FA01-4870-AF2D-186772BCB58E}" srcOrd="1" destOrd="0" parTransId="{D5B392B4-83C8-4C42-A6BC-B995BB0762F4}" sibTransId="{31011A89-0968-41DF-A407-B013DDF4AF85}"/>
    <dgm:cxn modelId="{D41471EE-D217-42F0-99C5-8E2FC43C79CA}" type="presOf" srcId="{AA6F6631-38BA-4D90-94F2-151BA1AE00A1}" destId="{A873E3F6-68E4-442A-A63D-C9719BA8E50E}" srcOrd="0" destOrd="0" presId="urn:microsoft.com/office/officeart/2005/8/layout/vList5"/>
    <dgm:cxn modelId="{261A14AD-6539-4709-84CA-0AE8CB000B61}" type="presParOf" srcId="{7C66258B-4585-4E85-AD6D-9493B3678490}" destId="{4ADA7396-1C1D-44A7-BFF3-E481E28E89C4}" srcOrd="0" destOrd="0" presId="urn:microsoft.com/office/officeart/2005/8/layout/vList5"/>
    <dgm:cxn modelId="{68DA974E-C149-41EB-B2B4-5A78ED499BB6}" type="presParOf" srcId="{4ADA7396-1C1D-44A7-BFF3-E481E28E89C4}" destId="{FD3C62C5-7161-46D8-A933-79F3C0FB0619}" srcOrd="0" destOrd="0" presId="urn:microsoft.com/office/officeart/2005/8/layout/vList5"/>
    <dgm:cxn modelId="{72BA5F85-191C-438D-9214-BBE15A99643C}" type="presParOf" srcId="{4ADA7396-1C1D-44A7-BFF3-E481E28E89C4}" destId="{2CA2E47B-A601-4FE4-8FD5-2C67849F9725}" srcOrd="1" destOrd="0" presId="urn:microsoft.com/office/officeart/2005/8/layout/vList5"/>
    <dgm:cxn modelId="{91A3DDF7-3558-4A56-96B9-7E901DBBEF10}" type="presParOf" srcId="{7C66258B-4585-4E85-AD6D-9493B3678490}" destId="{CDEE7598-4046-4FA6-B579-435A4B4C0230}" srcOrd="1" destOrd="0" presId="urn:microsoft.com/office/officeart/2005/8/layout/vList5"/>
    <dgm:cxn modelId="{BA05648F-FEE7-49C0-A164-5EB482B64B45}" type="presParOf" srcId="{7C66258B-4585-4E85-AD6D-9493B3678490}" destId="{BA520902-108D-4011-BCB1-0E1191C0651B}" srcOrd="2" destOrd="0" presId="urn:microsoft.com/office/officeart/2005/8/layout/vList5"/>
    <dgm:cxn modelId="{52C33704-0052-4C77-91EF-6E6DBA2E04CB}" type="presParOf" srcId="{BA520902-108D-4011-BCB1-0E1191C0651B}" destId="{44C4867C-27BD-4575-B545-638293A2560F}" srcOrd="0" destOrd="0" presId="urn:microsoft.com/office/officeart/2005/8/layout/vList5"/>
    <dgm:cxn modelId="{4C67AB13-184F-4B46-AFF0-02955B36D7B6}" type="presParOf" srcId="{BA520902-108D-4011-BCB1-0E1191C0651B}" destId="{B1560A58-9D38-4CA4-853E-62390E7568C4}" srcOrd="1" destOrd="0" presId="urn:microsoft.com/office/officeart/2005/8/layout/vList5"/>
    <dgm:cxn modelId="{231FD7C4-090C-4090-8683-B08FF66737A9}" type="presParOf" srcId="{7C66258B-4585-4E85-AD6D-9493B3678490}" destId="{6547CFD6-D1C3-47CE-9D87-723E0DA3AAD4}" srcOrd="3" destOrd="0" presId="urn:microsoft.com/office/officeart/2005/8/layout/vList5"/>
    <dgm:cxn modelId="{9D65F8CD-3DCD-46B8-B39F-2D6D4C1C5F1D}" type="presParOf" srcId="{7C66258B-4585-4E85-AD6D-9493B3678490}" destId="{2510B816-7F8D-4067-BBFE-0C719FEF609D}" srcOrd="4" destOrd="0" presId="urn:microsoft.com/office/officeart/2005/8/layout/vList5"/>
    <dgm:cxn modelId="{8EDD7947-FE25-4F5A-980A-07547819C7B0}" type="presParOf" srcId="{2510B816-7F8D-4067-BBFE-0C719FEF609D}" destId="{5454DCC6-C6C9-44F6-9D22-8A89F46E32E9}" srcOrd="0" destOrd="0" presId="urn:microsoft.com/office/officeart/2005/8/layout/vList5"/>
    <dgm:cxn modelId="{0D02725F-8C84-4E4D-BD72-F1AF49F4AF2A}" type="presParOf" srcId="{2510B816-7F8D-4067-BBFE-0C719FEF609D}" destId="{EBEE7A13-7B98-4385-8625-42A80E46B8E3}" srcOrd="1" destOrd="0" presId="urn:microsoft.com/office/officeart/2005/8/layout/vList5"/>
    <dgm:cxn modelId="{A1DA92EC-257F-4FAF-B727-3B164DD20BAD}" type="presParOf" srcId="{7C66258B-4585-4E85-AD6D-9493B3678490}" destId="{A73E5367-8AF5-4EB2-B0E9-E0646938935F}" srcOrd="5" destOrd="0" presId="urn:microsoft.com/office/officeart/2005/8/layout/vList5"/>
    <dgm:cxn modelId="{E18006E2-1BA9-4DE6-8647-AE92FB6FB887}" type="presParOf" srcId="{7C66258B-4585-4E85-AD6D-9493B3678490}" destId="{FE156F33-5BCD-4C9C-8BCC-7B4E86E5346F}" srcOrd="6" destOrd="0" presId="urn:microsoft.com/office/officeart/2005/8/layout/vList5"/>
    <dgm:cxn modelId="{30AA7930-038B-4B94-9D68-4FC209F87651}" type="presParOf" srcId="{FE156F33-5BCD-4C9C-8BCC-7B4E86E5346F}" destId="{1532492A-E30C-419F-8876-9734B379AD41}" srcOrd="0" destOrd="0" presId="urn:microsoft.com/office/officeart/2005/8/layout/vList5"/>
    <dgm:cxn modelId="{E16CB702-EB19-4632-9CF2-B645DC81834F}" type="presParOf" srcId="{FE156F33-5BCD-4C9C-8BCC-7B4E86E5346F}" destId="{A873E3F6-68E4-442A-A63D-C9719BA8E50E}"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A2E47B-A601-4FE4-8FD5-2C67849F9725}">
      <dsp:nvSpPr>
        <dsp:cNvPr id="0" name=""/>
        <dsp:cNvSpPr/>
      </dsp:nvSpPr>
      <dsp:spPr>
        <a:xfrm rot="5400000">
          <a:off x="4413781" y="-1667427"/>
          <a:ext cx="1284739" cy="4758730"/>
        </a:xfrm>
        <a:prstGeom prst="round2SameRect">
          <a:avLst/>
        </a:prstGeom>
        <a:solidFill>
          <a:schemeClr val="accent4">
            <a:tint val="40000"/>
            <a:alpha val="90000"/>
            <a:hueOff val="0"/>
            <a:satOff val="0"/>
            <a:lumOff val="0"/>
            <a:alphaOff val="0"/>
          </a:schemeClr>
        </a:solidFill>
        <a:ln w="25400"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8 AFIs from PEEL Report 2025-27</a:t>
          </a:r>
        </a:p>
      </dsp:txBody>
      <dsp:txXfrm rot="-5400000">
        <a:off x="2676786" y="132284"/>
        <a:ext cx="4696014" cy="1159307"/>
      </dsp:txXfrm>
    </dsp:sp>
    <dsp:sp modelId="{FD3C62C5-7161-46D8-A933-79F3C0FB0619}">
      <dsp:nvSpPr>
        <dsp:cNvPr id="0" name=""/>
        <dsp:cNvSpPr/>
      </dsp:nvSpPr>
      <dsp:spPr>
        <a:xfrm>
          <a:off x="0" y="1521"/>
          <a:ext cx="2676785" cy="1420831"/>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dirty="0"/>
            <a:t>PEEL</a:t>
          </a:r>
        </a:p>
      </dsp:txBody>
      <dsp:txXfrm>
        <a:off x="69359" y="70880"/>
        <a:ext cx="2538067" cy="1282113"/>
      </dsp:txXfrm>
    </dsp:sp>
    <dsp:sp modelId="{B1560A58-9D38-4CA4-853E-62390E7568C4}">
      <dsp:nvSpPr>
        <dsp:cNvPr id="0" name=""/>
        <dsp:cNvSpPr/>
      </dsp:nvSpPr>
      <dsp:spPr>
        <a:xfrm rot="5400000">
          <a:off x="4604124" y="-291144"/>
          <a:ext cx="904052" cy="4758730"/>
        </a:xfrm>
        <a:prstGeom prst="round2SameRect">
          <a:avLst/>
        </a:prstGeom>
        <a:solidFill>
          <a:schemeClr val="accent4">
            <a:tint val="40000"/>
            <a:alpha val="90000"/>
            <a:hueOff val="-1315237"/>
            <a:satOff val="7386"/>
            <a:lumOff val="469"/>
            <a:alphaOff val="0"/>
          </a:schemeClr>
        </a:solidFill>
        <a:ln w="25400" cap="flat" cmpd="sng" algn="ctr">
          <a:solidFill>
            <a:schemeClr val="accent4">
              <a:tint val="40000"/>
              <a:alpha val="90000"/>
              <a:hueOff val="-1315237"/>
              <a:satOff val="7386"/>
              <a:lumOff val="4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8 Recommendations and AFIs</a:t>
          </a:r>
        </a:p>
        <a:p>
          <a:pPr marL="342900" lvl="2" indent="-171450" algn="l" defTabSz="711200">
            <a:lnSpc>
              <a:spcPct val="90000"/>
            </a:lnSpc>
            <a:spcBef>
              <a:spcPct val="0"/>
            </a:spcBef>
            <a:spcAft>
              <a:spcPct val="15000"/>
            </a:spcAft>
            <a:buChar char="•"/>
          </a:pPr>
          <a:r>
            <a:rPr lang="en-GB" sz="1600" kern="1200" dirty="0"/>
            <a:t>3 AFIs from the YaTH regional response to serious organised crime</a:t>
          </a:r>
        </a:p>
      </dsp:txBody>
      <dsp:txXfrm rot="-5400000">
        <a:off x="2676785" y="1680327"/>
        <a:ext cx="4714598" cy="815788"/>
      </dsp:txXfrm>
    </dsp:sp>
    <dsp:sp modelId="{44C4867C-27BD-4575-B545-638293A2560F}">
      <dsp:nvSpPr>
        <dsp:cNvPr id="0" name=""/>
        <dsp:cNvSpPr/>
      </dsp:nvSpPr>
      <dsp:spPr>
        <a:xfrm>
          <a:off x="0" y="1565193"/>
          <a:ext cx="2676785" cy="1130066"/>
        </a:xfrm>
        <a:prstGeom prst="roundRect">
          <a:avLst/>
        </a:prstGeom>
        <a:solidFill>
          <a:schemeClr val="accent4">
            <a:hueOff val="-1488257"/>
            <a:satOff val="8966"/>
            <a:lumOff val="71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dirty="0"/>
            <a:t>Other NYP specific reports</a:t>
          </a:r>
        </a:p>
      </dsp:txBody>
      <dsp:txXfrm>
        <a:off x="55165" y="1620358"/>
        <a:ext cx="2566455" cy="1019736"/>
      </dsp:txXfrm>
    </dsp:sp>
    <dsp:sp modelId="{EBEE7A13-7B98-4385-8625-42A80E46B8E3}">
      <dsp:nvSpPr>
        <dsp:cNvPr id="0" name=""/>
        <dsp:cNvSpPr/>
      </dsp:nvSpPr>
      <dsp:spPr>
        <a:xfrm rot="5400000">
          <a:off x="4604124" y="1023767"/>
          <a:ext cx="904052" cy="4758730"/>
        </a:xfrm>
        <a:prstGeom prst="round2SameRect">
          <a:avLst/>
        </a:prstGeom>
        <a:solidFill>
          <a:schemeClr val="accent4">
            <a:tint val="40000"/>
            <a:alpha val="90000"/>
            <a:hueOff val="-2630473"/>
            <a:satOff val="14771"/>
            <a:lumOff val="939"/>
            <a:alphaOff val="0"/>
          </a:schemeClr>
        </a:solidFill>
        <a:ln w="25400" cap="flat" cmpd="sng" algn="ctr">
          <a:solidFill>
            <a:schemeClr val="accent4">
              <a:tint val="40000"/>
              <a:alpha val="90000"/>
              <a:hueOff val="-2630473"/>
              <a:satOff val="14771"/>
              <a:lumOff val="93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endParaRPr lang="en-GB" sz="1600" kern="1200" dirty="0"/>
        </a:p>
        <a:p>
          <a:pPr marL="171450" lvl="1" indent="-171450" algn="l" defTabSz="711200">
            <a:lnSpc>
              <a:spcPct val="90000"/>
            </a:lnSpc>
            <a:spcBef>
              <a:spcPct val="0"/>
            </a:spcBef>
            <a:spcAft>
              <a:spcPct val="15000"/>
            </a:spcAft>
            <a:buChar char="•"/>
          </a:pPr>
          <a:r>
            <a:rPr lang="en-GB" sz="1600" kern="1200" dirty="0"/>
            <a:t>18 recommendations and AFIs (Open) </a:t>
          </a:r>
        </a:p>
        <a:p>
          <a:pPr marL="171450" lvl="1" indent="-171450" algn="l" defTabSz="711200">
            <a:lnSpc>
              <a:spcPct val="90000"/>
            </a:lnSpc>
            <a:spcBef>
              <a:spcPct val="0"/>
            </a:spcBef>
            <a:spcAft>
              <a:spcPct val="15000"/>
            </a:spcAft>
            <a:buChar char="•"/>
          </a:pPr>
          <a:r>
            <a:rPr lang="en-GB" sz="1600" kern="1200" dirty="0"/>
            <a:t>18 recommendations (Under Assessment)</a:t>
          </a:r>
        </a:p>
        <a:p>
          <a:pPr marL="171450" lvl="1" indent="-171450" algn="l" defTabSz="711200">
            <a:lnSpc>
              <a:spcPct val="90000"/>
            </a:lnSpc>
            <a:spcBef>
              <a:spcPct val="0"/>
            </a:spcBef>
            <a:spcAft>
              <a:spcPct val="15000"/>
            </a:spcAft>
            <a:buChar char="•"/>
          </a:pPr>
          <a:endParaRPr lang="en-GB" sz="1600" kern="1200" dirty="0"/>
        </a:p>
      </dsp:txBody>
      <dsp:txXfrm rot="-5400000">
        <a:off x="2676785" y="2995238"/>
        <a:ext cx="4714598" cy="815788"/>
      </dsp:txXfrm>
    </dsp:sp>
    <dsp:sp modelId="{5454DCC6-C6C9-44F6-9D22-8A89F46E32E9}">
      <dsp:nvSpPr>
        <dsp:cNvPr id="0" name=""/>
        <dsp:cNvSpPr/>
      </dsp:nvSpPr>
      <dsp:spPr>
        <a:xfrm>
          <a:off x="0" y="2838099"/>
          <a:ext cx="2676785" cy="1130066"/>
        </a:xfrm>
        <a:prstGeom prst="roundRect">
          <a:avLst/>
        </a:prstGeom>
        <a:solidFill>
          <a:schemeClr val="accent4">
            <a:hueOff val="-2976513"/>
            <a:satOff val="17933"/>
            <a:lumOff val="143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dirty="0"/>
            <a:t>National thematic reports</a:t>
          </a:r>
        </a:p>
      </dsp:txBody>
      <dsp:txXfrm>
        <a:off x="55165" y="2893264"/>
        <a:ext cx="2566455" cy="1019736"/>
      </dsp:txXfrm>
    </dsp:sp>
    <dsp:sp modelId="{A873E3F6-68E4-442A-A63D-C9719BA8E50E}">
      <dsp:nvSpPr>
        <dsp:cNvPr id="0" name=""/>
        <dsp:cNvSpPr/>
      </dsp:nvSpPr>
      <dsp:spPr>
        <a:xfrm rot="5400000">
          <a:off x="4604124" y="2296673"/>
          <a:ext cx="904052" cy="4758730"/>
        </a:xfrm>
        <a:prstGeom prst="round2SameRect">
          <a:avLst/>
        </a:prstGeom>
        <a:solidFill>
          <a:schemeClr val="accent4">
            <a:tint val="40000"/>
            <a:alpha val="90000"/>
            <a:hueOff val="-3945710"/>
            <a:satOff val="22157"/>
            <a:lumOff val="1408"/>
            <a:alphaOff val="0"/>
          </a:schemeClr>
        </a:solidFill>
        <a:ln w="25400" cap="flat" cmpd="sng" algn="ctr">
          <a:solidFill>
            <a:schemeClr val="accent4">
              <a:tint val="40000"/>
              <a:alpha val="90000"/>
              <a:hueOff val="-3945710"/>
              <a:satOff val="22157"/>
              <a:lumOff val="14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Char char="•"/>
          </a:pPr>
          <a:r>
            <a:rPr lang="en-GB" sz="1600" kern="1200" dirty="0"/>
            <a:t>None Open </a:t>
          </a:r>
        </a:p>
      </dsp:txBody>
      <dsp:txXfrm rot="-5400000">
        <a:off x="2676785" y="4268144"/>
        <a:ext cx="4714598" cy="815788"/>
      </dsp:txXfrm>
    </dsp:sp>
    <dsp:sp modelId="{1532492A-E30C-419F-8876-9734B379AD41}">
      <dsp:nvSpPr>
        <dsp:cNvPr id="0" name=""/>
        <dsp:cNvSpPr/>
      </dsp:nvSpPr>
      <dsp:spPr>
        <a:xfrm>
          <a:off x="0" y="4111006"/>
          <a:ext cx="2676785" cy="1130066"/>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a:lnSpc>
              <a:spcPct val="90000"/>
            </a:lnSpc>
            <a:spcBef>
              <a:spcPct val="0"/>
            </a:spcBef>
            <a:spcAft>
              <a:spcPct val="35000"/>
            </a:spcAft>
            <a:buNone/>
          </a:pPr>
          <a:r>
            <a:rPr lang="en-GB" sz="1800" kern="1200" dirty="0"/>
            <a:t>Super complaints</a:t>
          </a:r>
        </a:p>
      </dsp:txBody>
      <dsp:txXfrm>
        <a:off x="55165" y="4166171"/>
        <a:ext cx="2566455" cy="1019736"/>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68FB1F-7AE9-4C83-B4DB-94B368D6CCA7}" type="datetimeFigureOut">
              <a:rPr lang="en-GB" smtClean="0"/>
              <a:t>06/10/2026</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4518A78-76F4-46D6-833F-911F8474A86F}" type="slidenum">
              <a:rPr lang="en-GB" smtClean="0"/>
              <a:t>‹#›</a:t>
            </a:fld>
            <a:endParaRPr lang="en-GB" dirty="0"/>
          </a:p>
        </p:txBody>
      </p:sp>
    </p:spTree>
    <p:extLst>
      <p:ext uri="{BB962C8B-B14F-4D97-AF65-F5344CB8AC3E}">
        <p14:creationId xmlns:p14="http://schemas.microsoft.com/office/powerpoint/2010/main" val="3355225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a:t>
            </a:fld>
            <a:endParaRPr lang="en-GB" dirty="0"/>
          </a:p>
        </p:txBody>
      </p:sp>
    </p:spTree>
    <p:extLst>
      <p:ext uri="{BB962C8B-B14F-4D97-AF65-F5344CB8AC3E}">
        <p14:creationId xmlns:p14="http://schemas.microsoft.com/office/powerpoint/2010/main" val="2199270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sz="1200" dirty="0">
              <a:effectLst/>
              <a:latin typeface="+mn-lt"/>
              <a:ea typeface="+mn-ea"/>
              <a:cs typeface="+mn-cs"/>
            </a:endParaRPr>
          </a:p>
        </p:txBody>
      </p:sp>
      <p:sp>
        <p:nvSpPr>
          <p:cNvPr id="4" name="Slide Number Placeholder 3"/>
          <p:cNvSpPr>
            <a:spLocks noGrp="1"/>
          </p:cNvSpPr>
          <p:nvPr>
            <p:ph type="sldNum" sz="quarter" idx="5"/>
          </p:nvPr>
        </p:nvSpPr>
        <p:spPr/>
        <p:txBody>
          <a:bodyPr/>
          <a:lstStyle/>
          <a:p>
            <a:fld id="{C4518A78-76F4-46D6-833F-911F8474A86F}" type="slidenum">
              <a:rPr lang="en-GB" smtClean="0"/>
              <a:t>2</a:t>
            </a:fld>
            <a:endParaRPr lang="en-GB" dirty="0"/>
          </a:p>
        </p:txBody>
      </p:sp>
    </p:spTree>
    <p:extLst>
      <p:ext uri="{BB962C8B-B14F-4D97-AF65-F5344CB8AC3E}">
        <p14:creationId xmlns:p14="http://schemas.microsoft.com/office/powerpoint/2010/main" val="4081313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3</a:t>
            </a:fld>
            <a:endParaRPr lang="en-GB" dirty="0"/>
          </a:p>
        </p:txBody>
      </p:sp>
    </p:spTree>
    <p:extLst>
      <p:ext uri="{BB962C8B-B14F-4D97-AF65-F5344CB8AC3E}">
        <p14:creationId xmlns:p14="http://schemas.microsoft.com/office/powerpoint/2010/main" val="19335315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t>
            </a:r>
          </a:p>
        </p:txBody>
      </p:sp>
      <p:sp>
        <p:nvSpPr>
          <p:cNvPr id="4" name="Slide Number Placeholder 3"/>
          <p:cNvSpPr>
            <a:spLocks noGrp="1"/>
          </p:cNvSpPr>
          <p:nvPr>
            <p:ph type="sldNum" sz="quarter" idx="5"/>
          </p:nvPr>
        </p:nvSpPr>
        <p:spPr/>
        <p:txBody>
          <a:bodyPr/>
          <a:lstStyle/>
          <a:p>
            <a:fld id="{C4518A78-76F4-46D6-833F-911F8474A86F}" type="slidenum">
              <a:rPr lang="en-GB" smtClean="0"/>
              <a:t>4</a:t>
            </a:fld>
            <a:endParaRPr lang="en-GB" dirty="0"/>
          </a:p>
        </p:txBody>
      </p:sp>
    </p:spTree>
    <p:extLst>
      <p:ext uri="{BB962C8B-B14F-4D97-AF65-F5344CB8AC3E}">
        <p14:creationId xmlns:p14="http://schemas.microsoft.com/office/powerpoint/2010/main" val="87444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5</a:t>
            </a:fld>
            <a:endParaRPr lang="en-GB" dirty="0"/>
          </a:p>
        </p:txBody>
      </p:sp>
    </p:spTree>
    <p:extLst>
      <p:ext uri="{BB962C8B-B14F-4D97-AF65-F5344CB8AC3E}">
        <p14:creationId xmlns:p14="http://schemas.microsoft.com/office/powerpoint/2010/main" val="35166650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C4518A78-76F4-46D6-833F-911F8474A86F}" type="slidenum">
              <a:rPr lang="en-GB" smtClean="0"/>
              <a:t>6</a:t>
            </a:fld>
            <a:endParaRPr lang="en-GB" dirty="0"/>
          </a:p>
        </p:txBody>
      </p:sp>
    </p:spTree>
    <p:extLst>
      <p:ext uri="{BB962C8B-B14F-4D97-AF65-F5344CB8AC3E}">
        <p14:creationId xmlns:p14="http://schemas.microsoft.com/office/powerpoint/2010/main" val="2966009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30426-F275-9AC9-AB8A-D2A080E949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49B187-1BCA-17DD-2575-656B7A27BF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4E4EA34-2A85-3703-21AF-E93390F5FE61}"/>
              </a:ext>
            </a:extLst>
          </p:cNvPr>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DB5A9CD-AEF0-E8C4-1BF9-C77853A93CCA}"/>
              </a:ext>
            </a:extLst>
          </p:cNvPr>
          <p:cNvSpPr>
            <a:spLocks noGrp="1"/>
          </p:cNvSpPr>
          <p:nvPr>
            <p:ph type="sldNum" sz="quarter" idx="5"/>
          </p:nvPr>
        </p:nvSpPr>
        <p:spPr/>
        <p:txBody>
          <a:bodyPr/>
          <a:lstStyle/>
          <a:p>
            <a:fld id="{C4518A78-76F4-46D6-833F-911F8474A86F}" type="slidenum">
              <a:rPr lang="en-GB" smtClean="0"/>
              <a:t>7</a:t>
            </a:fld>
            <a:endParaRPr lang="en-GB" dirty="0"/>
          </a:p>
        </p:txBody>
      </p:sp>
    </p:spTree>
    <p:extLst>
      <p:ext uri="{BB962C8B-B14F-4D97-AF65-F5344CB8AC3E}">
        <p14:creationId xmlns:p14="http://schemas.microsoft.com/office/powerpoint/2010/main" val="9575532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C579CC-CA1D-D46C-E633-914BE16ED0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38CAAA-9178-85BA-7FF6-3F7339ECDB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E86D4-9403-D747-3BA3-46B9DD7CC511}"/>
              </a:ext>
            </a:extLst>
          </p:cNvPr>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F458926E-4BFF-F6EB-E43F-4CF0CCCDDF34}"/>
              </a:ext>
            </a:extLst>
          </p:cNvPr>
          <p:cNvSpPr>
            <a:spLocks noGrp="1"/>
          </p:cNvSpPr>
          <p:nvPr>
            <p:ph type="sldNum" sz="quarter" idx="5"/>
          </p:nvPr>
        </p:nvSpPr>
        <p:spPr/>
        <p:txBody>
          <a:bodyPr/>
          <a:lstStyle/>
          <a:p>
            <a:fld id="{C4518A78-76F4-46D6-833F-911F8474A86F}" type="slidenum">
              <a:rPr lang="en-GB" smtClean="0"/>
              <a:t>8</a:t>
            </a:fld>
            <a:endParaRPr lang="en-GB" dirty="0"/>
          </a:p>
        </p:txBody>
      </p:sp>
    </p:spTree>
    <p:extLst>
      <p:ext uri="{BB962C8B-B14F-4D97-AF65-F5344CB8AC3E}">
        <p14:creationId xmlns:p14="http://schemas.microsoft.com/office/powerpoint/2010/main" val="675841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4B941-4C60-1977-4CCF-5A2F4D6DA0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ED12EF-0893-EF88-EEFE-FD6CE96C54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1880B-11BC-3D8B-3494-F560FFB58BF9}"/>
              </a:ext>
            </a:extLst>
          </p:cNvPr>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2E438178-9A5F-E247-BF7D-C6A1812C67CB}"/>
              </a:ext>
            </a:extLst>
          </p:cNvPr>
          <p:cNvSpPr>
            <a:spLocks noGrp="1"/>
          </p:cNvSpPr>
          <p:nvPr>
            <p:ph type="sldNum" sz="quarter" idx="5"/>
          </p:nvPr>
        </p:nvSpPr>
        <p:spPr/>
        <p:txBody>
          <a:bodyPr/>
          <a:lstStyle/>
          <a:p>
            <a:fld id="{C4518A78-76F4-46D6-833F-911F8474A86F}" type="slidenum">
              <a:rPr lang="en-GB" smtClean="0"/>
              <a:t>9</a:t>
            </a:fld>
            <a:endParaRPr lang="en-GB" dirty="0"/>
          </a:p>
        </p:txBody>
      </p:sp>
    </p:spTree>
    <p:extLst>
      <p:ext uri="{BB962C8B-B14F-4D97-AF65-F5344CB8AC3E}">
        <p14:creationId xmlns:p14="http://schemas.microsoft.com/office/powerpoint/2010/main" val="3679857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73812-3059-2F90-659B-8FB8CE5F3E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4ECA14-102B-66D9-3837-D9B6D0A703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2B630E-3DCC-9AAF-1650-5542B3687E16}"/>
              </a:ext>
            </a:extLst>
          </p:cNvPr>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4734D2A9-D89C-67B5-35E1-B06114B2F98F}"/>
              </a:ext>
            </a:extLst>
          </p:cNvPr>
          <p:cNvSpPr>
            <a:spLocks noGrp="1"/>
          </p:cNvSpPr>
          <p:nvPr>
            <p:ph type="sldNum" sz="quarter" idx="5"/>
          </p:nvPr>
        </p:nvSpPr>
        <p:spPr/>
        <p:txBody>
          <a:bodyPr/>
          <a:lstStyle/>
          <a:p>
            <a:fld id="{C4518A78-76F4-46D6-833F-911F8474A86F}" type="slidenum">
              <a:rPr lang="en-GB" smtClean="0"/>
              <a:t>10</a:t>
            </a:fld>
            <a:endParaRPr lang="en-GB" dirty="0"/>
          </a:p>
        </p:txBody>
      </p:sp>
    </p:spTree>
    <p:extLst>
      <p:ext uri="{BB962C8B-B14F-4D97-AF65-F5344CB8AC3E}">
        <p14:creationId xmlns:p14="http://schemas.microsoft.com/office/powerpoint/2010/main" val="1996158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4E7659-3AE4-4802-8C27-33BA6637E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60272-F5F3-2892-590C-2F89A27DD1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21B005-C112-0E1E-A5DC-3869BDA04DDA}"/>
              </a:ext>
            </a:extLst>
          </p:cNvPr>
          <p:cNvSpPr>
            <a:spLocks noGrp="1"/>
          </p:cNvSpPr>
          <p:nvPr>
            <p:ph type="body" idx="1"/>
          </p:nvPr>
        </p:nvSpPr>
        <p:spPr/>
        <p:txBody>
          <a:bodyPr/>
          <a:lstStyle/>
          <a:p>
            <a:endParaRPr lang="en-GB" dirty="0">
              <a:ea typeface="Calibri" panose="020F0502020204030204"/>
              <a:cs typeface="Calibri" panose="020F0502020204030204"/>
            </a:endParaRPr>
          </a:p>
        </p:txBody>
      </p:sp>
      <p:sp>
        <p:nvSpPr>
          <p:cNvPr id="4" name="Slide Number Placeholder 3">
            <a:extLst>
              <a:ext uri="{FF2B5EF4-FFF2-40B4-BE49-F238E27FC236}">
                <a16:creationId xmlns:a16="http://schemas.microsoft.com/office/drawing/2014/main" id="{1C87DD2E-5F9F-01BB-21A5-61F09A0F5131}"/>
              </a:ext>
            </a:extLst>
          </p:cNvPr>
          <p:cNvSpPr>
            <a:spLocks noGrp="1"/>
          </p:cNvSpPr>
          <p:nvPr>
            <p:ph type="sldNum" sz="quarter" idx="5"/>
          </p:nvPr>
        </p:nvSpPr>
        <p:spPr/>
        <p:txBody>
          <a:bodyPr/>
          <a:lstStyle/>
          <a:p>
            <a:fld id="{C4518A78-76F4-46D6-833F-911F8474A86F}" type="slidenum">
              <a:rPr lang="en-GB" smtClean="0"/>
              <a:t>11</a:t>
            </a:fld>
            <a:endParaRPr lang="en-GB" dirty="0"/>
          </a:p>
        </p:txBody>
      </p:sp>
    </p:spTree>
    <p:extLst>
      <p:ext uri="{BB962C8B-B14F-4D97-AF65-F5344CB8AC3E}">
        <p14:creationId xmlns:p14="http://schemas.microsoft.com/office/powerpoint/2010/main" val="1209599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C4518A78-76F4-46D6-833F-911F8474A86F}" type="slidenum">
              <a:rPr lang="en-GB" smtClean="0"/>
              <a:t>12</a:t>
            </a:fld>
            <a:endParaRPr lang="en-GB" dirty="0"/>
          </a:p>
        </p:txBody>
      </p:sp>
    </p:spTree>
    <p:extLst>
      <p:ext uri="{BB962C8B-B14F-4D97-AF65-F5344CB8AC3E}">
        <p14:creationId xmlns:p14="http://schemas.microsoft.com/office/powerpoint/2010/main" val="30659278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518A78-76F4-46D6-833F-911F8474A86F}" type="slidenum">
              <a:rPr lang="en-GB" smtClean="0"/>
              <a:t>13</a:t>
            </a:fld>
            <a:endParaRPr lang="en-GB" dirty="0"/>
          </a:p>
        </p:txBody>
      </p:sp>
    </p:spTree>
    <p:extLst>
      <p:ext uri="{BB962C8B-B14F-4D97-AF65-F5344CB8AC3E}">
        <p14:creationId xmlns:p14="http://schemas.microsoft.com/office/powerpoint/2010/main" val="135342007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4724400"/>
            <a:ext cx="9144000" cy="2133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GB" dirty="0"/>
          </a:p>
        </p:txBody>
      </p:sp>
      <p:pic>
        <p:nvPicPr>
          <p:cNvPr id="5" name="Picture 3"/>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067050" y="3573463"/>
            <a:ext cx="6034088" cy="2492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916833"/>
            <a:ext cx="7772400" cy="1080120"/>
          </a:xfrm>
        </p:spPr>
        <p:txBody>
          <a:bodyPr/>
          <a:lstStyle/>
          <a:p>
            <a:r>
              <a:rPr lang="en-US"/>
              <a:t>Click to edit Master title style</a:t>
            </a:r>
            <a:endParaRPr lang="en-GB"/>
          </a:p>
        </p:txBody>
      </p:sp>
      <p:sp>
        <p:nvSpPr>
          <p:cNvPr id="3" name="Subtitle 2"/>
          <p:cNvSpPr>
            <a:spLocks noGrp="1"/>
          </p:cNvSpPr>
          <p:nvPr>
            <p:ph type="subTitle" idx="1"/>
          </p:nvPr>
        </p:nvSpPr>
        <p:spPr>
          <a:xfrm>
            <a:off x="683568" y="2996952"/>
            <a:ext cx="7088832" cy="622920"/>
          </a:xfrm>
        </p:spPr>
        <p:txBody>
          <a:bodyPr/>
          <a:lstStyle>
            <a:lvl1pPr marL="0" indent="0" algn="l">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Tree>
    <p:extLst>
      <p:ext uri="{BB962C8B-B14F-4D97-AF65-F5344CB8AC3E}">
        <p14:creationId xmlns:p14="http://schemas.microsoft.com/office/powerpoint/2010/main" val="5761954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8770DBC4-28D6-4E20-93AB-DEE986E6E534}" type="datetimeFigureOut">
              <a:rPr lang="en-GB"/>
              <a:pPr>
                <a:defRPr/>
              </a:pPr>
              <a:t>06/10/2026</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76FE79D1-1F21-4DE5-B73F-84C7D145B05B}" type="slidenum">
              <a:rPr lang="en-GB"/>
              <a:pPr>
                <a:defRPr/>
              </a:pPr>
              <a:t>‹#›</a:t>
            </a:fld>
            <a:endParaRPr lang="en-GB" dirty="0"/>
          </a:p>
        </p:txBody>
      </p:sp>
    </p:spTree>
    <p:extLst>
      <p:ext uri="{BB962C8B-B14F-4D97-AF65-F5344CB8AC3E}">
        <p14:creationId xmlns:p14="http://schemas.microsoft.com/office/powerpoint/2010/main" val="15219558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548F8C11-9C98-41C6-A1D3-234916B088EC}" type="datetimeFigureOut">
              <a:rPr lang="en-GB"/>
              <a:pPr>
                <a:defRPr/>
              </a:pPr>
              <a:t>06/10/2026</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27DAF4B9-2B74-4F38-97DA-3C8C959110F5}" type="slidenum">
              <a:rPr lang="en-GB"/>
              <a:pPr>
                <a:defRPr/>
              </a:pPr>
              <a:t>‹#›</a:t>
            </a:fld>
            <a:endParaRPr lang="en-GB" dirty="0"/>
          </a:p>
        </p:txBody>
      </p:sp>
    </p:spTree>
    <p:extLst>
      <p:ext uri="{BB962C8B-B14F-4D97-AF65-F5344CB8AC3E}">
        <p14:creationId xmlns:p14="http://schemas.microsoft.com/office/powerpoint/2010/main" val="444324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4899EFDD-1752-463A-8A8E-7F138D67A366}" type="datetimeFigureOut">
              <a:rPr lang="en-GB"/>
              <a:pPr>
                <a:defRPr/>
              </a:pPr>
              <a:t>06/10/2026</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4C542EE7-1CA5-4171-8605-D649BC39E678}" type="slidenum">
              <a:rPr lang="en-GB"/>
              <a:pPr>
                <a:defRPr/>
              </a:pPr>
              <a:t>‹#›</a:t>
            </a:fld>
            <a:endParaRPr lang="en-GB" dirty="0"/>
          </a:p>
        </p:txBody>
      </p:sp>
    </p:spTree>
    <p:extLst>
      <p:ext uri="{BB962C8B-B14F-4D97-AF65-F5344CB8AC3E}">
        <p14:creationId xmlns:p14="http://schemas.microsoft.com/office/powerpoint/2010/main" val="12432295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1C425E12-B619-4516-B68D-87D6BFB1AAC5}" type="datetimeFigureOut">
              <a:rPr lang="en-GB"/>
              <a:pPr>
                <a:defRPr/>
              </a:pPr>
              <a:t>06/10/2026</a:t>
            </a:fld>
            <a:endParaRPr lang="en-GB" dirty="0"/>
          </a:p>
        </p:txBody>
      </p:sp>
      <p:sp>
        <p:nvSpPr>
          <p:cNvPr id="8" name="Footer Placeholder 4"/>
          <p:cNvSpPr>
            <a:spLocks noGrp="1"/>
          </p:cNvSpPr>
          <p:nvPr>
            <p:ph type="ftr" sz="quarter" idx="11"/>
          </p:nvPr>
        </p:nvSpPr>
        <p:spPr/>
        <p:txBody>
          <a:bodyPr/>
          <a:lstStyle>
            <a:lvl1pPr>
              <a:defRPr/>
            </a:lvl1pPr>
          </a:lstStyle>
          <a:p>
            <a:pPr>
              <a:defRPr/>
            </a:pPr>
            <a:endParaRPr lang="en-GB" dirty="0"/>
          </a:p>
        </p:txBody>
      </p:sp>
      <p:sp>
        <p:nvSpPr>
          <p:cNvPr id="9" name="Slide Number Placeholder 5"/>
          <p:cNvSpPr>
            <a:spLocks noGrp="1"/>
          </p:cNvSpPr>
          <p:nvPr>
            <p:ph type="sldNum" sz="quarter" idx="12"/>
          </p:nvPr>
        </p:nvSpPr>
        <p:spPr/>
        <p:txBody>
          <a:bodyPr/>
          <a:lstStyle>
            <a:lvl1pPr>
              <a:defRPr/>
            </a:lvl1pPr>
          </a:lstStyle>
          <a:p>
            <a:pPr>
              <a:defRPr/>
            </a:pPr>
            <a:fld id="{95631FB8-0D31-42D2-B7DE-863D944BEC99}" type="slidenum">
              <a:rPr lang="en-GB"/>
              <a:pPr>
                <a:defRPr/>
              </a:pPr>
              <a:t>‹#›</a:t>
            </a:fld>
            <a:endParaRPr lang="en-GB" dirty="0"/>
          </a:p>
        </p:txBody>
      </p:sp>
    </p:spTree>
    <p:extLst>
      <p:ext uri="{BB962C8B-B14F-4D97-AF65-F5344CB8AC3E}">
        <p14:creationId xmlns:p14="http://schemas.microsoft.com/office/powerpoint/2010/main" val="3532417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AB2C49BC-AD33-44C8-A533-8F5067328154}" type="datetimeFigureOut">
              <a:rPr lang="en-GB"/>
              <a:pPr>
                <a:defRPr/>
              </a:pPr>
              <a:t>06/10/2026</a:t>
            </a:fld>
            <a:endParaRPr lang="en-GB" dirty="0"/>
          </a:p>
        </p:txBody>
      </p:sp>
      <p:sp>
        <p:nvSpPr>
          <p:cNvPr id="4" name="Footer Placeholder 4"/>
          <p:cNvSpPr>
            <a:spLocks noGrp="1"/>
          </p:cNvSpPr>
          <p:nvPr>
            <p:ph type="ftr" sz="quarter" idx="11"/>
          </p:nvPr>
        </p:nvSpPr>
        <p:spPr/>
        <p:txBody>
          <a:bodyPr/>
          <a:lstStyle>
            <a:lvl1pPr>
              <a:defRPr/>
            </a:lvl1pPr>
          </a:lstStyle>
          <a:p>
            <a:pPr>
              <a:defRPr/>
            </a:pPr>
            <a:endParaRPr lang="en-GB" dirty="0"/>
          </a:p>
        </p:txBody>
      </p:sp>
      <p:sp>
        <p:nvSpPr>
          <p:cNvPr id="5" name="Slide Number Placeholder 5"/>
          <p:cNvSpPr>
            <a:spLocks noGrp="1"/>
          </p:cNvSpPr>
          <p:nvPr>
            <p:ph type="sldNum" sz="quarter" idx="12"/>
          </p:nvPr>
        </p:nvSpPr>
        <p:spPr/>
        <p:txBody>
          <a:bodyPr/>
          <a:lstStyle>
            <a:lvl1pPr>
              <a:defRPr/>
            </a:lvl1pPr>
          </a:lstStyle>
          <a:p>
            <a:pPr>
              <a:defRPr/>
            </a:pPr>
            <a:fld id="{177BE8A7-D47F-4A01-B3CC-119C124EC19D}" type="slidenum">
              <a:rPr lang="en-GB"/>
              <a:pPr>
                <a:defRPr/>
              </a:pPr>
              <a:t>‹#›</a:t>
            </a:fld>
            <a:endParaRPr lang="en-GB" dirty="0"/>
          </a:p>
        </p:txBody>
      </p:sp>
    </p:spTree>
    <p:extLst>
      <p:ext uri="{BB962C8B-B14F-4D97-AF65-F5344CB8AC3E}">
        <p14:creationId xmlns:p14="http://schemas.microsoft.com/office/powerpoint/2010/main" val="10588456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08BA40A6-2E97-4EF2-99C3-708DEC3C21C7}" type="datetimeFigureOut">
              <a:rPr lang="en-GB"/>
              <a:pPr>
                <a:defRPr/>
              </a:pPr>
              <a:t>06/10/2026</a:t>
            </a:fld>
            <a:endParaRPr lang="en-GB" dirty="0"/>
          </a:p>
        </p:txBody>
      </p:sp>
      <p:sp>
        <p:nvSpPr>
          <p:cNvPr id="3" name="Footer Placeholder 4"/>
          <p:cNvSpPr>
            <a:spLocks noGrp="1"/>
          </p:cNvSpPr>
          <p:nvPr>
            <p:ph type="ftr" sz="quarter" idx="11"/>
          </p:nvPr>
        </p:nvSpPr>
        <p:spPr/>
        <p:txBody>
          <a:bodyPr/>
          <a:lstStyle>
            <a:lvl1pPr>
              <a:defRPr/>
            </a:lvl1pPr>
          </a:lstStyle>
          <a:p>
            <a:pPr>
              <a:defRPr/>
            </a:pPr>
            <a:endParaRPr lang="en-GB" dirty="0"/>
          </a:p>
        </p:txBody>
      </p:sp>
      <p:sp>
        <p:nvSpPr>
          <p:cNvPr id="4" name="Slide Number Placeholder 5"/>
          <p:cNvSpPr>
            <a:spLocks noGrp="1"/>
          </p:cNvSpPr>
          <p:nvPr>
            <p:ph type="sldNum" sz="quarter" idx="12"/>
          </p:nvPr>
        </p:nvSpPr>
        <p:spPr/>
        <p:txBody>
          <a:bodyPr/>
          <a:lstStyle>
            <a:lvl1pPr>
              <a:defRPr/>
            </a:lvl1pPr>
          </a:lstStyle>
          <a:p>
            <a:pPr>
              <a:defRPr/>
            </a:pPr>
            <a:fld id="{C6E694AB-D025-4AA9-A1A3-37FF48792A73}" type="slidenum">
              <a:rPr lang="en-GB"/>
              <a:pPr>
                <a:defRPr/>
              </a:pPr>
              <a:t>‹#›</a:t>
            </a:fld>
            <a:endParaRPr lang="en-GB" dirty="0"/>
          </a:p>
        </p:txBody>
      </p:sp>
    </p:spTree>
    <p:extLst>
      <p:ext uri="{BB962C8B-B14F-4D97-AF65-F5344CB8AC3E}">
        <p14:creationId xmlns:p14="http://schemas.microsoft.com/office/powerpoint/2010/main" val="2536328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197F63F3-168F-4711-96A2-449292CEF586}" type="datetimeFigureOut">
              <a:rPr lang="en-GB"/>
              <a:pPr>
                <a:defRPr/>
              </a:pPr>
              <a:t>06/10/2026</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C70C5799-8A4A-4B8B-B84F-CC224F8099E4}" type="slidenum">
              <a:rPr lang="en-GB"/>
              <a:pPr>
                <a:defRPr/>
              </a:pPr>
              <a:t>‹#›</a:t>
            </a:fld>
            <a:endParaRPr lang="en-GB" dirty="0"/>
          </a:p>
        </p:txBody>
      </p:sp>
    </p:spTree>
    <p:extLst>
      <p:ext uri="{BB962C8B-B14F-4D97-AF65-F5344CB8AC3E}">
        <p14:creationId xmlns:p14="http://schemas.microsoft.com/office/powerpoint/2010/main" val="1737509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endParaRPr lang="en-GB"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4221F053-6884-4D38-A996-6376E5B6A825}" type="datetimeFigureOut">
              <a:rPr lang="en-GB"/>
              <a:pPr>
                <a:defRPr/>
              </a:pPr>
              <a:t>06/10/2026</a:t>
            </a:fld>
            <a:endParaRPr lang="en-GB" dirty="0"/>
          </a:p>
        </p:txBody>
      </p:sp>
      <p:sp>
        <p:nvSpPr>
          <p:cNvPr id="6" name="Footer Placeholder 4"/>
          <p:cNvSpPr>
            <a:spLocks noGrp="1"/>
          </p:cNvSpPr>
          <p:nvPr>
            <p:ph type="ftr" sz="quarter" idx="11"/>
          </p:nvPr>
        </p:nvSpPr>
        <p:spPr/>
        <p:txBody>
          <a:bodyPr/>
          <a:lstStyle>
            <a:lvl1pPr>
              <a:defRPr/>
            </a:lvl1pPr>
          </a:lstStyle>
          <a:p>
            <a:pPr>
              <a:defRPr/>
            </a:pPr>
            <a:endParaRPr lang="en-GB" dirty="0"/>
          </a:p>
        </p:txBody>
      </p:sp>
      <p:sp>
        <p:nvSpPr>
          <p:cNvPr id="7" name="Slide Number Placeholder 5"/>
          <p:cNvSpPr>
            <a:spLocks noGrp="1"/>
          </p:cNvSpPr>
          <p:nvPr>
            <p:ph type="sldNum" sz="quarter" idx="12"/>
          </p:nvPr>
        </p:nvSpPr>
        <p:spPr/>
        <p:txBody>
          <a:bodyPr/>
          <a:lstStyle>
            <a:lvl1pPr>
              <a:defRPr/>
            </a:lvl1pPr>
          </a:lstStyle>
          <a:p>
            <a:pPr>
              <a:defRPr/>
            </a:pPr>
            <a:fld id="{76C5BD77-D800-4CA6-A32A-19203EA0FFA2}" type="slidenum">
              <a:rPr lang="en-GB"/>
              <a:pPr>
                <a:defRPr/>
              </a:pPr>
              <a:t>‹#›</a:t>
            </a:fld>
            <a:endParaRPr lang="en-GB" dirty="0"/>
          </a:p>
        </p:txBody>
      </p:sp>
    </p:spTree>
    <p:extLst>
      <p:ext uri="{BB962C8B-B14F-4D97-AF65-F5344CB8AC3E}">
        <p14:creationId xmlns:p14="http://schemas.microsoft.com/office/powerpoint/2010/main" val="849237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C3B0AFF9-C18F-46A8-B98C-F442CE452259}" type="datetimeFigureOut">
              <a:rPr lang="en-GB"/>
              <a:pPr>
                <a:defRPr/>
              </a:pPr>
              <a:t>06/10/2026</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39F71733-8A78-4759-BE13-477AB47B70BC}" type="slidenum">
              <a:rPr lang="en-GB"/>
              <a:pPr>
                <a:defRPr/>
              </a:pPr>
              <a:t>‹#›</a:t>
            </a:fld>
            <a:endParaRPr lang="en-GB" dirty="0"/>
          </a:p>
        </p:txBody>
      </p:sp>
    </p:spTree>
    <p:extLst>
      <p:ext uri="{BB962C8B-B14F-4D97-AF65-F5344CB8AC3E}">
        <p14:creationId xmlns:p14="http://schemas.microsoft.com/office/powerpoint/2010/main" val="3167326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08099052-6AD6-4483-8A5D-B52D1A347956}" type="datetimeFigureOut">
              <a:rPr lang="en-GB"/>
              <a:pPr>
                <a:defRPr/>
              </a:pPr>
              <a:t>06/10/2026</a:t>
            </a:fld>
            <a:endParaRPr lang="en-GB" dirty="0"/>
          </a:p>
        </p:txBody>
      </p:sp>
      <p:sp>
        <p:nvSpPr>
          <p:cNvPr id="5" name="Footer Placeholder 4"/>
          <p:cNvSpPr>
            <a:spLocks noGrp="1"/>
          </p:cNvSpPr>
          <p:nvPr>
            <p:ph type="ftr" sz="quarter" idx="11"/>
          </p:nvPr>
        </p:nvSpPr>
        <p:spPr/>
        <p:txBody>
          <a:bodyPr/>
          <a:lstStyle>
            <a:lvl1pPr>
              <a:defRPr/>
            </a:lvl1pPr>
          </a:lstStyle>
          <a:p>
            <a:pPr>
              <a:defRPr/>
            </a:pPr>
            <a:endParaRPr lang="en-GB" dirty="0"/>
          </a:p>
        </p:txBody>
      </p:sp>
      <p:sp>
        <p:nvSpPr>
          <p:cNvPr id="6" name="Slide Number Placeholder 5"/>
          <p:cNvSpPr>
            <a:spLocks noGrp="1"/>
          </p:cNvSpPr>
          <p:nvPr>
            <p:ph type="sldNum" sz="quarter" idx="12"/>
          </p:nvPr>
        </p:nvSpPr>
        <p:spPr/>
        <p:txBody>
          <a:bodyPr/>
          <a:lstStyle>
            <a:lvl1pPr>
              <a:defRPr/>
            </a:lvl1pPr>
          </a:lstStyle>
          <a:p>
            <a:pPr>
              <a:defRPr/>
            </a:pPr>
            <a:fld id="{1655E4A6-A922-49A4-A860-81DEB02FA62C}" type="slidenum">
              <a:rPr lang="en-GB"/>
              <a:pPr>
                <a:defRPr/>
              </a:pPr>
              <a:t>‹#›</a:t>
            </a:fld>
            <a:endParaRPr lang="en-GB" dirty="0"/>
          </a:p>
        </p:txBody>
      </p:sp>
    </p:spTree>
    <p:extLst>
      <p:ext uri="{BB962C8B-B14F-4D97-AF65-F5344CB8AC3E}">
        <p14:creationId xmlns:p14="http://schemas.microsoft.com/office/powerpoint/2010/main" val="636489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72326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GB" altLang="en-US"/>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974AF62C-B036-4BFC-BEBE-D38CF118CFE8}" type="datetimeFigureOut">
              <a:rPr lang="en-GB"/>
              <a:pPr>
                <a:defRPr/>
              </a:pPr>
              <a:t>06/10/2026</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48A14981-ED7A-40ED-B7C3-33957AE3D43D}" type="slidenum">
              <a:rPr lang="en-GB"/>
              <a:pPr>
                <a:defRPr/>
              </a:pPr>
              <a:t>‹#›</a:t>
            </a:fld>
            <a:endParaRPr lang="en-GB" dirty="0"/>
          </a:p>
        </p:txBody>
      </p:sp>
      <p:sp>
        <p:nvSpPr>
          <p:cNvPr id="2" name="hc" descr=" "/>
          <p:cNvSpPr txBox="1"/>
          <p:nvPr userDrawn="1"/>
        </p:nvSpPr>
        <p:spPr>
          <a:xfrm>
            <a:off x="0" y="0"/>
            <a:ext cx="9144000" cy="223138"/>
          </a:xfrm>
          <a:prstGeom prst="rect">
            <a:avLst/>
          </a:prstGeom>
          <a:noFill/>
        </p:spPr>
        <p:txBody>
          <a:bodyPr vert="horz" rtlCol="0">
            <a:spAutoFit/>
          </a:bodyPr>
          <a:lstStyle/>
          <a:p>
            <a:pPr algn="ctr"/>
            <a:r>
              <a:rPr lang="en-GB" sz="850" b="0" i="0" u="none" baseline="0" dirty="0">
                <a:solidFill>
                  <a:srgbClr val="000000"/>
                </a:solidFill>
                <a:latin typeface="Microsoft Sans Serif"/>
              </a:rPr>
              <a:t> </a:t>
            </a:r>
          </a:p>
        </p:txBody>
      </p:sp>
      <p:sp>
        <p:nvSpPr>
          <p:cNvPr id="3" name="fc" descr=" "/>
          <p:cNvSpPr txBox="1"/>
          <p:nvPr userDrawn="1"/>
        </p:nvSpPr>
        <p:spPr>
          <a:xfrm>
            <a:off x="0" y="6537960"/>
            <a:ext cx="9144000" cy="223138"/>
          </a:xfrm>
          <a:prstGeom prst="rect">
            <a:avLst/>
          </a:prstGeom>
          <a:noFill/>
        </p:spPr>
        <p:txBody>
          <a:bodyPr vert="horz" rtlCol="0">
            <a:spAutoFit/>
          </a:bodyPr>
          <a:lstStyle/>
          <a:p>
            <a:pPr algn="ctr"/>
            <a:r>
              <a:rPr lang="en-GB" sz="850" b="0" i="0" u="none" baseline="0" dirty="0">
                <a:solidFill>
                  <a:srgbClr val="000000"/>
                </a:solidFill>
                <a:latin typeface="Microsoft Sans Serif"/>
              </a:rPr>
              <a:t> </a:t>
            </a:r>
          </a:p>
        </p:txBody>
      </p:sp>
      <p:pic>
        <p:nvPicPr>
          <p:cNvPr id="8" name="Picture 7" descr="A close up of a badge&#10;&#10;Description automatically generated">
            <a:extLst>
              <a:ext uri="{FF2B5EF4-FFF2-40B4-BE49-F238E27FC236}">
                <a16:creationId xmlns:a16="http://schemas.microsoft.com/office/drawing/2014/main" id="{14342F28-8EE6-7DAE-E592-90E64EC44DF7}"/>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7812360" y="173570"/>
            <a:ext cx="1120000" cy="1440000"/>
          </a:xfrm>
          <a:prstGeom prst="rect">
            <a:avLst/>
          </a:prstGeom>
        </p:spPr>
      </p:pic>
    </p:spTree>
  </p:cSld>
  <p:clrMap bg1="lt1" tx1="dk1" bg2="lt2" tx2="dk2" accent1="accent1" accent2="accent2" accent3="accent3" accent4="accent4" accent5="accent5" accent6="accent6" hlink="hlink" folHlink="folHlink"/>
  <p:sldLayoutIdLst>
    <p:sldLayoutId id="2147483671"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fontAlgn="base">
        <a:spcBef>
          <a:spcPct val="0"/>
        </a:spcBef>
        <a:spcAft>
          <a:spcPct val="0"/>
        </a:spcAft>
        <a:defRPr sz="3200" kern="1200">
          <a:solidFill>
            <a:schemeClr val="tx1"/>
          </a:solidFill>
          <a:latin typeface="+mj-lt"/>
          <a:ea typeface="+mj-ea"/>
          <a:cs typeface="+mj-cs"/>
        </a:defRPr>
      </a:lvl1pPr>
      <a:lvl2pPr algn="l" rtl="0" fontAlgn="base">
        <a:spcBef>
          <a:spcPct val="0"/>
        </a:spcBef>
        <a:spcAft>
          <a:spcPct val="0"/>
        </a:spcAft>
        <a:defRPr sz="3200">
          <a:solidFill>
            <a:schemeClr val="tx1"/>
          </a:solidFill>
          <a:latin typeface="Calibri" pitchFamily="34" charset="0"/>
        </a:defRPr>
      </a:lvl2pPr>
      <a:lvl3pPr algn="l" rtl="0" fontAlgn="base">
        <a:spcBef>
          <a:spcPct val="0"/>
        </a:spcBef>
        <a:spcAft>
          <a:spcPct val="0"/>
        </a:spcAft>
        <a:defRPr sz="3200">
          <a:solidFill>
            <a:schemeClr val="tx1"/>
          </a:solidFill>
          <a:latin typeface="Calibri" pitchFamily="34" charset="0"/>
        </a:defRPr>
      </a:lvl3pPr>
      <a:lvl4pPr algn="l" rtl="0" fontAlgn="base">
        <a:spcBef>
          <a:spcPct val="0"/>
        </a:spcBef>
        <a:spcAft>
          <a:spcPct val="0"/>
        </a:spcAft>
        <a:defRPr sz="3200">
          <a:solidFill>
            <a:schemeClr val="tx1"/>
          </a:solidFill>
          <a:latin typeface="Calibri" pitchFamily="34" charset="0"/>
        </a:defRPr>
      </a:lvl4pPr>
      <a:lvl5pPr algn="l" rtl="0" fontAlgn="base">
        <a:spcBef>
          <a:spcPct val="0"/>
        </a:spcBef>
        <a:spcAft>
          <a:spcPct val="0"/>
        </a:spcAft>
        <a:defRPr sz="3200">
          <a:solidFill>
            <a:schemeClr val="tx1"/>
          </a:solidFill>
          <a:latin typeface="Calibri" pitchFamily="34" charset="0"/>
        </a:defRPr>
      </a:lvl5pPr>
      <a:lvl6pPr marL="457200" algn="l" rtl="0" fontAlgn="base">
        <a:spcBef>
          <a:spcPct val="0"/>
        </a:spcBef>
        <a:spcAft>
          <a:spcPct val="0"/>
        </a:spcAft>
        <a:defRPr sz="3200">
          <a:solidFill>
            <a:schemeClr val="tx1"/>
          </a:solidFill>
          <a:latin typeface="Calibri" pitchFamily="34" charset="0"/>
        </a:defRPr>
      </a:lvl6pPr>
      <a:lvl7pPr marL="914400" algn="l" rtl="0" fontAlgn="base">
        <a:spcBef>
          <a:spcPct val="0"/>
        </a:spcBef>
        <a:spcAft>
          <a:spcPct val="0"/>
        </a:spcAft>
        <a:defRPr sz="3200">
          <a:solidFill>
            <a:schemeClr val="tx1"/>
          </a:solidFill>
          <a:latin typeface="Calibri" pitchFamily="34" charset="0"/>
        </a:defRPr>
      </a:lvl7pPr>
      <a:lvl8pPr marL="1371600" algn="l" rtl="0" fontAlgn="base">
        <a:spcBef>
          <a:spcPct val="0"/>
        </a:spcBef>
        <a:spcAft>
          <a:spcPct val="0"/>
        </a:spcAft>
        <a:defRPr sz="3200">
          <a:solidFill>
            <a:schemeClr val="tx1"/>
          </a:solidFill>
          <a:latin typeface="Calibri" pitchFamily="34" charset="0"/>
        </a:defRPr>
      </a:lvl8pPr>
      <a:lvl9pPr marL="1828800" algn="l" rtl="0" fontAlgn="base">
        <a:spcBef>
          <a:spcPct val="0"/>
        </a:spcBef>
        <a:spcAft>
          <a:spcPct val="0"/>
        </a:spcAft>
        <a:defRPr sz="32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4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AFAC8-B57D-2FA8-A168-3571D45571A5}"/>
              </a:ext>
            </a:extLst>
          </p:cNvPr>
          <p:cNvSpPr>
            <a:spLocks noGrp="1"/>
          </p:cNvSpPr>
          <p:nvPr>
            <p:ph type="ctrTitle"/>
          </p:nvPr>
        </p:nvSpPr>
        <p:spPr/>
        <p:txBody>
          <a:bodyPr/>
          <a:lstStyle/>
          <a:p>
            <a:r>
              <a:rPr lang="en-GB" dirty="0"/>
              <a:t>Online Public Meeting – October 2026</a:t>
            </a:r>
            <a:br>
              <a:rPr lang="en-GB" dirty="0"/>
            </a:br>
            <a:r>
              <a:rPr lang="en-GB" dirty="0"/>
              <a:t>HMICFRS Update</a:t>
            </a:r>
            <a:br>
              <a:rPr lang="en-GB" dirty="0"/>
            </a:br>
            <a:r>
              <a:rPr lang="en-GB" sz="1800" dirty="0"/>
              <a:t>DCC Scott Bisset</a:t>
            </a:r>
          </a:p>
        </p:txBody>
      </p:sp>
      <p:sp>
        <p:nvSpPr>
          <p:cNvPr id="3" name="Subtitle 2"/>
          <p:cNvSpPr>
            <a:spLocks noGrp="1"/>
          </p:cNvSpPr>
          <p:nvPr>
            <p:ph type="subTitle" idx="1"/>
          </p:nvPr>
        </p:nvSpPr>
        <p:spPr/>
        <p:txBody>
          <a:bodyPr rtlCol="0">
            <a:normAutofit fontScale="40000" lnSpcReduction="20000"/>
          </a:bodyPr>
          <a:lstStyle/>
          <a:p>
            <a:pPr fontAlgn="auto">
              <a:spcAft>
                <a:spcPts val="0"/>
              </a:spcAft>
              <a:buFont typeface="Arial" panose="020B0604020202020204" pitchFamily="34" charset="0"/>
              <a:buNone/>
              <a:defRPr/>
            </a:pPr>
            <a:endParaRPr lang="en-GB" dirty="0"/>
          </a:p>
          <a:p>
            <a:pPr fontAlgn="auto">
              <a:spcAft>
                <a:spcPts val="0"/>
              </a:spcAft>
              <a:buFont typeface="Arial" panose="020B0604020202020204" pitchFamily="34" charset="0"/>
              <a:buNone/>
              <a:defRPr/>
            </a:pPr>
            <a:endParaRPr lang="en-GB" dirty="0"/>
          </a:p>
          <a:p>
            <a:pPr fontAlgn="auto">
              <a:spcAft>
                <a:spcPts val="0"/>
              </a:spcAft>
              <a:buFont typeface="Arial" panose="020B0604020202020204" pitchFamily="34" charset="0"/>
              <a:buNone/>
              <a:defRPr/>
            </a:pPr>
            <a:endParaRPr lang="en-GB" dirty="0"/>
          </a:p>
          <a:p>
            <a:pPr fontAlgn="auto">
              <a:spcAft>
                <a:spcPts val="0"/>
              </a:spcAft>
              <a:buFont typeface="Arial" panose="020B0604020202020204" pitchFamily="34" charset="0"/>
              <a:buNone/>
              <a:defRPr/>
            </a:pPr>
            <a:r>
              <a:rPr lang="en-GB" sz="1600" dirty="0">
                <a:solidFill>
                  <a:schemeClr val="bg1"/>
                </a:solidFill>
              </a:rPr>
              <a:t>August 2023</a:t>
            </a:r>
            <a:endParaRPr lang="en-GB" dirty="0">
              <a:solidFill>
                <a:schemeClr val="bg1"/>
              </a:solidFill>
            </a:endParaRPr>
          </a:p>
          <a:p>
            <a:pPr fontAlgn="auto">
              <a:spcAft>
                <a:spcPts val="0"/>
              </a:spcAft>
              <a:buFont typeface="Arial" panose="020B0604020202020204" pitchFamily="34" charset="0"/>
              <a:buNone/>
              <a:defRPr/>
            </a:pPr>
            <a:endParaRPr lang="en-GB" dirty="0"/>
          </a:p>
          <a:p>
            <a:pPr fontAlgn="auto">
              <a:spcAft>
                <a:spcPts val="0"/>
              </a:spcAft>
              <a:buFont typeface="Arial" panose="020B0604020202020204" pitchFamily="34" charset="0"/>
              <a:buNone/>
              <a:defRPr/>
            </a:pPr>
            <a:endParaRPr lang="en-GB"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FC649-7363-E957-ACE9-1C2557253A17}"/>
              </a:ext>
            </a:extLst>
          </p:cNvPr>
          <p:cNvSpPr>
            <a:spLocks noGrp="1"/>
          </p:cNvSpPr>
          <p:nvPr>
            <p:ph type="title"/>
          </p:nvPr>
        </p:nvSpPr>
        <p:spPr/>
        <p:txBody>
          <a:bodyPr/>
          <a:lstStyle/>
          <a:p>
            <a:r>
              <a:rPr lang="en-GB" sz="2800" dirty="0"/>
              <a:t>Open Recommendations and Areas for Improvement (AFIs) Overview</a:t>
            </a:r>
          </a:p>
        </p:txBody>
      </p:sp>
      <p:graphicFrame>
        <p:nvGraphicFramePr>
          <p:cNvPr id="13" name="Content Placeholder 12">
            <a:extLst>
              <a:ext uri="{FF2B5EF4-FFF2-40B4-BE49-F238E27FC236}">
                <a16:creationId xmlns:a16="http://schemas.microsoft.com/office/drawing/2014/main" id="{2F215EB9-29B9-C72F-FA87-1226093193F4}"/>
              </a:ext>
            </a:extLst>
          </p:cNvPr>
          <p:cNvGraphicFramePr>
            <a:graphicFrameLocks noGrp="1"/>
          </p:cNvGraphicFramePr>
          <p:nvPr>
            <p:ph sz="half" idx="1"/>
            <p:extLst>
              <p:ext uri="{D42A27DB-BD31-4B8C-83A1-F6EECF244321}">
                <p14:modId xmlns:p14="http://schemas.microsoft.com/office/powerpoint/2010/main" val="4059104025"/>
              </p:ext>
            </p:extLst>
          </p:nvPr>
        </p:nvGraphicFramePr>
        <p:xfrm>
          <a:off x="457200" y="1340768"/>
          <a:ext cx="7435516" cy="524259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59352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30C33-1828-0FE1-FFCE-5B33C1125C4D}"/>
              </a:ext>
            </a:extLst>
          </p:cNvPr>
          <p:cNvSpPr>
            <a:spLocks noGrp="1"/>
          </p:cNvSpPr>
          <p:nvPr>
            <p:ph type="title"/>
          </p:nvPr>
        </p:nvSpPr>
        <p:spPr/>
        <p:txBody>
          <a:bodyPr/>
          <a:lstStyle/>
          <a:p>
            <a:r>
              <a:rPr lang="en-GB" dirty="0"/>
              <a:t>HMICFRS Performance</a:t>
            </a:r>
          </a:p>
        </p:txBody>
      </p:sp>
      <p:sp>
        <p:nvSpPr>
          <p:cNvPr id="7" name="Title 1">
            <a:extLst>
              <a:ext uri="{FF2B5EF4-FFF2-40B4-BE49-F238E27FC236}">
                <a16:creationId xmlns:a16="http://schemas.microsoft.com/office/drawing/2014/main" id="{66C2498F-6D7A-FEB5-DA91-FE2EEEDAF199}"/>
              </a:ext>
            </a:extLst>
          </p:cNvPr>
          <p:cNvSpPr txBox="1">
            <a:spLocks/>
          </p:cNvSpPr>
          <p:nvPr/>
        </p:nvSpPr>
        <p:spPr bwMode="auto">
          <a:xfrm>
            <a:off x="457199" y="715826"/>
            <a:ext cx="7232650" cy="9389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3200" kern="1200">
                <a:solidFill>
                  <a:schemeClr val="tx1"/>
                </a:solidFill>
                <a:latin typeface="+mj-lt"/>
                <a:ea typeface="+mj-ea"/>
                <a:cs typeface="+mj-cs"/>
              </a:defRPr>
            </a:lvl1pPr>
            <a:lvl2pPr algn="l" rtl="0" fontAlgn="base">
              <a:spcBef>
                <a:spcPct val="0"/>
              </a:spcBef>
              <a:spcAft>
                <a:spcPct val="0"/>
              </a:spcAft>
              <a:defRPr sz="3200">
                <a:solidFill>
                  <a:schemeClr val="tx1"/>
                </a:solidFill>
                <a:latin typeface="Calibri" pitchFamily="34" charset="0"/>
              </a:defRPr>
            </a:lvl2pPr>
            <a:lvl3pPr algn="l" rtl="0" fontAlgn="base">
              <a:spcBef>
                <a:spcPct val="0"/>
              </a:spcBef>
              <a:spcAft>
                <a:spcPct val="0"/>
              </a:spcAft>
              <a:defRPr sz="3200">
                <a:solidFill>
                  <a:schemeClr val="tx1"/>
                </a:solidFill>
                <a:latin typeface="Calibri" pitchFamily="34" charset="0"/>
              </a:defRPr>
            </a:lvl3pPr>
            <a:lvl4pPr algn="l" rtl="0" fontAlgn="base">
              <a:spcBef>
                <a:spcPct val="0"/>
              </a:spcBef>
              <a:spcAft>
                <a:spcPct val="0"/>
              </a:spcAft>
              <a:defRPr sz="3200">
                <a:solidFill>
                  <a:schemeClr val="tx1"/>
                </a:solidFill>
                <a:latin typeface="Calibri" pitchFamily="34" charset="0"/>
              </a:defRPr>
            </a:lvl4pPr>
            <a:lvl5pPr algn="l" rtl="0" fontAlgn="base">
              <a:spcBef>
                <a:spcPct val="0"/>
              </a:spcBef>
              <a:spcAft>
                <a:spcPct val="0"/>
              </a:spcAft>
              <a:defRPr sz="3200">
                <a:solidFill>
                  <a:schemeClr val="tx1"/>
                </a:solidFill>
                <a:latin typeface="Calibri" pitchFamily="34" charset="0"/>
              </a:defRPr>
            </a:lvl5pPr>
            <a:lvl6pPr marL="457200" algn="l" rtl="0" fontAlgn="base">
              <a:spcBef>
                <a:spcPct val="0"/>
              </a:spcBef>
              <a:spcAft>
                <a:spcPct val="0"/>
              </a:spcAft>
              <a:defRPr sz="3200">
                <a:solidFill>
                  <a:schemeClr val="tx1"/>
                </a:solidFill>
                <a:latin typeface="Calibri" pitchFamily="34" charset="0"/>
              </a:defRPr>
            </a:lvl6pPr>
            <a:lvl7pPr marL="914400" algn="l" rtl="0" fontAlgn="base">
              <a:spcBef>
                <a:spcPct val="0"/>
              </a:spcBef>
              <a:spcAft>
                <a:spcPct val="0"/>
              </a:spcAft>
              <a:defRPr sz="3200">
                <a:solidFill>
                  <a:schemeClr val="tx1"/>
                </a:solidFill>
                <a:latin typeface="Calibri" pitchFamily="34" charset="0"/>
              </a:defRPr>
            </a:lvl7pPr>
            <a:lvl8pPr marL="1371600" algn="l" rtl="0" fontAlgn="base">
              <a:spcBef>
                <a:spcPct val="0"/>
              </a:spcBef>
              <a:spcAft>
                <a:spcPct val="0"/>
              </a:spcAft>
              <a:defRPr sz="3200">
                <a:solidFill>
                  <a:schemeClr val="tx1"/>
                </a:solidFill>
                <a:latin typeface="Calibri" pitchFamily="34" charset="0"/>
              </a:defRPr>
            </a:lvl8pPr>
            <a:lvl9pPr marL="1828800" algn="l" rtl="0" fontAlgn="base">
              <a:spcBef>
                <a:spcPct val="0"/>
              </a:spcBef>
              <a:spcAft>
                <a:spcPct val="0"/>
              </a:spcAft>
              <a:defRPr sz="3200">
                <a:solidFill>
                  <a:schemeClr val="tx1"/>
                </a:solidFill>
                <a:latin typeface="Calibri" pitchFamily="34" charset="0"/>
              </a:defRPr>
            </a:lvl9pPr>
          </a:lstStyle>
          <a:p>
            <a:r>
              <a:rPr lang="en-GB" sz="2400" dirty="0"/>
              <a:t>2025 to date</a:t>
            </a:r>
          </a:p>
        </p:txBody>
      </p:sp>
      <p:graphicFrame>
        <p:nvGraphicFramePr>
          <p:cNvPr id="4" name="Content Placeholder 5">
            <a:extLst>
              <a:ext uri="{FF2B5EF4-FFF2-40B4-BE49-F238E27FC236}">
                <a16:creationId xmlns:a16="http://schemas.microsoft.com/office/drawing/2014/main" id="{D79A61E4-D446-9E62-B35E-BABB87189948}"/>
              </a:ext>
            </a:extLst>
          </p:cNvPr>
          <p:cNvGraphicFramePr>
            <a:graphicFrameLocks noGrp="1"/>
          </p:cNvGraphicFramePr>
          <p:nvPr>
            <p:ph sz="half" idx="1"/>
            <p:extLst>
              <p:ext uri="{D42A27DB-BD31-4B8C-83A1-F6EECF244321}">
                <p14:modId xmlns:p14="http://schemas.microsoft.com/office/powerpoint/2010/main" val="3189993851"/>
              </p:ext>
            </p:extLst>
          </p:nvPr>
        </p:nvGraphicFramePr>
        <p:xfrm>
          <a:off x="457199" y="1600200"/>
          <a:ext cx="8125098" cy="464384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742237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Arrow: Curved Left 25">
            <a:extLst>
              <a:ext uri="{FF2B5EF4-FFF2-40B4-BE49-F238E27FC236}">
                <a16:creationId xmlns:a16="http://schemas.microsoft.com/office/drawing/2014/main" id="{112BAF8C-C2D4-F876-2E7B-0575AC24001F}"/>
              </a:ext>
            </a:extLst>
          </p:cNvPr>
          <p:cNvSpPr/>
          <p:nvPr/>
        </p:nvSpPr>
        <p:spPr>
          <a:xfrm>
            <a:off x="3761009" y="1475579"/>
            <a:ext cx="2679302" cy="2519685"/>
          </a:xfrm>
          <a:prstGeom prst="curvedLeftArrow">
            <a:avLst>
              <a:gd name="adj1" fmla="val 11443"/>
              <a:gd name="adj2" fmla="val 46335"/>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8" name="Arrow: Curved Right 27">
            <a:extLst>
              <a:ext uri="{FF2B5EF4-FFF2-40B4-BE49-F238E27FC236}">
                <a16:creationId xmlns:a16="http://schemas.microsoft.com/office/drawing/2014/main" id="{B37E0075-E347-B257-B20C-D7292D30094A}"/>
              </a:ext>
            </a:extLst>
          </p:cNvPr>
          <p:cNvSpPr/>
          <p:nvPr/>
        </p:nvSpPr>
        <p:spPr>
          <a:xfrm>
            <a:off x="925475" y="3429000"/>
            <a:ext cx="1970314" cy="2402926"/>
          </a:xfrm>
          <a:prstGeom prst="curvedRightArrow">
            <a:avLst>
              <a:gd name="adj1" fmla="val 13772"/>
              <a:gd name="adj2" fmla="val 50000"/>
              <a:gd name="adj3" fmla="val 2500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tx1"/>
              </a:solidFill>
            </a:endParaRPr>
          </a:p>
        </p:txBody>
      </p:sp>
      <p:sp>
        <p:nvSpPr>
          <p:cNvPr id="2" name="Title 1">
            <a:extLst>
              <a:ext uri="{FF2B5EF4-FFF2-40B4-BE49-F238E27FC236}">
                <a16:creationId xmlns:a16="http://schemas.microsoft.com/office/drawing/2014/main" id="{3DCEF37D-775C-8A96-7590-9ADE9A67A94B}"/>
              </a:ext>
            </a:extLst>
          </p:cNvPr>
          <p:cNvSpPr>
            <a:spLocks noGrp="1"/>
          </p:cNvSpPr>
          <p:nvPr>
            <p:ph type="title"/>
          </p:nvPr>
        </p:nvSpPr>
        <p:spPr>
          <a:xfrm>
            <a:off x="500743" y="188175"/>
            <a:ext cx="7232650" cy="1143000"/>
          </a:xfrm>
        </p:spPr>
        <p:txBody>
          <a:bodyPr/>
          <a:lstStyle/>
          <a:p>
            <a:r>
              <a:rPr lang="en-GB" dirty="0"/>
              <a:t>NYP PEEL Journey</a:t>
            </a:r>
          </a:p>
        </p:txBody>
      </p:sp>
      <p:pic>
        <p:nvPicPr>
          <p:cNvPr id="16" name="Picture 15">
            <a:extLst>
              <a:ext uri="{FF2B5EF4-FFF2-40B4-BE49-F238E27FC236}">
                <a16:creationId xmlns:a16="http://schemas.microsoft.com/office/drawing/2014/main" id="{39E9E1AB-DB7C-7DDC-D08C-98E2D4BF745B}"/>
              </a:ext>
            </a:extLst>
          </p:cNvPr>
          <p:cNvPicPr>
            <a:picLocks noChangeAspect="1"/>
          </p:cNvPicPr>
          <p:nvPr/>
        </p:nvPicPr>
        <p:blipFill>
          <a:blip r:embed="rId3"/>
          <a:stretch>
            <a:fillRect/>
          </a:stretch>
        </p:blipFill>
        <p:spPr>
          <a:xfrm>
            <a:off x="2934592" y="4390025"/>
            <a:ext cx="3209878" cy="2174213"/>
          </a:xfrm>
          <a:prstGeom prst="rect">
            <a:avLst/>
          </a:prstGeom>
          <a:ln w="22225">
            <a:solidFill>
              <a:schemeClr val="tx1"/>
            </a:solidFill>
          </a:ln>
        </p:spPr>
      </p:pic>
      <p:pic>
        <p:nvPicPr>
          <p:cNvPr id="18" name="Picture 17">
            <a:extLst>
              <a:ext uri="{FF2B5EF4-FFF2-40B4-BE49-F238E27FC236}">
                <a16:creationId xmlns:a16="http://schemas.microsoft.com/office/drawing/2014/main" id="{A73DE593-9FF3-3F4D-FB2C-CEDF8823858E}"/>
              </a:ext>
            </a:extLst>
          </p:cNvPr>
          <p:cNvPicPr>
            <a:picLocks noChangeAspect="1"/>
          </p:cNvPicPr>
          <p:nvPr/>
        </p:nvPicPr>
        <p:blipFill>
          <a:blip r:embed="rId4"/>
          <a:stretch>
            <a:fillRect/>
          </a:stretch>
        </p:blipFill>
        <p:spPr>
          <a:xfrm>
            <a:off x="1794731" y="2670559"/>
            <a:ext cx="3209879" cy="1516881"/>
          </a:xfrm>
          <a:prstGeom prst="rect">
            <a:avLst/>
          </a:prstGeom>
          <a:ln w="19050">
            <a:solidFill>
              <a:schemeClr val="tx1"/>
            </a:solidFill>
          </a:ln>
        </p:spPr>
      </p:pic>
      <p:sp>
        <p:nvSpPr>
          <p:cNvPr id="20" name="TextBox 19">
            <a:extLst>
              <a:ext uri="{FF2B5EF4-FFF2-40B4-BE49-F238E27FC236}">
                <a16:creationId xmlns:a16="http://schemas.microsoft.com/office/drawing/2014/main" id="{4A1EBFBE-4396-137B-CBAA-7C46D31A9BB4}"/>
              </a:ext>
            </a:extLst>
          </p:cNvPr>
          <p:cNvSpPr txBox="1"/>
          <p:nvPr/>
        </p:nvSpPr>
        <p:spPr>
          <a:xfrm>
            <a:off x="6544778" y="1529990"/>
            <a:ext cx="4175185" cy="1231106"/>
          </a:xfrm>
          <a:prstGeom prst="rect">
            <a:avLst/>
          </a:prstGeom>
          <a:noFill/>
        </p:spPr>
        <p:txBody>
          <a:bodyPr wrap="square" rtlCol="0">
            <a:spAutoFit/>
          </a:bodyPr>
          <a:lstStyle/>
          <a:p>
            <a:r>
              <a:rPr lang="en-GB" b="1" dirty="0"/>
              <a:t>2021-22</a:t>
            </a:r>
          </a:p>
          <a:p>
            <a:r>
              <a:rPr lang="en-GB" sz="1400" b="1" dirty="0">
                <a:solidFill>
                  <a:srgbClr val="92D050"/>
                </a:solidFill>
              </a:rPr>
              <a:t>1 Good</a:t>
            </a:r>
          </a:p>
          <a:p>
            <a:r>
              <a:rPr lang="en-GB" sz="1400" b="1" dirty="0">
                <a:solidFill>
                  <a:srgbClr val="FFC000"/>
                </a:solidFill>
              </a:rPr>
              <a:t>2 Adequate </a:t>
            </a:r>
          </a:p>
          <a:p>
            <a:r>
              <a:rPr lang="en-GB" sz="1400" b="1" dirty="0">
                <a:solidFill>
                  <a:schemeClr val="accent2"/>
                </a:solidFill>
              </a:rPr>
              <a:t>4 Requires Improvement </a:t>
            </a:r>
          </a:p>
          <a:p>
            <a:r>
              <a:rPr lang="en-GB" sz="1400" b="1" dirty="0">
                <a:solidFill>
                  <a:srgbClr val="FF0000"/>
                </a:solidFill>
              </a:rPr>
              <a:t>1 Inadequate </a:t>
            </a:r>
          </a:p>
        </p:txBody>
      </p:sp>
      <p:sp>
        <p:nvSpPr>
          <p:cNvPr id="23" name="TextBox 22">
            <a:extLst>
              <a:ext uri="{FF2B5EF4-FFF2-40B4-BE49-F238E27FC236}">
                <a16:creationId xmlns:a16="http://schemas.microsoft.com/office/drawing/2014/main" id="{7819D53D-C825-2485-F2BC-E2C2B872AB78}"/>
              </a:ext>
            </a:extLst>
          </p:cNvPr>
          <p:cNvSpPr txBox="1"/>
          <p:nvPr/>
        </p:nvSpPr>
        <p:spPr>
          <a:xfrm>
            <a:off x="396815" y="2815203"/>
            <a:ext cx="4175185" cy="800219"/>
          </a:xfrm>
          <a:prstGeom prst="rect">
            <a:avLst/>
          </a:prstGeom>
          <a:noFill/>
        </p:spPr>
        <p:txBody>
          <a:bodyPr wrap="square" rtlCol="0">
            <a:spAutoFit/>
          </a:bodyPr>
          <a:lstStyle/>
          <a:p>
            <a:r>
              <a:rPr lang="en-GB" b="1" dirty="0"/>
              <a:t>2023-25</a:t>
            </a:r>
          </a:p>
          <a:p>
            <a:r>
              <a:rPr lang="en-GB" sz="1400" b="1" dirty="0">
                <a:solidFill>
                  <a:srgbClr val="92D050"/>
                </a:solidFill>
              </a:rPr>
              <a:t>5 Good</a:t>
            </a:r>
          </a:p>
          <a:p>
            <a:r>
              <a:rPr lang="en-GB" sz="1400" b="1" dirty="0">
                <a:solidFill>
                  <a:srgbClr val="FFC000"/>
                </a:solidFill>
              </a:rPr>
              <a:t>4 Adequate </a:t>
            </a:r>
          </a:p>
        </p:txBody>
      </p:sp>
      <p:sp>
        <p:nvSpPr>
          <p:cNvPr id="24" name="TextBox 23">
            <a:extLst>
              <a:ext uri="{FF2B5EF4-FFF2-40B4-BE49-F238E27FC236}">
                <a16:creationId xmlns:a16="http://schemas.microsoft.com/office/drawing/2014/main" id="{3B337516-1C0E-9CB0-2136-E9CC27ECFFD5}"/>
              </a:ext>
            </a:extLst>
          </p:cNvPr>
          <p:cNvSpPr txBox="1"/>
          <p:nvPr/>
        </p:nvSpPr>
        <p:spPr>
          <a:xfrm>
            <a:off x="6183273" y="4820178"/>
            <a:ext cx="4175185" cy="1015663"/>
          </a:xfrm>
          <a:prstGeom prst="rect">
            <a:avLst/>
          </a:prstGeom>
          <a:noFill/>
        </p:spPr>
        <p:txBody>
          <a:bodyPr wrap="square" rtlCol="0">
            <a:spAutoFit/>
          </a:bodyPr>
          <a:lstStyle/>
          <a:p>
            <a:r>
              <a:rPr lang="en-GB" b="1" dirty="0"/>
              <a:t>2025-27</a:t>
            </a:r>
          </a:p>
          <a:p>
            <a:r>
              <a:rPr lang="en-GB" sz="1400" b="1" dirty="0">
                <a:solidFill>
                  <a:srgbClr val="92D050"/>
                </a:solidFill>
              </a:rPr>
              <a:t>6 Good</a:t>
            </a:r>
          </a:p>
          <a:p>
            <a:r>
              <a:rPr lang="en-GB" sz="1400" b="1" dirty="0">
                <a:solidFill>
                  <a:srgbClr val="FFC000"/>
                </a:solidFill>
              </a:rPr>
              <a:t>2 Adequate </a:t>
            </a:r>
          </a:p>
          <a:p>
            <a:r>
              <a:rPr lang="en-GB" sz="1400" b="1" dirty="0">
                <a:solidFill>
                  <a:schemeClr val="accent2"/>
                </a:solidFill>
              </a:rPr>
              <a:t>1 Requires Improvement </a:t>
            </a:r>
          </a:p>
        </p:txBody>
      </p:sp>
      <p:pic>
        <p:nvPicPr>
          <p:cNvPr id="14" name="Picture 13">
            <a:extLst>
              <a:ext uri="{FF2B5EF4-FFF2-40B4-BE49-F238E27FC236}">
                <a16:creationId xmlns:a16="http://schemas.microsoft.com/office/drawing/2014/main" id="{BEBFBBD8-1815-BE97-0EE9-649EBD63F0B6}"/>
              </a:ext>
            </a:extLst>
          </p:cNvPr>
          <p:cNvPicPr>
            <a:picLocks noChangeAspect="1"/>
          </p:cNvPicPr>
          <p:nvPr/>
        </p:nvPicPr>
        <p:blipFill>
          <a:blip r:embed="rId5"/>
          <a:stretch>
            <a:fillRect/>
          </a:stretch>
        </p:blipFill>
        <p:spPr>
          <a:xfrm>
            <a:off x="637948" y="1172132"/>
            <a:ext cx="3200400" cy="1248310"/>
          </a:xfrm>
          <a:prstGeom prst="rect">
            <a:avLst/>
          </a:prstGeom>
          <a:ln w="19050">
            <a:solidFill>
              <a:schemeClr val="tx1"/>
            </a:solidFill>
          </a:ln>
        </p:spPr>
      </p:pic>
    </p:spTree>
    <p:extLst>
      <p:ext uri="{BB962C8B-B14F-4D97-AF65-F5344CB8AC3E}">
        <p14:creationId xmlns:p14="http://schemas.microsoft.com/office/powerpoint/2010/main" val="25459652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4690E1-3A08-0165-E8C1-A34F8AD3E03E}"/>
              </a:ext>
            </a:extLst>
          </p:cNvPr>
          <p:cNvSpPr>
            <a:spLocks noGrp="1"/>
          </p:cNvSpPr>
          <p:nvPr>
            <p:ph type="title"/>
          </p:nvPr>
        </p:nvSpPr>
        <p:spPr>
          <a:xfrm>
            <a:off x="457200" y="274638"/>
            <a:ext cx="7232650" cy="416242"/>
          </a:xfrm>
        </p:spPr>
        <p:txBody>
          <a:bodyPr/>
          <a:lstStyle/>
          <a:p>
            <a:r>
              <a:rPr lang="en-GB" dirty="0"/>
              <a:t>PEEL AFI - Overview</a:t>
            </a:r>
          </a:p>
        </p:txBody>
      </p:sp>
      <p:graphicFrame>
        <p:nvGraphicFramePr>
          <p:cNvPr id="5" name="Content Placeholder 4">
            <a:extLst>
              <a:ext uri="{FF2B5EF4-FFF2-40B4-BE49-F238E27FC236}">
                <a16:creationId xmlns:a16="http://schemas.microsoft.com/office/drawing/2014/main" id="{F3F24E51-823B-6C9E-DE12-5693805E6047}"/>
              </a:ext>
            </a:extLst>
          </p:cNvPr>
          <p:cNvGraphicFramePr>
            <a:graphicFrameLocks noGrp="1"/>
          </p:cNvGraphicFramePr>
          <p:nvPr>
            <p:ph sz="half" idx="1"/>
            <p:extLst>
              <p:ext uri="{D42A27DB-BD31-4B8C-83A1-F6EECF244321}">
                <p14:modId xmlns:p14="http://schemas.microsoft.com/office/powerpoint/2010/main" val="2898147027"/>
              </p:ext>
            </p:extLst>
          </p:nvPr>
        </p:nvGraphicFramePr>
        <p:xfrm>
          <a:off x="213360" y="1574482"/>
          <a:ext cx="8717279" cy="3756809"/>
        </p:xfrm>
        <a:graphic>
          <a:graphicData uri="http://schemas.openxmlformats.org/drawingml/2006/table">
            <a:tbl>
              <a:tblPr firstRow="1" bandRow="1">
                <a:tableStyleId>{5C22544A-7EE6-4342-B048-85BDC9FD1C3A}</a:tableStyleId>
              </a:tblPr>
              <a:tblGrid>
                <a:gridCol w="558800">
                  <a:extLst>
                    <a:ext uri="{9D8B030D-6E8A-4147-A177-3AD203B41FA5}">
                      <a16:colId xmlns:a16="http://schemas.microsoft.com/office/drawing/2014/main" val="565595950"/>
                    </a:ext>
                  </a:extLst>
                </a:gridCol>
                <a:gridCol w="4399280">
                  <a:extLst>
                    <a:ext uri="{9D8B030D-6E8A-4147-A177-3AD203B41FA5}">
                      <a16:colId xmlns:a16="http://schemas.microsoft.com/office/drawing/2014/main" val="3222693460"/>
                    </a:ext>
                  </a:extLst>
                </a:gridCol>
                <a:gridCol w="1940560">
                  <a:extLst>
                    <a:ext uri="{9D8B030D-6E8A-4147-A177-3AD203B41FA5}">
                      <a16:colId xmlns:a16="http://schemas.microsoft.com/office/drawing/2014/main" val="1605059744"/>
                    </a:ext>
                  </a:extLst>
                </a:gridCol>
                <a:gridCol w="914400">
                  <a:extLst>
                    <a:ext uri="{9D8B030D-6E8A-4147-A177-3AD203B41FA5}">
                      <a16:colId xmlns:a16="http://schemas.microsoft.com/office/drawing/2014/main" val="2623795769"/>
                    </a:ext>
                  </a:extLst>
                </a:gridCol>
                <a:gridCol w="904239">
                  <a:extLst>
                    <a:ext uri="{9D8B030D-6E8A-4147-A177-3AD203B41FA5}">
                      <a16:colId xmlns:a16="http://schemas.microsoft.com/office/drawing/2014/main" val="2440828812"/>
                    </a:ext>
                  </a:extLst>
                </a:gridCol>
              </a:tblGrid>
              <a:tr h="519439">
                <a:tc>
                  <a:txBody>
                    <a:bodyPr/>
                    <a:lstStyle/>
                    <a:p>
                      <a:r>
                        <a:rPr lang="en-GB" sz="1200" dirty="0"/>
                        <a:t>No.</a:t>
                      </a:r>
                    </a:p>
                  </a:txBody>
                  <a:tcPr/>
                </a:tc>
                <a:tc>
                  <a:txBody>
                    <a:bodyPr/>
                    <a:lstStyle/>
                    <a:p>
                      <a:pPr marL="0" algn="l" defTabSz="914400" rtl="0" eaLnBrk="1" latinLnBrk="0" hangingPunct="1"/>
                      <a:r>
                        <a:rPr lang="en-GB" sz="1200" b="1" kern="1200" dirty="0">
                          <a:solidFill>
                            <a:schemeClr val="lt1"/>
                          </a:solidFill>
                          <a:latin typeface="+mn-lt"/>
                          <a:ea typeface="+mn-ea"/>
                          <a:cs typeface="+mn-cs"/>
                        </a:rPr>
                        <a:t>Area for Improvement</a:t>
                      </a:r>
                    </a:p>
                  </a:txBody>
                  <a:tcPr/>
                </a:tc>
                <a:tc>
                  <a:txBody>
                    <a:bodyPr/>
                    <a:lstStyle/>
                    <a:p>
                      <a:pPr marL="0" algn="l" defTabSz="914400" rtl="0" eaLnBrk="1" latinLnBrk="0" hangingPunct="1"/>
                      <a:r>
                        <a:rPr lang="en-GB" sz="1200" b="1" kern="1200" dirty="0">
                          <a:solidFill>
                            <a:schemeClr val="lt1"/>
                          </a:solidFill>
                          <a:latin typeface="+mn-lt"/>
                          <a:ea typeface="+mn-ea"/>
                          <a:cs typeface="+mn-cs"/>
                        </a:rPr>
                        <a:t>Status</a:t>
                      </a:r>
                    </a:p>
                  </a:txBody>
                  <a:tcPr/>
                </a:tc>
                <a:tc>
                  <a:txBody>
                    <a:bodyPr/>
                    <a:lstStyle/>
                    <a:p>
                      <a:pPr marL="0" algn="l" defTabSz="914400" rtl="0" eaLnBrk="1" latinLnBrk="0" hangingPunct="1"/>
                      <a:r>
                        <a:rPr lang="en-GB" sz="1200" b="1" kern="1200" dirty="0">
                          <a:solidFill>
                            <a:schemeClr val="lt1"/>
                          </a:solidFill>
                          <a:latin typeface="+mn-lt"/>
                          <a:ea typeface="+mn-ea"/>
                          <a:cs typeface="+mn-cs"/>
                        </a:rPr>
                        <a:t>No. actions o/s</a:t>
                      </a:r>
                    </a:p>
                  </a:txBody>
                  <a:tcPr/>
                </a:tc>
                <a:tc>
                  <a:txBody>
                    <a:bodyPr/>
                    <a:lstStyle/>
                    <a:p>
                      <a:pPr marL="0" algn="l" defTabSz="914400" rtl="0" eaLnBrk="1" latinLnBrk="0" hangingPunct="1"/>
                      <a:r>
                        <a:rPr lang="en-GB" sz="1200" b="1" kern="1200" dirty="0">
                          <a:solidFill>
                            <a:schemeClr val="lt1"/>
                          </a:solidFill>
                          <a:latin typeface="+mn-lt"/>
                          <a:ea typeface="+mn-ea"/>
                          <a:cs typeface="+mn-cs"/>
                        </a:rPr>
                        <a:t>Date due</a:t>
                      </a:r>
                    </a:p>
                  </a:txBody>
                  <a:tcPr/>
                </a:tc>
                <a:extLst>
                  <a:ext uri="{0D108BD9-81ED-4DB2-BD59-A6C34878D82A}">
                    <a16:rowId xmlns:a16="http://schemas.microsoft.com/office/drawing/2014/main" val="3852470869"/>
                  </a:ext>
                </a:extLst>
              </a:tr>
              <a:tr h="354639">
                <a:tc>
                  <a:txBody>
                    <a:bodyPr/>
                    <a:lstStyle/>
                    <a:p>
                      <a:r>
                        <a:rPr lang="en-GB" sz="1200" dirty="0"/>
                        <a:t>AFI1</a:t>
                      </a:r>
                    </a:p>
                  </a:txBody>
                  <a:tcPr/>
                </a:tc>
                <a:tc>
                  <a:txBody>
                    <a:bodyPr/>
                    <a:lstStyle/>
                    <a:p>
                      <a:pPr algn="l" fontAlgn="b"/>
                      <a:r>
                        <a:rPr lang="en-GB" sz="1100" b="0" kern="1200" dirty="0">
                          <a:solidFill>
                            <a:schemeClr val="tx1"/>
                          </a:solidFill>
                          <a:latin typeface="+mn-lt"/>
                          <a:ea typeface="+mn-ea"/>
                          <a:cs typeface="+mn-cs"/>
                        </a:rPr>
                        <a:t>The force should make sure officers and staff use the new facility to record the justification for use of force</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out of 2</a:t>
                      </a:r>
                    </a:p>
                  </a:txBody>
                  <a:tcPr/>
                </a:tc>
                <a:tc>
                  <a:txBody>
                    <a:bodyPr/>
                    <a:lstStyle/>
                    <a:p>
                      <a:r>
                        <a:rPr lang="en-GB" sz="1100" b="0" i="0" u="none" strike="noStrike" kern="1200" dirty="0">
                          <a:solidFill>
                            <a:srgbClr val="000000"/>
                          </a:solidFill>
                          <a:effectLst/>
                          <a:latin typeface="Calibri" panose="020F0502020204030204" pitchFamily="34" charset="0"/>
                          <a:ea typeface="+mn-ea"/>
                          <a:cs typeface="+mn-cs"/>
                        </a:rPr>
                        <a:t>Nov 26</a:t>
                      </a:r>
                    </a:p>
                  </a:txBody>
                  <a:tcPr/>
                </a:tc>
                <a:extLst>
                  <a:ext uri="{0D108BD9-81ED-4DB2-BD59-A6C34878D82A}">
                    <a16:rowId xmlns:a16="http://schemas.microsoft.com/office/drawing/2014/main" val="794534028"/>
                  </a:ext>
                </a:extLst>
              </a:tr>
              <a:tr h="304800">
                <a:tc>
                  <a:txBody>
                    <a:bodyPr/>
                    <a:lstStyle/>
                    <a:p>
                      <a:r>
                        <a:rPr lang="en-GB" sz="1200" dirty="0"/>
                        <a:t>AFI2</a:t>
                      </a:r>
                    </a:p>
                  </a:txBody>
                  <a:tcPr/>
                </a:tc>
                <a:tc>
                  <a:txBody>
                    <a:bodyPr/>
                    <a:lstStyle/>
                    <a:p>
                      <a:pPr algn="l" fontAlgn="b"/>
                      <a:r>
                        <a:rPr lang="en-GB" sz="1100" b="0" kern="1200" dirty="0">
                          <a:solidFill>
                            <a:schemeClr val="tx1"/>
                          </a:solidFill>
                          <a:latin typeface="+mn-lt"/>
                          <a:ea typeface="+mn-ea"/>
                          <a:cs typeface="+mn-cs"/>
                        </a:rPr>
                        <a:t>The force needs to reduce the number of non-emergency calls that callers abandon because they aren’t answered</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Closure letter being drafted</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rgbClr val="000000"/>
                          </a:solidFill>
                          <a:effectLst/>
                          <a:latin typeface="Calibri" panose="020F0502020204030204" pitchFamily="34" charset="0"/>
                          <a:ea typeface="+mn-ea"/>
                          <a:cs typeface="+mn-cs"/>
                        </a:rPr>
                        <a:t>Sep 26</a:t>
                      </a:r>
                    </a:p>
                  </a:txBody>
                  <a:tcPr/>
                </a:tc>
                <a:extLst>
                  <a:ext uri="{0D108BD9-81ED-4DB2-BD59-A6C34878D82A}">
                    <a16:rowId xmlns:a16="http://schemas.microsoft.com/office/drawing/2014/main" val="3707392051"/>
                  </a:ext>
                </a:extLst>
              </a:tr>
              <a:tr h="416560">
                <a:tc>
                  <a:txBody>
                    <a:bodyPr/>
                    <a:lstStyle/>
                    <a:p>
                      <a:r>
                        <a:rPr lang="en-GB" sz="1200" dirty="0"/>
                        <a:t>AFI3</a:t>
                      </a:r>
                    </a:p>
                  </a:txBody>
                  <a:tcPr/>
                </a:tc>
                <a:tc>
                  <a:txBody>
                    <a:bodyPr/>
                    <a:lstStyle/>
                    <a:p>
                      <a:pPr algn="l" fontAlgn="b"/>
                      <a:r>
                        <a:rPr lang="en-GB" sz="1100" b="0" kern="1200" dirty="0">
                          <a:solidFill>
                            <a:schemeClr val="tx1"/>
                          </a:solidFill>
                          <a:latin typeface="+mn-lt"/>
                          <a:ea typeface="+mn-ea"/>
                          <a:cs typeface="+mn-cs"/>
                        </a:rPr>
                        <a:t>The force should improve the management and supervision of ‘priority 12’ incidents</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 out of 4</a:t>
                      </a:r>
                    </a:p>
                  </a:txBody>
                  <a:tcPr/>
                </a:tc>
                <a:tc>
                  <a:txBody>
                    <a:bodyPr/>
                    <a:lstStyle/>
                    <a:p>
                      <a:r>
                        <a:rPr lang="en-GB" sz="1100" b="0" i="0" u="none" strike="noStrike" kern="1200" dirty="0">
                          <a:solidFill>
                            <a:srgbClr val="000000"/>
                          </a:solidFill>
                          <a:effectLst/>
                          <a:latin typeface="Calibri" panose="020F0502020204030204" pitchFamily="34" charset="0"/>
                          <a:ea typeface="+mn-ea"/>
                          <a:cs typeface="+mn-cs"/>
                        </a:rPr>
                        <a:t>Nov 26</a:t>
                      </a:r>
                    </a:p>
                  </a:txBody>
                  <a:tcPr/>
                </a:tc>
                <a:extLst>
                  <a:ext uri="{0D108BD9-81ED-4DB2-BD59-A6C34878D82A}">
                    <a16:rowId xmlns:a16="http://schemas.microsoft.com/office/drawing/2014/main" val="1316812222"/>
                  </a:ext>
                </a:extLst>
              </a:tr>
              <a:tr h="375920">
                <a:tc>
                  <a:txBody>
                    <a:bodyPr/>
                    <a:lstStyle/>
                    <a:p>
                      <a:r>
                        <a:rPr lang="en-GB" sz="1200" dirty="0"/>
                        <a:t>AFI4</a:t>
                      </a:r>
                    </a:p>
                  </a:txBody>
                  <a:tcPr/>
                </a:tc>
                <a:tc>
                  <a:txBody>
                    <a:bodyPr/>
                    <a:lstStyle/>
                    <a:p>
                      <a:pPr algn="l" fontAlgn="b"/>
                      <a:r>
                        <a:rPr lang="en-GB" sz="1100" b="0" kern="1200" dirty="0">
                          <a:solidFill>
                            <a:schemeClr val="tx1"/>
                          </a:solidFill>
                          <a:latin typeface="+mn-lt"/>
                          <a:ea typeface="+mn-ea"/>
                          <a:cs typeface="+mn-cs"/>
                        </a:rPr>
                        <a:t>The force needs to make sure it complies with the Code of Practice for Victims of Crime</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 out of 8</a:t>
                      </a:r>
                    </a:p>
                  </a:txBody>
                  <a:tcPr/>
                </a:tc>
                <a:tc>
                  <a:txBody>
                    <a:bodyPr/>
                    <a:lstStyle/>
                    <a:p>
                      <a:r>
                        <a:rPr lang="en-GB" sz="1100" b="0" i="0" u="none" strike="noStrike" kern="1200" dirty="0">
                          <a:solidFill>
                            <a:srgbClr val="000000"/>
                          </a:solidFill>
                          <a:effectLst/>
                          <a:latin typeface="Calibri" panose="020F0502020204030204" pitchFamily="34" charset="0"/>
                          <a:ea typeface="+mn-ea"/>
                          <a:cs typeface="+mn-cs"/>
                        </a:rPr>
                        <a:t>Mar 27</a:t>
                      </a:r>
                    </a:p>
                  </a:txBody>
                  <a:tcPr/>
                </a:tc>
                <a:extLst>
                  <a:ext uri="{0D108BD9-81ED-4DB2-BD59-A6C34878D82A}">
                    <a16:rowId xmlns:a16="http://schemas.microsoft.com/office/drawing/2014/main" val="3111980156"/>
                  </a:ext>
                </a:extLst>
              </a:tr>
              <a:tr h="457200">
                <a:tc>
                  <a:txBody>
                    <a:bodyPr/>
                    <a:lstStyle/>
                    <a:p>
                      <a:r>
                        <a:rPr lang="en-GB" sz="1200" dirty="0"/>
                        <a:t>AFI5</a:t>
                      </a:r>
                    </a:p>
                  </a:txBody>
                  <a:tcPr/>
                </a:tc>
                <a:tc>
                  <a:txBody>
                    <a:bodyPr/>
                    <a:lstStyle/>
                    <a:p>
                      <a:pPr algn="l" fontAlgn="b"/>
                      <a:r>
                        <a:rPr lang="en-GB" sz="1100" b="0" kern="1200" dirty="0">
                          <a:solidFill>
                            <a:schemeClr val="tx1"/>
                          </a:solidFill>
                          <a:latin typeface="+mn-lt"/>
                          <a:ea typeface="+mn-ea"/>
                          <a:cs typeface="+mn-cs"/>
                        </a:rPr>
                        <a:t>The force should make sure it records all crimes committed against vulnerable victims correctly</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 out of 4</a:t>
                      </a:r>
                    </a:p>
                  </a:txBody>
                  <a:tcPr/>
                </a:tc>
                <a:tc>
                  <a:txBody>
                    <a:bodyPr/>
                    <a:lstStyle/>
                    <a:p>
                      <a:r>
                        <a:rPr lang="en-GB" sz="1100" b="0" i="0" u="none" strike="noStrike" kern="1200" dirty="0">
                          <a:solidFill>
                            <a:srgbClr val="000000"/>
                          </a:solidFill>
                          <a:effectLst/>
                          <a:latin typeface="Calibri" panose="020F0502020204030204" pitchFamily="34" charset="0"/>
                          <a:ea typeface="+mn-ea"/>
                          <a:cs typeface="+mn-cs"/>
                        </a:rPr>
                        <a:t>Sep 26</a:t>
                      </a:r>
                    </a:p>
                  </a:txBody>
                  <a:tcPr/>
                </a:tc>
                <a:extLst>
                  <a:ext uri="{0D108BD9-81ED-4DB2-BD59-A6C34878D82A}">
                    <a16:rowId xmlns:a16="http://schemas.microsoft.com/office/drawing/2014/main" val="518915065"/>
                  </a:ext>
                </a:extLst>
              </a:tr>
              <a:tr h="284480">
                <a:tc>
                  <a:txBody>
                    <a:bodyPr/>
                    <a:lstStyle/>
                    <a:p>
                      <a:r>
                        <a:rPr lang="en-GB" sz="1200" dirty="0"/>
                        <a:t>AFI6</a:t>
                      </a:r>
                    </a:p>
                  </a:txBody>
                  <a:tcPr/>
                </a:tc>
                <a:tc>
                  <a:txBody>
                    <a:bodyPr/>
                    <a:lstStyle/>
                    <a:p>
                      <a:pPr algn="l" fontAlgn="b"/>
                      <a:r>
                        <a:rPr lang="en-GB" sz="1100" b="0" kern="1200" dirty="0">
                          <a:solidFill>
                            <a:schemeClr val="tx1"/>
                          </a:solidFill>
                          <a:latin typeface="+mn-lt"/>
                          <a:ea typeface="+mn-ea"/>
                          <a:cs typeface="+mn-cs"/>
                        </a:rPr>
                        <a:t>The force should have effective governance and quality assurance processes to manage the safety and well-being of detainees</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out of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rgbClr val="000000"/>
                          </a:solidFill>
                          <a:effectLst/>
                          <a:latin typeface="Calibri" panose="020F0502020204030204" pitchFamily="34" charset="0"/>
                          <a:ea typeface="+mn-ea"/>
                          <a:cs typeface="+mn-cs"/>
                        </a:rPr>
                        <a:t>Apr 27</a:t>
                      </a:r>
                    </a:p>
                  </a:txBody>
                  <a:tcPr/>
                </a:tc>
                <a:extLst>
                  <a:ext uri="{0D108BD9-81ED-4DB2-BD59-A6C34878D82A}">
                    <a16:rowId xmlns:a16="http://schemas.microsoft.com/office/drawing/2014/main" val="2627662488"/>
                  </a:ext>
                </a:extLst>
              </a:tr>
              <a:tr h="458329">
                <a:tc>
                  <a:txBody>
                    <a:bodyPr/>
                    <a:lstStyle/>
                    <a:p>
                      <a:r>
                        <a:rPr lang="en-GB" sz="1200" dirty="0"/>
                        <a:t>AFI7</a:t>
                      </a:r>
                    </a:p>
                  </a:txBody>
                  <a:tcPr/>
                </a:tc>
                <a:tc>
                  <a:txBody>
                    <a:bodyPr/>
                    <a:lstStyle/>
                    <a:p>
                      <a:pPr algn="l" fontAlgn="b"/>
                      <a:r>
                        <a:rPr lang="en-GB" sz="1100" b="0" kern="1200" dirty="0">
                          <a:solidFill>
                            <a:schemeClr val="tx1"/>
                          </a:solidFill>
                          <a:latin typeface="+mn-lt"/>
                          <a:ea typeface="+mn-ea"/>
                          <a:cs typeface="+mn-cs"/>
                        </a:rPr>
                        <a:t>The force doesn’t adequately protect the rights and entitlement of detainees who are children</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 out of 6</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rgbClr val="000000"/>
                          </a:solidFill>
                          <a:effectLst/>
                          <a:latin typeface="Calibri" panose="020F0502020204030204" pitchFamily="34" charset="0"/>
                          <a:ea typeface="+mn-ea"/>
                          <a:cs typeface="+mn-cs"/>
                        </a:rPr>
                        <a:t>Mar 27</a:t>
                      </a:r>
                    </a:p>
                  </a:txBody>
                  <a:tcPr/>
                </a:tc>
                <a:extLst>
                  <a:ext uri="{0D108BD9-81ED-4DB2-BD59-A6C34878D82A}">
                    <a16:rowId xmlns:a16="http://schemas.microsoft.com/office/drawing/2014/main" val="184696069"/>
                  </a:ext>
                </a:extLst>
              </a:tr>
              <a:tr h="504162">
                <a:tc>
                  <a:txBody>
                    <a:bodyPr/>
                    <a:lstStyle/>
                    <a:p>
                      <a:r>
                        <a:rPr lang="en-GB" sz="1200" dirty="0"/>
                        <a:t>AFI8</a:t>
                      </a:r>
                    </a:p>
                  </a:txBody>
                  <a:tcPr/>
                </a:tc>
                <a:tc>
                  <a:txBody>
                    <a:bodyPr/>
                    <a:lstStyle/>
                    <a:p>
                      <a:pPr algn="l" fontAlgn="b"/>
                      <a:r>
                        <a:rPr lang="en-GB" sz="1100" b="0" kern="1200" dirty="0">
                          <a:solidFill>
                            <a:schemeClr val="tx1"/>
                          </a:solidFill>
                          <a:latin typeface="+mn-lt"/>
                          <a:ea typeface="+mn-ea"/>
                          <a:cs typeface="+mn-cs"/>
                        </a:rPr>
                        <a:t>The force should effectively assess, manage and regularly review risk throughout detention and on release</a:t>
                      </a:r>
                      <a:endParaRPr lang="en-GB" sz="1100" b="0" i="0" u="none" strike="noStrike" dirty="0">
                        <a:solidFill>
                          <a:srgbClr val="000000"/>
                        </a:solidFill>
                        <a:effectLst/>
                        <a:latin typeface="Calibri" panose="020F0502020204030204" pitchFamily="34" charset="0"/>
                      </a:endParaRPr>
                    </a:p>
                  </a:txBody>
                  <a:tcPr marL="0" marR="0"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rgbClr val="000000"/>
                          </a:solidFill>
                          <a:effectLst/>
                          <a:latin typeface="Calibri" panose="020F0502020204030204" pitchFamily="34" charset="0"/>
                          <a:ea typeface="+mn-ea"/>
                          <a:cs typeface="+mn-cs"/>
                        </a:rPr>
                        <a:t>Improvement in progress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 out of 5</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100" b="0" i="0" u="none" strike="noStrike" kern="1200" dirty="0">
                          <a:solidFill>
                            <a:srgbClr val="000000"/>
                          </a:solidFill>
                          <a:effectLst/>
                          <a:latin typeface="Calibri" panose="020F0502020204030204" pitchFamily="34" charset="0"/>
                          <a:ea typeface="+mn-ea"/>
                          <a:cs typeface="+mn-cs"/>
                        </a:rPr>
                        <a:t>Dec 26</a:t>
                      </a:r>
                    </a:p>
                  </a:txBody>
                  <a:tcPr/>
                </a:tc>
                <a:extLst>
                  <a:ext uri="{0D108BD9-81ED-4DB2-BD59-A6C34878D82A}">
                    <a16:rowId xmlns:a16="http://schemas.microsoft.com/office/drawing/2014/main" val="2833070016"/>
                  </a:ext>
                </a:extLst>
              </a:tr>
            </a:tbl>
          </a:graphicData>
        </a:graphic>
      </p:graphicFrame>
      <p:sp>
        <p:nvSpPr>
          <p:cNvPr id="7" name="TextBox 6">
            <a:extLst>
              <a:ext uri="{FF2B5EF4-FFF2-40B4-BE49-F238E27FC236}">
                <a16:creationId xmlns:a16="http://schemas.microsoft.com/office/drawing/2014/main" id="{F0E27F7C-212E-73A4-9CC4-68519984E318}"/>
              </a:ext>
            </a:extLst>
          </p:cNvPr>
          <p:cNvSpPr txBox="1"/>
          <p:nvPr/>
        </p:nvSpPr>
        <p:spPr>
          <a:xfrm>
            <a:off x="457200" y="690880"/>
            <a:ext cx="7232650" cy="338554"/>
          </a:xfrm>
          <a:prstGeom prst="rect">
            <a:avLst/>
          </a:prstGeom>
          <a:noFill/>
        </p:spPr>
        <p:txBody>
          <a:bodyPr wrap="square">
            <a:spAutoFit/>
          </a:bodyPr>
          <a:lstStyle/>
          <a:p>
            <a:r>
              <a:rPr lang="en-GB" sz="1600" dirty="0"/>
              <a:t>8 PEEL AFIs</a:t>
            </a:r>
          </a:p>
        </p:txBody>
      </p:sp>
    </p:spTree>
    <p:extLst>
      <p:ext uri="{BB962C8B-B14F-4D97-AF65-F5344CB8AC3E}">
        <p14:creationId xmlns:p14="http://schemas.microsoft.com/office/powerpoint/2010/main" val="13890710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B9075-BD59-1AFF-B58C-EB02B73DF914}"/>
              </a:ext>
            </a:extLst>
          </p:cNvPr>
          <p:cNvSpPr>
            <a:spLocks noGrp="1"/>
          </p:cNvSpPr>
          <p:nvPr>
            <p:ph type="title"/>
          </p:nvPr>
        </p:nvSpPr>
        <p:spPr/>
        <p:txBody>
          <a:bodyPr/>
          <a:lstStyle/>
          <a:p>
            <a:r>
              <a:rPr lang="en-GB" dirty="0"/>
              <a:t>PEEL AFI Update</a:t>
            </a:r>
          </a:p>
        </p:txBody>
      </p:sp>
      <p:graphicFrame>
        <p:nvGraphicFramePr>
          <p:cNvPr id="4" name="Table 3">
            <a:extLst>
              <a:ext uri="{FF2B5EF4-FFF2-40B4-BE49-F238E27FC236}">
                <a16:creationId xmlns:a16="http://schemas.microsoft.com/office/drawing/2014/main" id="{A27B3606-5670-47BC-2CE1-86ED54D85532}"/>
              </a:ext>
            </a:extLst>
          </p:cNvPr>
          <p:cNvGraphicFramePr>
            <a:graphicFrameLocks noGrp="1"/>
          </p:cNvGraphicFramePr>
          <p:nvPr>
            <p:extLst>
              <p:ext uri="{D42A27DB-BD31-4B8C-83A1-F6EECF244321}">
                <p14:modId xmlns:p14="http://schemas.microsoft.com/office/powerpoint/2010/main" val="4185738862"/>
              </p:ext>
            </p:extLst>
          </p:nvPr>
        </p:nvGraphicFramePr>
        <p:xfrm>
          <a:off x="457200" y="1520278"/>
          <a:ext cx="8229600" cy="1264285"/>
        </p:xfrm>
        <a:graphic>
          <a:graphicData uri="http://schemas.openxmlformats.org/drawingml/2006/table">
            <a:tbl>
              <a:tblPr firstRow="1" bandRow="1">
                <a:tableStyleId>{5C22544A-7EE6-4342-B048-85BDC9FD1C3A}</a:tableStyleId>
              </a:tblPr>
              <a:tblGrid>
                <a:gridCol w="970156">
                  <a:extLst>
                    <a:ext uri="{9D8B030D-6E8A-4147-A177-3AD203B41FA5}">
                      <a16:colId xmlns:a16="http://schemas.microsoft.com/office/drawing/2014/main" val="1341910338"/>
                    </a:ext>
                  </a:extLst>
                </a:gridCol>
                <a:gridCol w="7259444">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1</a:t>
                      </a:r>
                    </a:p>
                    <a:p>
                      <a:endParaRPr lang="en-GB" sz="1400" dirty="0"/>
                    </a:p>
                  </a:txBody>
                  <a:tcPr/>
                </a:tc>
                <a:tc>
                  <a:txBody>
                    <a:bodyPr/>
                    <a:lstStyle/>
                    <a:p>
                      <a:pPr algn="l" fontAlgn="b"/>
                      <a:r>
                        <a:rPr lang="en-GB" sz="1400" b="1" kern="1200" dirty="0">
                          <a:solidFill>
                            <a:schemeClr val="bg1"/>
                          </a:solidFill>
                          <a:latin typeface="+mn-lt"/>
                          <a:ea typeface="+mn-ea"/>
                          <a:cs typeface="+mn-cs"/>
                        </a:rPr>
                        <a:t>The force should make sure officers and staff use the new facility to record the justification for use of force</a:t>
                      </a:r>
                      <a:endParaRPr lang="en-GB" sz="1400" b="1" i="0" u="none" strike="noStrike" dirty="0">
                        <a:solidFill>
                          <a:schemeClr val="bg1"/>
                        </a:solidFill>
                        <a:effectLst/>
                        <a:latin typeface="Calibri" panose="020F0502020204030204" pitchFamily="34" charset="0"/>
                      </a:endParaRPr>
                    </a:p>
                  </a:txBody>
                  <a:tcPr/>
                </a:tc>
                <a:extLst>
                  <a:ext uri="{0D108BD9-81ED-4DB2-BD59-A6C34878D82A}">
                    <a16:rowId xmlns:a16="http://schemas.microsoft.com/office/drawing/2014/main" val="3167110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Enhance the Champion cohort by August 2026</a:t>
                      </a:r>
                    </a:p>
                  </a:txBody>
                  <a:tcPr marL="9525" marR="9525" marT="9525" marB="0"/>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Extra assurance work is to be conducted by the Inspection and Strategic Planning Team to check compliance to recording practises.</a:t>
                      </a:r>
                    </a:p>
                  </a:txBody>
                  <a:tcPr marL="9525" marR="9525" marT="9525" marB="0"/>
                </a:tc>
                <a:extLst>
                  <a:ext uri="{0D108BD9-81ED-4DB2-BD59-A6C34878D82A}">
                    <a16:rowId xmlns:a16="http://schemas.microsoft.com/office/drawing/2014/main" val="2704983928"/>
                  </a:ext>
                </a:extLst>
              </a:tr>
            </a:tbl>
          </a:graphicData>
        </a:graphic>
      </p:graphicFrame>
      <p:graphicFrame>
        <p:nvGraphicFramePr>
          <p:cNvPr id="6" name="Table 5">
            <a:extLst>
              <a:ext uri="{FF2B5EF4-FFF2-40B4-BE49-F238E27FC236}">
                <a16:creationId xmlns:a16="http://schemas.microsoft.com/office/drawing/2014/main" id="{1F81A6FE-E470-FDA1-5137-17AFF8C3A550}"/>
              </a:ext>
            </a:extLst>
          </p:cNvPr>
          <p:cNvGraphicFramePr>
            <a:graphicFrameLocks noGrp="1"/>
          </p:cNvGraphicFramePr>
          <p:nvPr>
            <p:extLst>
              <p:ext uri="{D42A27DB-BD31-4B8C-83A1-F6EECF244321}">
                <p14:modId xmlns:p14="http://schemas.microsoft.com/office/powerpoint/2010/main" val="4177738262"/>
              </p:ext>
            </p:extLst>
          </p:nvPr>
        </p:nvGraphicFramePr>
        <p:xfrm>
          <a:off x="457200" y="2962731"/>
          <a:ext cx="8229600" cy="1186268"/>
        </p:xfrm>
        <a:graphic>
          <a:graphicData uri="http://schemas.openxmlformats.org/drawingml/2006/table">
            <a:tbl>
              <a:tblPr firstRow="1" bandRow="1">
                <a:tableStyleId>{5C22544A-7EE6-4342-B048-85BDC9FD1C3A}</a:tableStyleId>
              </a:tblPr>
              <a:tblGrid>
                <a:gridCol w="1003610">
                  <a:extLst>
                    <a:ext uri="{9D8B030D-6E8A-4147-A177-3AD203B41FA5}">
                      <a16:colId xmlns:a16="http://schemas.microsoft.com/office/drawing/2014/main" val="1341910338"/>
                    </a:ext>
                  </a:extLst>
                </a:gridCol>
                <a:gridCol w="7225990">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b="1" kern="1200" dirty="0">
                          <a:solidFill>
                            <a:schemeClr val="lt1"/>
                          </a:solidFill>
                          <a:latin typeface="+mn-lt"/>
                          <a:ea typeface="+mn-ea"/>
                          <a:cs typeface="+mn-cs"/>
                        </a:rPr>
                        <a:t>AFI 2</a:t>
                      </a:r>
                    </a:p>
                  </a:txBody>
                  <a:tcPr/>
                </a:tc>
                <a:tc>
                  <a:txBody>
                    <a:bodyPr/>
                    <a:lstStyle/>
                    <a:p>
                      <a:pPr marL="0" algn="l" defTabSz="914400" rtl="0" eaLnBrk="1" fontAlgn="b" latinLnBrk="0" hangingPunct="1"/>
                      <a:r>
                        <a:rPr lang="en-GB" sz="1400" b="1" kern="1200" dirty="0">
                          <a:solidFill>
                            <a:schemeClr val="bg1"/>
                          </a:solidFill>
                          <a:latin typeface="+mn-lt"/>
                          <a:ea typeface="+mn-ea"/>
                          <a:cs typeface="+mn-cs"/>
                        </a:rPr>
                        <a:t>The force needs to reduce the number of non-emergency calls that callers abandon because they aren’t answered</a:t>
                      </a:r>
                    </a:p>
                  </a:txBody>
                  <a:tcPr/>
                </a:tc>
                <a:extLst>
                  <a:ext uri="{0D108BD9-81ED-4DB2-BD59-A6C34878D82A}">
                    <a16:rowId xmlns:a16="http://schemas.microsoft.com/office/drawing/2014/main" val="3167110289"/>
                  </a:ext>
                </a:extLst>
              </a:tr>
              <a:tr h="370840">
                <a:tc>
                  <a:txBody>
                    <a:bodyPr/>
                    <a:lstStyle/>
                    <a:p>
                      <a:r>
                        <a:rPr lang="en-GB" sz="1200" dirty="0">
                          <a:latin typeface="+mn-lt"/>
                        </a:rPr>
                        <a:t>Complete</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Review the reporting mechanism of all 101 abandonment calls and include measures within the Quarterly Performance Meeting packs.</a:t>
                      </a:r>
                    </a:p>
                  </a:txBody>
                  <a:tcPr marL="9525" marR="9525" marT="9525" marB="0" anchor="b"/>
                </a:tc>
                <a:extLst>
                  <a:ext uri="{0D108BD9-81ED-4DB2-BD59-A6C34878D82A}">
                    <a16:rowId xmlns:a16="http://schemas.microsoft.com/office/drawing/2014/main" val="1201463525"/>
                  </a:ext>
                </a:extLst>
              </a:tr>
              <a:tr h="292823">
                <a:tc>
                  <a:txBody>
                    <a:bodyPr/>
                    <a:lstStyle/>
                    <a:p>
                      <a:r>
                        <a:rPr lang="en-GB" sz="1200" dirty="0">
                          <a:latin typeface="+mn-lt"/>
                        </a:rPr>
                        <a:t>Complete</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Evaluate channel shift tracking opportunities</a:t>
                      </a:r>
                    </a:p>
                  </a:txBody>
                  <a:tcPr marL="9525" marR="9525" marT="9525" marB="0"/>
                </a:tc>
                <a:extLst>
                  <a:ext uri="{0D108BD9-81ED-4DB2-BD59-A6C34878D82A}">
                    <a16:rowId xmlns:a16="http://schemas.microsoft.com/office/drawing/2014/main" val="383725597"/>
                  </a:ext>
                </a:extLst>
              </a:tr>
            </a:tbl>
          </a:graphicData>
        </a:graphic>
      </p:graphicFrame>
      <p:graphicFrame>
        <p:nvGraphicFramePr>
          <p:cNvPr id="5" name="Content Placeholder 4">
            <a:extLst>
              <a:ext uri="{FF2B5EF4-FFF2-40B4-BE49-F238E27FC236}">
                <a16:creationId xmlns:a16="http://schemas.microsoft.com/office/drawing/2014/main" id="{F8AFC665-6A46-FD4A-891A-DEE84C543DB7}"/>
              </a:ext>
            </a:extLst>
          </p:cNvPr>
          <p:cNvGraphicFramePr>
            <a:graphicFrameLocks noGrp="1"/>
          </p:cNvGraphicFramePr>
          <p:nvPr>
            <p:ph idx="1"/>
            <p:extLst>
              <p:ext uri="{D42A27DB-BD31-4B8C-83A1-F6EECF244321}">
                <p14:modId xmlns:p14="http://schemas.microsoft.com/office/powerpoint/2010/main" val="4030826892"/>
              </p:ext>
            </p:extLst>
          </p:nvPr>
        </p:nvGraphicFramePr>
        <p:xfrm>
          <a:off x="457200" y="4334739"/>
          <a:ext cx="8229600" cy="2005965"/>
        </p:xfrm>
        <a:graphic>
          <a:graphicData uri="http://schemas.openxmlformats.org/drawingml/2006/table">
            <a:tbl>
              <a:tblPr firstRow="1" bandRow="1">
                <a:tableStyleId>{5C22544A-7EE6-4342-B048-85BDC9FD1C3A}</a:tableStyleId>
              </a:tblPr>
              <a:tblGrid>
                <a:gridCol w="1003610">
                  <a:extLst>
                    <a:ext uri="{9D8B030D-6E8A-4147-A177-3AD203B41FA5}">
                      <a16:colId xmlns:a16="http://schemas.microsoft.com/office/drawing/2014/main" val="1341910338"/>
                    </a:ext>
                  </a:extLst>
                </a:gridCol>
                <a:gridCol w="7225990">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3</a:t>
                      </a:r>
                    </a:p>
                    <a:p>
                      <a:endParaRPr lang="en-GB" sz="1400" dirty="0"/>
                    </a:p>
                  </a:txBody>
                  <a:tcPr/>
                </a:tc>
                <a:tc>
                  <a:txBody>
                    <a:bodyPr/>
                    <a:lstStyle/>
                    <a:p>
                      <a:r>
                        <a:rPr lang="en-GB" sz="1400" dirty="0"/>
                        <a:t>The force should improve the management and supervision of ‘priority 12’ incidents</a:t>
                      </a:r>
                    </a:p>
                  </a:txBody>
                  <a:tcPr/>
                </a:tc>
                <a:extLst>
                  <a:ext uri="{0D108BD9-81ED-4DB2-BD59-A6C34878D82A}">
                    <a16:rowId xmlns:a16="http://schemas.microsoft.com/office/drawing/2014/main" val="3167110289"/>
                  </a:ext>
                </a:extLst>
              </a:tr>
              <a:tr h="370840">
                <a:tc>
                  <a:txBody>
                    <a:bodyPr/>
                    <a:lstStyle/>
                    <a:p>
                      <a:r>
                        <a:rPr lang="en-GB" sz="1200" dirty="0">
                          <a:latin typeface="+mn-lt"/>
                        </a:rPr>
                        <a:t>Complete</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Update Public Assistance Grading and Dispatch Policy. </a:t>
                      </a:r>
                    </a:p>
                  </a:txBody>
                  <a:tcPr marL="9525" marR="9525" marT="9525" marB="0"/>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Refine the grading criteria of calls to reduce P12s</a:t>
                      </a:r>
                    </a:p>
                  </a:txBody>
                  <a:tcPr marL="9525" marR="9525" marT="9525" marB="0"/>
                </a:tc>
                <a:extLst>
                  <a:ext uri="{0D108BD9-81ED-4DB2-BD59-A6C34878D82A}">
                    <a16:rowId xmlns:a16="http://schemas.microsoft.com/office/drawing/2014/main" val="2704983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Ensure team managers are making good use of the STORM performance monitoring. To be tracked through Team Performance Meetings</a:t>
                      </a:r>
                    </a:p>
                  </a:txBody>
                  <a:tcPr marL="9525" marR="9525" marT="9525" marB="0"/>
                </a:tc>
                <a:extLst>
                  <a:ext uri="{0D108BD9-81ED-4DB2-BD59-A6C34878D82A}">
                    <a16:rowId xmlns:a16="http://schemas.microsoft.com/office/drawing/2014/main" val="380424447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mn-lt"/>
                        </a:rPr>
                        <a:t>Complete</a:t>
                      </a:r>
                    </a:p>
                  </a:txBody>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GB" sz="1200" kern="1200" dirty="0">
                          <a:solidFill>
                            <a:schemeClr val="dk1"/>
                          </a:solidFill>
                          <a:latin typeface="+mn-lt"/>
                          <a:ea typeface="+mn-ea"/>
                          <a:cs typeface="+mn-cs"/>
                        </a:rPr>
                        <a:t>Implement daily tracking of call backs and the reapplication of the risk assessment of P12s</a:t>
                      </a:r>
                    </a:p>
                  </a:txBody>
                  <a:tcPr marL="9525" marR="9525" marT="9525" marB="0"/>
                </a:tc>
                <a:extLst>
                  <a:ext uri="{0D108BD9-81ED-4DB2-BD59-A6C34878D82A}">
                    <a16:rowId xmlns:a16="http://schemas.microsoft.com/office/drawing/2014/main" val="1527432110"/>
                  </a:ext>
                </a:extLst>
              </a:tr>
            </a:tbl>
          </a:graphicData>
        </a:graphic>
      </p:graphicFrame>
    </p:spTree>
    <p:extLst>
      <p:ext uri="{BB962C8B-B14F-4D97-AF65-F5344CB8AC3E}">
        <p14:creationId xmlns:p14="http://schemas.microsoft.com/office/powerpoint/2010/main" val="15813086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F9A5E8-A817-9D7D-8AD6-165F55E563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6A89B4-E672-6EB8-060C-792B1455793E}"/>
              </a:ext>
            </a:extLst>
          </p:cNvPr>
          <p:cNvSpPr>
            <a:spLocks noGrp="1"/>
          </p:cNvSpPr>
          <p:nvPr>
            <p:ph type="title"/>
          </p:nvPr>
        </p:nvSpPr>
        <p:spPr/>
        <p:txBody>
          <a:bodyPr/>
          <a:lstStyle/>
          <a:p>
            <a:r>
              <a:rPr lang="en-GB" dirty="0"/>
              <a:t>PEEL AFI Update</a:t>
            </a:r>
          </a:p>
        </p:txBody>
      </p:sp>
      <p:graphicFrame>
        <p:nvGraphicFramePr>
          <p:cNvPr id="4" name="Table 3">
            <a:extLst>
              <a:ext uri="{FF2B5EF4-FFF2-40B4-BE49-F238E27FC236}">
                <a16:creationId xmlns:a16="http://schemas.microsoft.com/office/drawing/2014/main" id="{39312E33-30B7-358F-0D88-0F52BDE05E81}"/>
              </a:ext>
            </a:extLst>
          </p:cNvPr>
          <p:cNvGraphicFramePr>
            <a:graphicFrameLocks noGrp="1"/>
          </p:cNvGraphicFramePr>
          <p:nvPr>
            <p:extLst>
              <p:ext uri="{D42A27DB-BD31-4B8C-83A1-F6EECF244321}">
                <p14:modId xmlns:p14="http://schemas.microsoft.com/office/powerpoint/2010/main" val="2252662236"/>
              </p:ext>
            </p:extLst>
          </p:nvPr>
        </p:nvGraphicFramePr>
        <p:xfrm>
          <a:off x="457200" y="1520278"/>
          <a:ext cx="8229600" cy="4064635"/>
        </p:xfrm>
        <a:graphic>
          <a:graphicData uri="http://schemas.openxmlformats.org/drawingml/2006/table">
            <a:tbl>
              <a:tblPr firstRow="1" bandRow="1">
                <a:tableStyleId>{5C22544A-7EE6-4342-B048-85BDC9FD1C3A}</a:tableStyleId>
              </a:tblPr>
              <a:tblGrid>
                <a:gridCol w="970156">
                  <a:extLst>
                    <a:ext uri="{9D8B030D-6E8A-4147-A177-3AD203B41FA5}">
                      <a16:colId xmlns:a16="http://schemas.microsoft.com/office/drawing/2014/main" val="1341910338"/>
                    </a:ext>
                  </a:extLst>
                </a:gridCol>
                <a:gridCol w="7259444">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4</a:t>
                      </a:r>
                    </a:p>
                    <a:p>
                      <a:endParaRPr lang="en-GB" sz="1400" dirty="0"/>
                    </a:p>
                  </a:txBody>
                  <a:tcPr/>
                </a:tc>
                <a:tc>
                  <a:txBody>
                    <a:bodyPr/>
                    <a:lstStyle/>
                    <a:p>
                      <a:pPr algn="l" fontAlgn="b"/>
                      <a:r>
                        <a:rPr lang="en-GB" sz="1400" b="1" kern="1200" dirty="0">
                          <a:solidFill>
                            <a:schemeClr val="bg1"/>
                          </a:solidFill>
                          <a:latin typeface="+mn-lt"/>
                          <a:ea typeface="+mn-ea"/>
                          <a:cs typeface="+mn-cs"/>
                        </a:rPr>
                        <a:t>The force needs to make sure it complies with the Code of Practice for Victims of Crime</a:t>
                      </a:r>
                    </a:p>
                  </a:txBody>
                  <a:tcPr/>
                </a:tc>
                <a:extLst>
                  <a:ext uri="{0D108BD9-81ED-4DB2-BD59-A6C34878D82A}">
                    <a16:rowId xmlns:a16="http://schemas.microsoft.com/office/drawing/2014/main" val="3167110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Develop automated reporting ability that services force performance and national ADR return set against the 12 rights of the Victims' Code and the new MoJ measures. </a:t>
                      </a:r>
                    </a:p>
                  </a:txBody>
                  <a:tcPr marL="9525" marR="9525" marT="9525" marB="0" anchor="b"/>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Form force wide membership operational victim service improvement working group to focus on driving continuous improvements.  </a:t>
                      </a:r>
                    </a:p>
                  </a:txBody>
                  <a:tcPr marL="9525" marR="9525" marT="9525" marB="0"/>
                </a:tc>
                <a:extLst>
                  <a:ext uri="{0D108BD9-81ED-4DB2-BD59-A6C34878D82A}">
                    <a16:rowId xmlns:a16="http://schemas.microsoft.com/office/drawing/2014/main" val="2704983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Once the MoJ metrics are released review and revise the VNA template to reflect national requirements. explore how we service qualitative assurance, liaise with Learning and Development to ensure any revised requirements are covered in officer training</a:t>
                      </a:r>
                      <a:br>
                        <a:rPr lang="en-GB" sz="1200" b="0" i="0" u="none" strike="noStrike" dirty="0">
                          <a:solidFill>
                            <a:srgbClr val="000000"/>
                          </a:solidFill>
                          <a:effectLst/>
                          <a:latin typeface="Aptos Narrow" panose="020B0004020202020204" pitchFamily="34" charset="0"/>
                        </a:rPr>
                      </a:br>
                      <a:r>
                        <a:rPr lang="en-GB" sz="1200" b="0" i="0" u="none" strike="noStrike" dirty="0">
                          <a:solidFill>
                            <a:srgbClr val="000000"/>
                          </a:solidFill>
                          <a:effectLst/>
                          <a:latin typeface="Aptos Narrow" panose="020B0004020202020204" pitchFamily="34" charset="0"/>
                        </a:rPr>
                        <a:t>and  consider re-establishing the Victims Code Performance Working Group and Action Plan to drive improvements</a:t>
                      </a:r>
                    </a:p>
                  </a:txBody>
                  <a:tcPr marL="9525" marR="9525" marT="9525" marB="0" anchor="b"/>
                </a:tc>
                <a:extLst>
                  <a:ext uri="{0D108BD9-81ED-4DB2-BD59-A6C34878D82A}">
                    <a16:rowId xmlns:a16="http://schemas.microsoft.com/office/drawing/2014/main" val="39429364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Liaise with Learning and Development to ensure initial training and Op Crystal / Development  Days cover Enhanced Rights to promote awareness and drive performance.</a:t>
                      </a:r>
                    </a:p>
                  </a:txBody>
                  <a:tcPr marL="9525" marR="9525" marT="9525" marB="0" anchor="b"/>
                </a:tc>
                <a:extLst>
                  <a:ext uri="{0D108BD9-81ED-4DB2-BD59-A6C34878D82A}">
                    <a16:rowId xmlns:a16="http://schemas.microsoft.com/office/drawing/2014/main" val="12679153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Explore progress nationally through Minerva regarding how to better capture VNA requirements on Niche.</a:t>
                      </a:r>
                    </a:p>
                  </a:txBody>
                  <a:tcPr marL="9525" marR="9525" marT="9525" marB="0"/>
                </a:tc>
                <a:extLst>
                  <a:ext uri="{0D108BD9-81ED-4DB2-BD59-A6C34878D82A}">
                    <a16:rowId xmlns:a16="http://schemas.microsoft.com/office/drawing/2014/main" val="416352413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Consider opportunities around victim engagement  to capture confidence in NYP services and  compliance with victim code. Understand national MOJ commissioning of victim survey landscape for DA matters and wider crime types currently under development.</a:t>
                      </a:r>
                    </a:p>
                  </a:txBody>
                  <a:tcPr marL="9525" marR="9525" marT="9525" marB="0" anchor="b"/>
                </a:tc>
                <a:extLst>
                  <a:ext uri="{0D108BD9-81ED-4DB2-BD59-A6C34878D82A}">
                    <a16:rowId xmlns:a16="http://schemas.microsoft.com/office/drawing/2014/main" val="66458516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Complete</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Evolution of the Victim &amp; Witness Services Sergeant  role to include management of the Witness Care Team. This will provide support to understand and manage the increasing demand.</a:t>
                      </a:r>
                    </a:p>
                  </a:txBody>
                  <a:tcPr marL="9525" marR="9525" marT="9525" marB="0" anchor="b"/>
                </a:tc>
                <a:extLst>
                  <a:ext uri="{0D108BD9-81ED-4DB2-BD59-A6C34878D82A}">
                    <a16:rowId xmlns:a16="http://schemas.microsoft.com/office/drawing/2014/main" val="144201582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Victims and Courts Act 2026 gained Royal Ascent in April 2026, consideration to be given to a force wide communications strategy to brief the workforce</a:t>
                      </a:r>
                    </a:p>
                  </a:txBody>
                  <a:tcPr marL="9525" marR="9525" marT="9525" marB="0" anchor="b"/>
                </a:tc>
                <a:extLst>
                  <a:ext uri="{0D108BD9-81ED-4DB2-BD59-A6C34878D82A}">
                    <a16:rowId xmlns:a16="http://schemas.microsoft.com/office/drawing/2014/main" val="2471851056"/>
                  </a:ext>
                </a:extLst>
              </a:tr>
            </a:tbl>
          </a:graphicData>
        </a:graphic>
      </p:graphicFrame>
    </p:spTree>
    <p:extLst>
      <p:ext uri="{BB962C8B-B14F-4D97-AF65-F5344CB8AC3E}">
        <p14:creationId xmlns:p14="http://schemas.microsoft.com/office/powerpoint/2010/main" val="32477930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D3485-B3DB-0B29-B5A6-2A7D45534E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E56A54-61E2-F984-9907-041C4000B2EF}"/>
              </a:ext>
            </a:extLst>
          </p:cNvPr>
          <p:cNvSpPr>
            <a:spLocks noGrp="1"/>
          </p:cNvSpPr>
          <p:nvPr>
            <p:ph type="title"/>
          </p:nvPr>
        </p:nvSpPr>
        <p:spPr/>
        <p:txBody>
          <a:bodyPr/>
          <a:lstStyle/>
          <a:p>
            <a:r>
              <a:rPr lang="en-GB" dirty="0"/>
              <a:t>PEEL AFI Update</a:t>
            </a:r>
          </a:p>
        </p:txBody>
      </p:sp>
      <p:graphicFrame>
        <p:nvGraphicFramePr>
          <p:cNvPr id="4" name="Table 3">
            <a:extLst>
              <a:ext uri="{FF2B5EF4-FFF2-40B4-BE49-F238E27FC236}">
                <a16:creationId xmlns:a16="http://schemas.microsoft.com/office/drawing/2014/main" id="{A181C8B0-3997-5DAE-8C23-C4C65BEE84B9}"/>
              </a:ext>
            </a:extLst>
          </p:cNvPr>
          <p:cNvGraphicFramePr>
            <a:graphicFrameLocks noGrp="1"/>
          </p:cNvGraphicFramePr>
          <p:nvPr>
            <p:extLst>
              <p:ext uri="{D42A27DB-BD31-4B8C-83A1-F6EECF244321}">
                <p14:modId xmlns:p14="http://schemas.microsoft.com/office/powerpoint/2010/main" val="2131497998"/>
              </p:ext>
            </p:extLst>
          </p:nvPr>
        </p:nvGraphicFramePr>
        <p:xfrm>
          <a:off x="457200" y="2162606"/>
          <a:ext cx="8229600" cy="2202180"/>
        </p:xfrm>
        <a:graphic>
          <a:graphicData uri="http://schemas.openxmlformats.org/drawingml/2006/table">
            <a:tbl>
              <a:tblPr firstRow="1" bandRow="1">
                <a:tableStyleId>{5C22544A-7EE6-4342-B048-85BDC9FD1C3A}</a:tableStyleId>
              </a:tblPr>
              <a:tblGrid>
                <a:gridCol w="970156">
                  <a:extLst>
                    <a:ext uri="{9D8B030D-6E8A-4147-A177-3AD203B41FA5}">
                      <a16:colId xmlns:a16="http://schemas.microsoft.com/office/drawing/2014/main" val="1341910338"/>
                    </a:ext>
                  </a:extLst>
                </a:gridCol>
                <a:gridCol w="7259444">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5</a:t>
                      </a:r>
                    </a:p>
                    <a:p>
                      <a:endParaRPr lang="en-GB" sz="1400" dirty="0"/>
                    </a:p>
                  </a:txBody>
                  <a:tcPr/>
                </a:tc>
                <a:tc>
                  <a:txBody>
                    <a:bodyPr/>
                    <a:lstStyle/>
                    <a:p>
                      <a:pPr algn="l" fontAlgn="b"/>
                      <a:r>
                        <a:rPr lang="en-GB" sz="1400" b="1" kern="1200" dirty="0">
                          <a:solidFill>
                            <a:schemeClr val="bg1"/>
                          </a:solidFill>
                          <a:latin typeface="+mn-lt"/>
                          <a:ea typeface="+mn-ea"/>
                          <a:cs typeface="+mn-cs"/>
                        </a:rPr>
                        <a:t>The force should make sure it records all crimes committed against vulnerable victims correctly</a:t>
                      </a:r>
                    </a:p>
                  </a:txBody>
                  <a:tcPr/>
                </a:tc>
                <a:extLst>
                  <a:ext uri="{0D108BD9-81ED-4DB2-BD59-A6C34878D82A}">
                    <a16:rowId xmlns:a16="http://schemas.microsoft.com/office/drawing/2014/main" val="3167110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An input  to be delivered  to  the Vulnerability Assessment Team officers and staff who attend partnership meetings in the course of their duties from Deputy Crime and Incident Registrar.</a:t>
                      </a:r>
                    </a:p>
                  </a:txBody>
                  <a:tcPr marL="9525" marR="9525" marT="9525" marB="0" anchor="b"/>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Wider comms will be circulated highlighting the need to fully scrutinise third party information that may require a crime report .</a:t>
                      </a:r>
                    </a:p>
                  </a:txBody>
                  <a:tcPr marL="9525" marR="9525" marT="9525" marB="0"/>
                </a:tc>
                <a:extLst>
                  <a:ext uri="{0D108BD9-81ED-4DB2-BD59-A6C34878D82A}">
                    <a16:rowId xmlns:a16="http://schemas.microsoft.com/office/drawing/2014/main" val="2704983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A request will be made to the Safeguarding Assurance Team to conduct an audit focussing on third party safeguarding reports once these actions have been carried out.</a:t>
                      </a:r>
                    </a:p>
                  </a:txBody>
                  <a:tcPr marL="9525" marR="9525" marT="9525" marB="0" anchor="b"/>
                </a:tc>
                <a:extLst>
                  <a:ext uri="{0D108BD9-81ED-4DB2-BD59-A6C34878D82A}">
                    <a16:rowId xmlns:a16="http://schemas.microsoft.com/office/drawing/2014/main" val="40659336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Amend Niche templates that are completed at the conclusion of strategy meetings and Initial Child Protection Conferences (ICPC) to explicitly highlight the requirement to record any crimes that were discussed within the meeting within 24 hours.  </a:t>
                      </a:r>
                    </a:p>
                  </a:txBody>
                  <a:tcPr marL="9525" marR="9525" marT="9525" marB="0" anchor="b"/>
                </a:tc>
                <a:extLst>
                  <a:ext uri="{0D108BD9-81ED-4DB2-BD59-A6C34878D82A}">
                    <a16:rowId xmlns:a16="http://schemas.microsoft.com/office/drawing/2014/main" val="1334866306"/>
                  </a:ext>
                </a:extLst>
              </a:tr>
            </a:tbl>
          </a:graphicData>
        </a:graphic>
      </p:graphicFrame>
    </p:spTree>
    <p:extLst>
      <p:ext uri="{BB962C8B-B14F-4D97-AF65-F5344CB8AC3E}">
        <p14:creationId xmlns:p14="http://schemas.microsoft.com/office/powerpoint/2010/main" val="31041873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3DBF03-8C0C-E7AC-DABF-C2882A2339E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C87767-C5AB-2966-6FC7-DA578C8BBF79}"/>
              </a:ext>
            </a:extLst>
          </p:cNvPr>
          <p:cNvSpPr>
            <a:spLocks noGrp="1"/>
          </p:cNvSpPr>
          <p:nvPr>
            <p:ph type="title"/>
          </p:nvPr>
        </p:nvSpPr>
        <p:spPr/>
        <p:txBody>
          <a:bodyPr/>
          <a:lstStyle/>
          <a:p>
            <a:r>
              <a:rPr lang="en-GB" dirty="0"/>
              <a:t>PEEL AFI Update</a:t>
            </a:r>
          </a:p>
        </p:txBody>
      </p:sp>
      <p:graphicFrame>
        <p:nvGraphicFramePr>
          <p:cNvPr id="4" name="Table 3">
            <a:extLst>
              <a:ext uri="{FF2B5EF4-FFF2-40B4-BE49-F238E27FC236}">
                <a16:creationId xmlns:a16="http://schemas.microsoft.com/office/drawing/2014/main" id="{EC298171-B9AB-0ED7-80DF-65D3A02BFBB4}"/>
              </a:ext>
            </a:extLst>
          </p:cNvPr>
          <p:cNvGraphicFramePr>
            <a:graphicFrameLocks noGrp="1"/>
          </p:cNvGraphicFramePr>
          <p:nvPr>
            <p:extLst>
              <p:ext uri="{D42A27DB-BD31-4B8C-83A1-F6EECF244321}">
                <p14:modId xmlns:p14="http://schemas.microsoft.com/office/powerpoint/2010/main" val="1688150965"/>
              </p:ext>
            </p:extLst>
          </p:nvPr>
        </p:nvGraphicFramePr>
        <p:xfrm>
          <a:off x="457200" y="1520278"/>
          <a:ext cx="8229600" cy="3135630"/>
        </p:xfrm>
        <a:graphic>
          <a:graphicData uri="http://schemas.openxmlformats.org/drawingml/2006/table">
            <a:tbl>
              <a:tblPr firstRow="1" bandRow="1">
                <a:tableStyleId>{5C22544A-7EE6-4342-B048-85BDC9FD1C3A}</a:tableStyleId>
              </a:tblPr>
              <a:tblGrid>
                <a:gridCol w="970156">
                  <a:extLst>
                    <a:ext uri="{9D8B030D-6E8A-4147-A177-3AD203B41FA5}">
                      <a16:colId xmlns:a16="http://schemas.microsoft.com/office/drawing/2014/main" val="1341910338"/>
                    </a:ext>
                  </a:extLst>
                </a:gridCol>
                <a:gridCol w="7259444">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6</a:t>
                      </a:r>
                    </a:p>
                    <a:p>
                      <a:endParaRPr lang="en-GB" sz="1400" dirty="0"/>
                    </a:p>
                  </a:txBody>
                  <a:tcPr/>
                </a:tc>
                <a:tc>
                  <a:txBody>
                    <a:bodyPr/>
                    <a:lstStyle/>
                    <a:p>
                      <a:pPr algn="l" fontAlgn="b"/>
                      <a:r>
                        <a:rPr lang="en-GB" sz="1400" b="1" kern="1200" dirty="0">
                          <a:solidFill>
                            <a:schemeClr val="bg1"/>
                          </a:solidFill>
                          <a:latin typeface="+mn-lt"/>
                          <a:ea typeface="+mn-ea"/>
                          <a:cs typeface="+mn-cs"/>
                        </a:rPr>
                        <a:t>The force should have effective governance and quality assurance processes to manage the safety and well-being of detainees</a:t>
                      </a:r>
                    </a:p>
                  </a:txBody>
                  <a:tcPr/>
                </a:tc>
                <a:extLst>
                  <a:ext uri="{0D108BD9-81ED-4DB2-BD59-A6C34878D82A}">
                    <a16:rowId xmlns:a16="http://schemas.microsoft.com/office/drawing/2014/main" val="3167110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Custody and Business Insight Teams to scope a phased implementation plan for the redesign of the QA product.  This data then requires embedding into Team Performance Meetings and Custody Strategy Group.</a:t>
                      </a:r>
                    </a:p>
                  </a:txBody>
                  <a:tcPr marL="9525" marR="9525" marT="9525" marB="0" anchor="b"/>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Implement the phased plan aligning the performance framework to APP and HMICFRS requirements and ensure this is embedded throughout custody, supported by standard operating procedures and automation where possible. CPD events in July 2026 should be used to focus on performance requirements.</a:t>
                      </a:r>
                    </a:p>
                  </a:txBody>
                  <a:tcPr marL="9525" marR="9525" marT="9525" marB="0" anchor="b"/>
                </a:tc>
                <a:extLst>
                  <a:ext uri="{0D108BD9-81ED-4DB2-BD59-A6C34878D82A}">
                    <a16:rowId xmlns:a16="http://schemas.microsoft.com/office/drawing/2014/main" val="2704983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A programme of local thematic inspections to be put in place across all custody suites aligned to HMIC &amp; APP to provide independent oversight. </a:t>
                      </a:r>
                    </a:p>
                  </a:txBody>
                  <a:tcPr marL="9525" marR="9525" marT="9525" marB="0" anchor="b"/>
                </a:tc>
                <a:extLst>
                  <a:ext uri="{0D108BD9-81ED-4DB2-BD59-A6C34878D82A}">
                    <a16:rowId xmlns:a16="http://schemas.microsoft.com/office/drawing/2014/main" val="39429364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Custody Standing Operating Procedure Handbook to be developed to ensure consistency and corpocracy across all custody suites.  Roll out should be supported by a communications plan and incorporated within the Custody course in November 2026.</a:t>
                      </a:r>
                    </a:p>
                  </a:txBody>
                  <a:tcPr marL="9525" marR="9525" marT="9525" marB="0" anchor="b"/>
                </a:tc>
                <a:extLst>
                  <a:ext uri="{0D108BD9-81ED-4DB2-BD59-A6C34878D82A}">
                    <a16:rowId xmlns:a16="http://schemas.microsoft.com/office/drawing/2014/main" val="12679153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Commission reality testing / assurance activity to ensure provide assurance  across all suites in respect of; compliance with APP and HMIC requirements, awareness and embedding of SOPs, consistency of QA</a:t>
                      </a:r>
                    </a:p>
                  </a:txBody>
                  <a:tcPr marL="9525" marR="9525" marT="9525" marB="0" anchor="b"/>
                </a:tc>
                <a:extLst>
                  <a:ext uri="{0D108BD9-81ED-4DB2-BD59-A6C34878D82A}">
                    <a16:rowId xmlns:a16="http://schemas.microsoft.com/office/drawing/2014/main" val="4163524132"/>
                  </a:ext>
                </a:extLst>
              </a:tr>
              <a:tr h="315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Consideration to be given to the review of the operating model to support the governance, oversight and independent scrutiny of custody.</a:t>
                      </a:r>
                    </a:p>
                  </a:txBody>
                  <a:tcPr marL="9525" marR="9525" marT="9525" marB="0" anchor="b"/>
                </a:tc>
                <a:extLst>
                  <a:ext uri="{0D108BD9-81ED-4DB2-BD59-A6C34878D82A}">
                    <a16:rowId xmlns:a16="http://schemas.microsoft.com/office/drawing/2014/main" val="664585165"/>
                  </a:ext>
                </a:extLst>
              </a:tr>
            </a:tbl>
          </a:graphicData>
        </a:graphic>
      </p:graphicFrame>
    </p:spTree>
    <p:extLst>
      <p:ext uri="{BB962C8B-B14F-4D97-AF65-F5344CB8AC3E}">
        <p14:creationId xmlns:p14="http://schemas.microsoft.com/office/powerpoint/2010/main" val="31613630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D15EE-BE5C-0A52-F3E5-56599AD00A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5B7822-A0D6-21CE-364F-2B0D913742D8}"/>
              </a:ext>
            </a:extLst>
          </p:cNvPr>
          <p:cNvSpPr>
            <a:spLocks noGrp="1"/>
          </p:cNvSpPr>
          <p:nvPr>
            <p:ph type="title"/>
          </p:nvPr>
        </p:nvSpPr>
        <p:spPr/>
        <p:txBody>
          <a:bodyPr/>
          <a:lstStyle/>
          <a:p>
            <a:r>
              <a:rPr lang="en-GB" dirty="0"/>
              <a:t>PEEL AFI Update</a:t>
            </a:r>
          </a:p>
        </p:txBody>
      </p:sp>
      <p:graphicFrame>
        <p:nvGraphicFramePr>
          <p:cNvPr id="4" name="Table 3">
            <a:extLst>
              <a:ext uri="{FF2B5EF4-FFF2-40B4-BE49-F238E27FC236}">
                <a16:creationId xmlns:a16="http://schemas.microsoft.com/office/drawing/2014/main" id="{1779DF5A-6691-D11C-DA93-7CC582E93191}"/>
              </a:ext>
            </a:extLst>
          </p:cNvPr>
          <p:cNvGraphicFramePr>
            <a:graphicFrameLocks noGrp="1"/>
          </p:cNvGraphicFramePr>
          <p:nvPr>
            <p:extLst>
              <p:ext uri="{D42A27DB-BD31-4B8C-83A1-F6EECF244321}">
                <p14:modId xmlns:p14="http://schemas.microsoft.com/office/powerpoint/2010/main" val="3489818184"/>
              </p:ext>
            </p:extLst>
          </p:nvPr>
        </p:nvGraphicFramePr>
        <p:xfrm>
          <a:off x="457200" y="1520278"/>
          <a:ext cx="8229600" cy="2769870"/>
        </p:xfrm>
        <a:graphic>
          <a:graphicData uri="http://schemas.openxmlformats.org/drawingml/2006/table">
            <a:tbl>
              <a:tblPr firstRow="1" bandRow="1">
                <a:tableStyleId>{5C22544A-7EE6-4342-B048-85BDC9FD1C3A}</a:tableStyleId>
              </a:tblPr>
              <a:tblGrid>
                <a:gridCol w="970156">
                  <a:extLst>
                    <a:ext uri="{9D8B030D-6E8A-4147-A177-3AD203B41FA5}">
                      <a16:colId xmlns:a16="http://schemas.microsoft.com/office/drawing/2014/main" val="1341910338"/>
                    </a:ext>
                  </a:extLst>
                </a:gridCol>
                <a:gridCol w="7259444">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7</a:t>
                      </a:r>
                    </a:p>
                    <a:p>
                      <a:endParaRPr lang="en-GB" sz="1400" dirty="0"/>
                    </a:p>
                  </a:txBody>
                  <a:tcPr/>
                </a:tc>
                <a:tc>
                  <a:txBody>
                    <a:bodyPr/>
                    <a:lstStyle/>
                    <a:p>
                      <a:pPr algn="l" fontAlgn="b"/>
                      <a:r>
                        <a:rPr lang="en-GB" sz="1400" b="1" kern="1200" dirty="0">
                          <a:solidFill>
                            <a:schemeClr val="bg1"/>
                          </a:solidFill>
                          <a:latin typeface="+mn-lt"/>
                          <a:ea typeface="+mn-ea"/>
                          <a:cs typeface="+mn-cs"/>
                        </a:rPr>
                        <a:t>The force doesn’t adequately protect the rights and entitlement of detainees who are children</a:t>
                      </a:r>
                    </a:p>
                  </a:txBody>
                  <a:tcPr/>
                </a:tc>
                <a:extLst>
                  <a:ext uri="{0D108BD9-81ED-4DB2-BD59-A6C34878D82A}">
                    <a16:rowId xmlns:a16="http://schemas.microsoft.com/office/drawing/2014/main" val="3167110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Develop AA performance framework and report through internal governance and external partner forums such as Youth Justice Boards and Safeguarding Boards to drive continuous improvement.</a:t>
                      </a:r>
                    </a:p>
                  </a:txBody>
                  <a:tcPr marL="9525" marR="9525" marT="9525" marB="0" anchor="b"/>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Develop internal standing operating procedure for AA provision for children and vulnerable adults and ensure  that this is appropriately communicated and understood across custody and partners.</a:t>
                      </a:r>
                    </a:p>
                  </a:txBody>
                  <a:tcPr marL="9525" marR="9525" marT="9525" marB="0" anchor="b"/>
                </a:tc>
                <a:extLst>
                  <a:ext uri="{0D108BD9-81ED-4DB2-BD59-A6C34878D82A}">
                    <a16:rowId xmlns:a16="http://schemas.microsoft.com/office/drawing/2014/main" val="2704983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Work collaboratively with the Deputy Mayor's office and local authorities to review and improve AA provision for both vulnerable adults and children. Consider the potential commissioning of additional services to strengthen the provision.</a:t>
                      </a:r>
                    </a:p>
                  </a:txBody>
                  <a:tcPr marL="9525" marR="9525" marT="9525" marB="0" anchor="b"/>
                </a:tc>
                <a:extLst>
                  <a:ext uri="{0D108BD9-81ED-4DB2-BD59-A6C34878D82A}">
                    <a16:rowId xmlns:a16="http://schemas.microsoft.com/office/drawing/2014/main" val="39429364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A communications strategy shall be developed to support any change in service to AA provision once this has been reviewed and approved.  Share learning through CPD.</a:t>
                      </a:r>
                    </a:p>
                  </a:txBody>
                  <a:tcPr marL="9525" marR="9525" marT="9525" marB="0" anchor="b"/>
                </a:tc>
                <a:extLst>
                  <a:ext uri="{0D108BD9-81ED-4DB2-BD59-A6C34878D82A}">
                    <a16:rowId xmlns:a16="http://schemas.microsoft.com/office/drawing/2014/main" val="12679153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Commission reality testing to check understanding and ensure communications to custody staff in relation to  the process around the use of AA provision for children and vulnerable adults.</a:t>
                      </a:r>
                    </a:p>
                  </a:txBody>
                  <a:tcPr marL="9525" marR="9525" marT="9525" marB="0" anchor="b"/>
                </a:tc>
                <a:extLst>
                  <a:ext uri="{0D108BD9-81ED-4DB2-BD59-A6C34878D82A}">
                    <a16:rowId xmlns:a16="http://schemas.microsoft.com/office/drawing/2014/main" val="4163524132"/>
                  </a:ext>
                </a:extLst>
              </a:tr>
              <a:tr h="3156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Through the redesigned QA process ensure that the force scrutinises and ensures that where a female officer is allocated to a female child that evidence of contact / discussion is recorded.</a:t>
                      </a:r>
                    </a:p>
                  </a:txBody>
                  <a:tcPr marL="9525" marR="9525" marT="9525" marB="0" anchor="b"/>
                </a:tc>
                <a:extLst>
                  <a:ext uri="{0D108BD9-81ED-4DB2-BD59-A6C34878D82A}">
                    <a16:rowId xmlns:a16="http://schemas.microsoft.com/office/drawing/2014/main" val="664585165"/>
                  </a:ext>
                </a:extLst>
              </a:tr>
            </a:tbl>
          </a:graphicData>
        </a:graphic>
      </p:graphicFrame>
    </p:spTree>
    <p:extLst>
      <p:ext uri="{BB962C8B-B14F-4D97-AF65-F5344CB8AC3E}">
        <p14:creationId xmlns:p14="http://schemas.microsoft.com/office/powerpoint/2010/main" val="2093252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9CCE36-6600-BBBB-8806-0E6650A65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BBC9BE-BAA9-E1C4-1F35-7464A350790C}"/>
              </a:ext>
            </a:extLst>
          </p:cNvPr>
          <p:cNvSpPr>
            <a:spLocks noGrp="1"/>
          </p:cNvSpPr>
          <p:nvPr>
            <p:ph type="title"/>
          </p:nvPr>
        </p:nvSpPr>
        <p:spPr/>
        <p:txBody>
          <a:bodyPr/>
          <a:lstStyle/>
          <a:p>
            <a:r>
              <a:rPr lang="en-GB" dirty="0"/>
              <a:t>PEEL AFI Update</a:t>
            </a:r>
          </a:p>
        </p:txBody>
      </p:sp>
      <p:graphicFrame>
        <p:nvGraphicFramePr>
          <p:cNvPr id="4" name="Table 3">
            <a:extLst>
              <a:ext uri="{FF2B5EF4-FFF2-40B4-BE49-F238E27FC236}">
                <a16:creationId xmlns:a16="http://schemas.microsoft.com/office/drawing/2014/main" id="{424CCBFE-A773-2E31-724B-09C8360B92D7}"/>
              </a:ext>
            </a:extLst>
          </p:cNvPr>
          <p:cNvGraphicFramePr>
            <a:graphicFrameLocks noGrp="1"/>
          </p:cNvGraphicFramePr>
          <p:nvPr>
            <p:extLst>
              <p:ext uri="{D42A27DB-BD31-4B8C-83A1-F6EECF244321}">
                <p14:modId xmlns:p14="http://schemas.microsoft.com/office/powerpoint/2010/main" val="2428038311"/>
              </p:ext>
            </p:extLst>
          </p:nvPr>
        </p:nvGraphicFramePr>
        <p:xfrm>
          <a:off x="457200" y="2142490"/>
          <a:ext cx="8229600" cy="2573020"/>
        </p:xfrm>
        <a:graphic>
          <a:graphicData uri="http://schemas.openxmlformats.org/drawingml/2006/table">
            <a:tbl>
              <a:tblPr firstRow="1" bandRow="1">
                <a:tableStyleId>{5C22544A-7EE6-4342-B048-85BDC9FD1C3A}</a:tableStyleId>
              </a:tblPr>
              <a:tblGrid>
                <a:gridCol w="970156">
                  <a:extLst>
                    <a:ext uri="{9D8B030D-6E8A-4147-A177-3AD203B41FA5}">
                      <a16:colId xmlns:a16="http://schemas.microsoft.com/office/drawing/2014/main" val="1341910338"/>
                    </a:ext>
                  </a:extLst>
                </a:gridCol>
                <a:gridCol w="7259444">
                  <a:extLst>
                    <a:ext uri="{9D8B030D-6E8A-4147-A177-3AD203B41FA5}">
                      <a16:colId xmlns:a16="http://schemas.microsoft.com/office/drawing/2014/main" val="1252087091"/>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400" dirty="0"/>
                        <a:t>AFI 8</a:t>
                      </a:r>
                    </a:p>
                    <a:p>
                      <a:endParaRPr lang="en-GB" sz="1400" dirty="0"/>
                    </a:p>
                  </a:txBody>
                  <a:tcPr/>
                </a:tc>
                <a:tc>
                  <a:txBody>
                    <a:bodyPr/>
                    <a:lstStyle/>
                    <a:p>
                      <a:pPr algn="l" fontAlgn="b"/>
                      <a:r>
                        <a:rPr lang="en-GB" sz="1400" b="1" kern="1200" dirty="0">
                          <a:solidFill>
                            <a:schemeClr val="bg1"/>
                          </a:solidFill>
                          <a:latin typeface="+mn-lt"/>
                          <a:ea typeface="+mn-ea"/>
                          <a:cs typeface="+mn-cs"/>
                        </a:rPr>
                        <a:t>The force should effectively assess, manage and regularly review risk throughout detention and on release</a:t>
                      </a:r>
                    </a:p>
                  </a:txBody>
                  <a:tcPr/>
                </a:tc>
                <a:extLst>
                  <a:ext uri="{0D108BD9-81ED-4DB2-BD59-A6C34878D82A}">
                    <a16:rowId xmlns:a16="http://schemas.microsoft.com/office/drawing/2014/main" val="316711028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Consider adoption of software which is being suggested as a national custody risk assessment framework. </a:t>
                      </a:r>
                    </a:p>
                  </a:txBody>
                  <a:tcPr marL="9525" marR="9525" marT="9525" marB="0"/>
                </a:tc>
                <a:extLst>
                  <a:ext uri="{0D108BD9-81ED-4DB2-BD59-A6C34878D82A}">
                    <a16:rowId xmlns:a16="http://schemas.microsoft.com/office/drawing/2014/main" val="38372559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Undertake a review to refresh risk assessment processes and procedures to ensure local SOPs around risk are robust and bespoke where required.  To include; observation levels, pre-release risk assessment, when and how to obtain a PND check with fallback being FCR</a:t>
                      </a:r>
                    </a:p>
                  </a:txBody>
                  <a:tcPr marL="9525" marR="9525" marT="9525" marB="0" anchor="b"/>
                </a:tc>
                <a:extLst>
                  <a:ext uri="{0D108BD9-81ED-4DB2-BD59-A6C34878D82A}">
                    <a16:rowId xmlns:a16="http://schemas.microsoft.com/office/drawing/2014/main" val="270498392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Ensure that there is a SOP in relation to how Police National Database (PND) is should be used in the custody environment in line with APP and commission reality testing to check understanding.</a:t>
                      </a:r>
                    </a:p>
                  </a:txBody>
                  <a:tcPr marL="9525" marR="9525" marT="9525" marB="0" anchor="b"/>
                </a:tc>
                <a:extLst>
                  <a:ext uri="{0D108BD9-81ED-4DB2-BD59-A6C34878D82A}">
                    <a16:rowId xmlns:a16="http://schemas.microsoft.com/office/drawing/2014/main" val="394293647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Implement PODS in custody which will allow softer restraint tactics to be utilised.  Officer safety trainers to receive training so that these can be rolled out.</a:t>
                      </a:r>
                    </a:p>
                  </a:txBody>
                  <a:tcPr marL="9525" marR="9525" marT="9525" marB="0" anchor="b"/>
                </a:tc>
                <a:extLst>
                  <a:ext uri="{0D108BD9-81ED-4DB2-BD59-A6C34878D82A}">
                    <a16:rowId xmlns:a16="http://schemas.microsoft.com/office/drawing/2014/main" val="12679153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prstClr val="black"/>
                          </a:solidFill>
                          <a:effectLst/>
                          <a:uLnTx/>
                          <a:uFillTx/>
                          <a:latin typeface="Calibri"/>
                          <a:ea typeface="+mn-ea"/>
                          <a:cs typeface="+mn-cs"/>
                        </a:rPr>
                        <a:t>In Progress</a:t>
                      </a:r>
                    </a:p>
                  </a:txBody>
                  <a:tcPr/>
                </a:tc>
                <a:tc>
                  <a:txBody>
                    <a:bodyPr/>
                    <a:lstStyle/>
                    <a:p>
                      <a:pPr algn="l" fontAlgn="b">
                        <a:buNone/>
                      </a:pPr>
                      <a:r>
                        <a:rPr lang="en-GB" sz="1200" b="0" i="0" u="none" strike="noStrike" dirty="0">
                          <a:solidFill>
                            <a:srgbClr val="000000"/>
                          </a:solidFill>
                          <a:effectLst/>
                          <a:latin typeface="Aptos Narrow" panose="020B0004020202020204" pitchFamily="34" charset="0"/>
                        </a:rPr>
                        <a:t>Review the findings of the 100% strip search QA implemented during the inspection to determine outcome and evaluate the benefits.</a:t>
                      </a:r>
                    </a:p>
                  </a:txBody>
                  <a:tcPr marL="9525" marR="9525" marT="9525" marB="0" anchor="b"/>
                </a:tc>
                <a:extLst>
                  <a:ext uri="{0D108BD9-81ED-4DB2-BD59-A6C34878D82A}">
                    <a16:rowId xmlns:a16="http://schemas.microsoft.com/office/drawing/2014/main" val="4163524132"/>
                  </a:ext>
                </a:extLst>
              </a:tr>
            </a:tbl>
          </a:graphicData>
        </a:graphic>
      </p:graphicFrame>
    </p:spTree>
    <p:extLst>
      <p:ext uri="{BB962C8B-B14F-4D97-AF65-F5344CB8AC3E}">
        <p14:creationId xmlns:p14="http://schemas.microsoft.com/office/powerpoint/2010/main" val="2959995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4805D-B3C9-120F-364A-C32CEEEFE253}"/>
              </a:ext>
            </a:extLst>
          </p:cNvPr>
          <p:cNvSpPr>
            <a:spLocks noGrp="1"/>
          </p:cNvSpPr>
          <p:nvPr>
            <p:ph type="title"/>
          </p:nvPr>
        </p:nvSpPr>
        <p:spPr>
          <a:xfrm>
            <a:off x="126694" y="98368"/>
            <a:ext cx="7232650" cy="716880"/>
          </a:xfrm>
        </p:spPr>
        <p:txBody>
          <a:bodyPr wrap="square" anchor="ctr">
            <a:noAutofit/>
          </a:bodyPr>
          <a:lstStyle/>
          <a:p>
            <a:r>
              <a:rPr lang="en-GB" sz="2400" dirty="0"/>
              <a:t>An inspection of the Yorkshire and the Humber regional response to Serious and Organised Crime </a:t>
            </a:r>
          </a:p>
        </p:txBody>
      </p:sp>
      <p:graphicFrame>
        <p:nvGraphicFramePr>
          <p:cNvPr id="3" name="Content Placeholder 4">
            <a:extLst>
              <a:ext uri="{FF2B5EF4-FFF2-40B4-BE49-F238E27FC236}">
                <a16:creationId xmlns:a16="http://schemas.microsoft.com/office/drawing/2014/main" id="{6BECE328-AA83-212A-AE1D-1DD986C94DAD}"/>
              </a:ext>
            </a:extLst>
          </p:cNvPr>
          <p:cNvGraphicFramePr>
            <a:graphicFrameLocks noGrp="1"/>
          </p:cNvGraphicFramePr>
          <p:nvPr>
            <p:ph sz="half" idx="1"/>
            <p:extLst>
              <p:ext uri="{D42A27DB-BD31-4B8C-83A1-F6EECF244321}">
                <p14:modId xmlns:p14="http://schemas.microsoft.com/office/powerpoint/2010/main" val="2093302491"/>
              </p:ext>
            </p:extLst>
          </p:nvPr>
        </p:nvGraphicFramePr>
        <p:xfrm>
          <a:off x="126695" y="1528231"/>
          <a:ext cx="8890612" cy="4977331"/>
        </p:xfrm>
        <a:graphic>
          <a:graphicData uri="http://schemas.openxmlformats.org/drawingml/2006/table">
            <a:tbl>
              <a:tblPr firstRow="1" bandRow="1">
                <a:tableStyleId>{5C22544A-7EE6-4342-B048-85BDC9FD1C3A}</a:tableStyleId>
              </a:tblPr>
              <a:tblGrid>
                <a:gridCol w="467071">
                  <a:extLst>
                    <a:ext uri="{9D8B030D-6E8A-4147-A177-3AD203B41FA5}">
                      <a16:colId xmlns:a16="http://schemas.microsoft.com/office/drawing/2014/main" val="565595950"/>
                    </a:ext>
                  </a:extLst>
                </a:gridCol>
                <a:gridCol w="3092863">
                  <a:extLst>
                    <a:ext uri="{9D8B030D-6E8A-4147-A177-3AD203B41FA5}">
                      <a16:colId xmlns:a16="http://schemas.microsoft.com/office/drawing/2014/main" val="3222693460"/>
                    </a:ext>
                  </a:extLst>
                </a:gridCol>
                <a:gridCol w="3813266">
                  <a:extLst>
                    <a:ext uri="{9D8B030D-6E8A-4147-A177-3AD203B41FA5}">
                      <a16:colId xmlns:a16="http://schemas.microsoft.com/office/drawing/2014/main" val="3189707656"/>
                    </a:ext>
                  </a:extLst>
                </a:gridCol>
                <a:gridCol w="1517412">
                  <a:extLst>
                    <a:ext uri="{9D8B030D-6E8A-4147-A177-3AD203B41FA5}">
                      <a16:colId xmlns:a16="http://schemas.microsoft.com/office/drawing/2014/main" val="1605059744"/>
                    </a:ext>
                  </a:extLst>
                </a:gridCol>
              </a:tblGrid>
              <a:tr h="332046">
                <a:tc>
                  <a:txBody>
                    <a:bodyPr/>
                    <a:lstStyle/>
                    <a:p>
                      <a:r>
                        <a:rPr lang="en-GB" sz="1200" dirty="0"/>
                        <a:t>No.</a:t>
                      </a:r>
                    </a:p>
                  </a:txBody>
                  <a:tcPr/>
                </a:tc>
                <a:tc>
                  <a:txBody>
                    <a:bodyPr/>
                    <a:lstStyle/>
                    <a:p>
                      <a:pPr marL="0" algn="l" defTabSz="914400" rtl="0" eaLnBrk="1" latinLnBrk="0" hangingPunct="1"/>
                      <a:r>
                        <a:rPr lang="en-GB" sz="1200" b="1" kern="1200" dirty="0">
                          <a:solidFill>
                            <a:schemeClr val="lt1"/>
                          </a:solidFill>
                          <a:latin typeface="+mn-lt"/>
                          <a:ea typeface="+mn-ea"/>
                          <a:cs typeface="+mn-cs"/>
                        </a:rPr>
                        <a:t>Area for Improvement</a:t>
                      </a:r>
                    </a:p>
                  </a:txBody>
                  <a:tcPr/>
                </a:tc>
                <a:tc>
                  <a:txBody>
                    <a:bodyPr/>
                    <a:lstStyle/>
                    <a:p>
                      <a:pPr marL="0" algn="l" defTabSz="914400" rtl="0" eaLnBrk="1" latinLnBrk="0" hangingPunct="1"/>
                      <a:r>
                        <a:rPr lang="en-GB" sz="1200" b="1" kern="1200" dirty="0">
                          <a:solidFill>
                            <a:schemeClr val="lt1"/>
                          </a:solidFill>
                          <a:latin typeface="+mn-lt"/>
                          <a:ea typeface="+mn-ea"/>
                          <a:cs typeface="+mn-cs"/>
                        </a:rPr>
                        <a:t>Activity</a:t>
                      </a:r>
                    </a:p>
                  </a:txBody>
                  <a:tcPr/>
                </a:tc>
                <a:tc>
                  <a:txBody>
                    <a:bodyPr/>
                    <a:lstStyle/>
                    <a:p>
                      <a:pPr marL="0" algn="l" defTabSz="914400" rtl="0" eaLnBrk="1" latinLnBrk="0" hangingPunct="1"/>
                      <a:r>
                        <a:rPr lang="en-GB" sz="1200" b="1" kern="1200" dirty="0">
                          <a:solidFill>
                            <a:schemeClr val="lt1"/>
                          </a:solidFill>
                          <a:latin typeface="+mn-lt"/>
                          <a:ea typeface="+mn-ea"/>
                          <a:cs typeface="+mn-cs"/>
                        </a:rPr>
                        <a:t>Status</a:t>
                      </a:r>
                    </a:p>
                  </a:txBody>
                  <a:tcPr/>
                </a:tc>
                <a:extLst>
                  <a:ext uri="{0D108BD9-81ED-4DB2-BD59-A6C34878D82A}">
                    <a16:rowId xmlns:a16="http://schemas.microsoft.com/office/drawing/2014/main" val="3852470869"/>
                  </a:ext>
                </a:extLst>
              </a:tr>
              <a:tr h="1075112">
                <a:tc>
                  <a:txBody>
                    <a:bodyPr/>
                    <a:lstStyle/>
                    <a:p>
                      <a:r>
                        <a:rPr lang="en-GB" sz="1100" dirty="0"/>
                        <a:t>AFI1</a:t>
                      </a:r>
                    </a:p>
                  </a:txBody>
                  <a:tcPr anchor="ctr"/>
                </a:tc>
                <a:tc>
                  <a:txBody>
                    <a:bodyPr/>
                    <a:lstStyle/>
                    <a:p>
                      <a:pPr marL="88900" indent="0" algn="l" fontAlgn="b"/>
                      <a:r>
                        <a:rPr lang="en-GB" sz="1100" b="0" i="0" u="none" strike="noStrike" dirty="0">
                          <a:solidFill>
                            <a:srgbClr val="000000"/>
                          </a:solidFill>
                          <a:effectLst/>
                          <a:latin typeface="+mn-lt"/>
                        </a:rPr>
                        <a:t>The Yorkshire and Humber Regional Organised  Crime Unit and its constituent forces should improve how they work  together to tackle serious and organised crime. The Yorkshire and Humber Regional Organised Crime Unit (YHROCU), and its </a:t>
                      </a:r>
                    </a:p>
                    <a:p>
                      <a:pPr marL="88900" indent="0" algn="l" fontAlgn="b"/>
                      <a:r>
                        <a:rPr lang="en-GB" sz="1100" b="0" i="0" u="none" strike="noStrike" dirty="0">
                          <a:solidFill>
                            <a:srgbClr val="000000"/>
                          </a:solidFill>
                          <a:effectLst/>
                          <a:latin typeface="+mn-lt"/>
                        </a:rPr>
                        <a:t>constituent forces, should improve:</a:t>
                      </a:r>
                    </a:p>
                    <a:p>
                      <a:pPr marL="88900" indent="0" algn="l" fontAlgn="b"/>
                      <a:r>
                        <a:rPr lang="en-GB" sz="1100" b="0" i="0" u="none" strike="noStrike" dirty="0">
                          <a:solidFill>
                            <a:srgbClr val="000000"/>
                          </a:solidFill>
                          <a:effectLst/>
                          <a:latin typeface="+mn-lt"/>
                        </a:rPr>
                        <a:t>• the quality and consistency of 4P plans;</a:t>
                      </a:r>
                    </a:p>
                    <a:p>
                      <a:pPr marL="88900" indent="0" algn="l" fontAlgn="b"/>
                      <a:r>
                        <a:rPr lang="en-GB" sz="1100" b="0" i="0" u="none" strike="noStrike" dirty="0">
                          <a:solidFill>
                            <a:srgbClr val="000000"/>
                          </a:solidFill>
                          <a:effectLst/>
                          <a:latin typeface="+mn-lt"/>
                        </a:rPr>
                        <a:t>• how they record disruption activity on the agency and partner management </a:t>
                      </a:r>
                    </a:p>
                    <a:p>
                      <a:pPr marL="88900" indent="0" algn="l" fontAlgn="b"/>
                      <a:r>
                        <a:rPr lang="en-GB" sz="1100" b="0" i="0" u="none" strike="noStrike" dirty="0">
                          <a:solidFill>
                            <a:srgbClr val="000000"/>
                          </a:solidFill>
                          <a:effectLst/>
                          <a:latin typeface="+mn-lt"/>
                        </a:rPr>
                        <a:t>information system (APMIS); and</a:t>
                      </a:r>
                    </a:p>
                    <a:p>
                      <a:pPr marL="88900" indent="0" algn="l" fontAlgn="b"/>
                      <a:r>
                        <a:rPr lang="en-GB" sz="1100" b="0" i="0" u="none" strike="noStrike" dirty="0">
                          <a:solidFill>
                            <a:srgbClr val="000000"/>
                          </a:solidFill>
                          <a:effectLst/>
                          <a:latin typeface="+mn-lt"/>
                        </a:rPr>
                        <a:t>• the recording of unmet demand on APMIS.</a:t>
                      </a:r>
                      <a:endParaRPr lang="en-GB" sz="1100" b="0" i="0" u="none" strike="noStrike" dirty="0">
                        <a:solidFill>
                          <a:srgbClr val="000000"/>
                        </a:solidFill>
                        <a:effectLst/>
                        <a:latin typeface="Calibri"/>
                      </a:endParaRPr>
                    </a:p>
                  </a:txBody>
                  <a:tcPr marL="0" marR="0" marT="0" marB="0" anchor="ctr"/>
                </a:tc>
                <a:tc>
                  <a:txBody>
                    <a:bodyPr/>
                    <a:lstStyle/>
                    <a:p>
                      <a:pPr marL="2603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dirty="0">
                          <a:solidFill>
                            <a:srgbClr val="000000"/>
                          </a:solidFill>
                          <a:effectLst/>
                          <a:latin typeface="+mn-lt"/>
                        </a:rPr>
                        <a:t>The force utilises the national 4P plan template and these are scrutinised through force governance; the force is seeking to improve this process through the implementation of the National 4P App.</a:t>
                      </a:r>
                    </a:p>
                    <a:p>
                      <a:pPr marL="2603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en-GB" sz="1100" b="0" i="0" u="none" strike="noStrike" dirty="0">
                          <a:solidFill>
                            <a:srgbClr val="000000"/>
                          </a:solidFill>
                          <a:effectLst/>
                          <a:latin typeface="+mn-lt"/>
                        </a:rPr>
                        <a:t>Work is ongoing to improve the recording of disruptions across all  aspects of 4P’s. </a:t>
                      </a:r>
                    </a:p>
                  </a:txBody>
                  <a:tcPr marL="0" marR="0" marT="0" marB="0" anchor="ctr"/>
                </a:tc>
                <a:tc>
                  <a:txBody>
                    <a:bodyPr/>
                    <a:lstStyle/>
                    <a:p>
                      <a:pPr marL="0" marR="0" lvl="0" indent="0" algn="l" defTabSz="914400">
                        <a:lnSpc>
                          <a:spcPct val="100000"/>
                        </a:lnSpc>
                        <a:spcBef>
                          <a:spcPts val="0"/>
                        </a:spcBef>
                        <a:spcAft>
                          <a:spcPts val="0"/>
                        </a:spcAft>
                        <a:buNone/>
                        <a:tabLst/>
                        <a:defRPr/>
                      </a:pPr>
                      <a:r>
                        <a:rPr lang="en-GB" sz="1100" b="0" i="0" u="none" strike="noStrike" kern="1200" noProof="0" dirty="0">
                          <a:solidFill>
                            <a:srgbClr val="000000"/>
                          </a:solidFill>
                          <a:effectLst/>
                          <a:latin typeface="+mn-lt"/>
                        </a:rPr>
                        <a:t>Activity ongoing – target delivery date is the end of September 2026</a:t>
                      </a:r>
                      <a:endParaRPr lang="en-GB" sz="1100" b="0" i="0" u="none" strike="noStrike" kern="1200" dirty="0">
                        <a:solidFill>
                          <a:srgbClr val="000000"/>
                        </a:solidFill>
                        <a:effectLst/>
                        <a:latin typeface="Calibri" panose="020F0502020204030204" pitchFamily="34" charset="0"/>
                        <a:ea typeface="+mn-ea"/>
                        <a:cs typeface="+mn-cs"/>
                      </a:endParaRPr>
                    </a:p>
                  </a:txBody>
                  <a:tcPr anchor="ctr"/>
                </a:tc>
                <a:extLst>
                  <a:ext uri="{0D108BD9-81ED-4DB2-BD59-A6C34878D82A}">
                    <a16:rowId xmlns:a16="http://schemas.microsoft.com/office/drawing/2014/main" val="794534028"/>
                  </a:ext>
                </a:extLst>
              </a:tr>
              <a:tr h="698125">
                <a:tc>
                  <a:txBody>
                    <a:bodyPr/>
                    <a:lstStyle/>
                    <a:p>
                      <a:r>
                        <a:rPr lang="en-GB" sz="1100" dirty="0"/>
                        <a:t>AFI2</a:t>
                      </a:r>
                    </a:p>
                  </a:txBody>
                  <a:tcPr anchor="ctr"/>
                </a:tc>
                <a:tc>
                  <a:txBody>
                    <a:bodyPr/>
                    <a:lstStyle/>
                    <a:p>
                      <a:pPr marL="88900" indent="0" algn="l" fontAlgn="b"/>
                      <a:r>
                        <a:rPr lang="en-GB" sz="1100" b="0" i="0" u="none" strike="noStrike" dirty="0">
                          <a:solidFill>
                            <a:srgbClr val="000000"/>
                          </a:solidFill>
                          <a:effectLst/>
                          <a:latin typeface="+mn-lt"/>
                        </a:rPr>
                        <a:t>The Yorkshire and Humber Regional Organised Crime Unit and its constituent forces should improve how the region procures and uses technical surveillance equipment</a:t>
                      </a:r>
                      <a:endParaRPr lang="en-GB" sz="1100" b="0" i="0" u="none" strike="noStrike" dirty="0">
                        <a:solidFill>
                          <a:srgbClr val="000000"/>
                        </a:solidFill>
                        <a:effectLst/>
                        <a:latin typeface="Calibri"/>
                      </a:endParaRPr>
                    </a:p>
                  </a:txBody>
                  <a:tcPr marL="0" marR="0" marT="0" marB="0" anchor="ctr"/>
                </a:tc>
                <a:tc>
                  <a:txBody>
                    <a:bodyPr/>
                    <a:lstStyle/>
                    <a:p>
                      <a:pPr marL="260350" indent="-171450" algn="l" fontAlgn="b">
                        <a:buFont typeface="Arial" panose="020B0604020202020204" pitchFamily="34" charset="0"/>
                        <a:buChar char="•"/>
                      </a:pPr>
                      <a:r>
                        <a:rPr lang="en-GB" sz="1100" b="0" i="0" u="none" strike="noStrike" dirty="0">
                          <a:solidFill>
                            <a:srgbClr val="000000"/>
                          </a:solidFill>
                          <a:effectLst/>
                          <a:latin typeface="+mn-lt"/>
                        </a:rPr>
                        <a:t>Regional  governance now in place regarding procurement.</a:t>
                      </a:r>
                    </a:p>
                  </a:txBody>
                  <a:tcPr marL="0" marR="0" marT="0" marB="0" anchor="ctr"/>
                </a:tc>
                <a:tc>
                  <a:txBody>
                    <a:bodyPr/>
                    <a:lstStyle/>
                    <a:p>
                      <a:pPr marL="0" marR="0" lvl="0" indent="0" algn="l" defTabSz="914400">
                        <a:lnSpc>
                          <a:spcPct val="100000"/>
                        </a:lnSpc>
                        <a:spcBef>
                          <a:spcPts val="0"/>
                        </a:spcBef>
                        <a:spcAft>
                          <a:spcPts val="0"/>
                        </a:spcAft>
                        <a:buNone/>
                        <a:tabLst/>
                        <a:defRPr/>
                      </a:pPr>
                      <a:r>
                        <a:rPr lang="en-GB" sz="1100" b="0" i="0" u="none" strike="noStrike" kern="1200" noProof="0" dirty="0">
                          <a:solidFill>
                            <a:srgbClr val="000000"/>
                          </a:solidFill>
                          <a:effectLst/>
                          <a:latin typeface="+mn-lt"/>
                        </a:rPr>
                        <a:t>Closure letter completed</a:t>
                      </a:r>
                      <a:endParaRPr lang="en-GB" sz="1100" b="0" i="0" u="none" strike="noStrike" kern="1200" dirty="0">
                        <a:solidFill>
                          <a:srgbClr val="000000"/>
                        </a:solidFill>
                        <a:effectLst/>
                        <a:latin typeface="Calibri" panose="020F0502020204030204" pitchFamily="34" charset="0"/>
                        <a:ea typeface="+mn-ea"/>
                        <a:cs typeface="+mn-cs"/>
                      </a:endParaRPr>
                    </a:p>
                  </a:txBody>
                  <a:tcPr anchor="ctr"/>
                </a:tc>
                <a:extLst>
                  <a:ext uri="{0D108BD9-81ED-4DB2-BD59-A6C34878D82A}">
                    <a16:rowId xmlns:a16="http://schemas.microsoft.com/office/drawing/2014/main" val="3707392051"/>
                  </a:ext>
                </a:extLst>
              </a:tr>
              <a:tr h="698125">
                <a:tc>
                  <a:txBody>
                    <a:bodyPr/>
                    <a:lstStyle/>
                    <a:p>
                      <a:r>
                        <a:rPr lang="en-GB" sz="1100" dirty="0"/>
                        <a:t>AFI3</a:t>
                      </a:r>
                    </a:p>
                  </a:txBody>
                  <a:tcPr anchor="ctr"/>
                </a:tc>
                <a:tc>
                  <a:txBody>
                    <a:bodyPr/>
                    <a:lstStyle/>
                    <a:p>
                      <a:pPr marL="88900" indent="0" algn="l" fontAlgn="b"/>
                      <a:r>
                        <a:rPr lang="en-GB" sz="1100" b="0" i="0" u="none" strike="noStrike" dirty="0">
                          <a:solidFill>
                            <a:srgbClr val="000000"/>
                          </a:solidFill>
                          <a:effectLst/>
                          <a:latin typeface="+mn-lt"/>
                        </a:rPr>
                        <a:t>North Yorkshire Police should improve how it accesses serious and organised crime data from partners</a:t>
                      </a:r>
                    </a:p>
                  </a:txBody>
                  <a:tcPr marL="0" marR="0" marT="0" marB="0" anchor="ctr"/>
                </a:tc>
                <a:tc>
                  <a:txBody>
                    <a:bodyPr/>
                    <a:lstStyle/>
                    <a:p>
                      <a:pPr marL="260350" indent="-171450" algn="l" fontAlgn="b">
                        <a:buFont typeface="Arial" panose="020B0604020202020204" pitchFamily="34" charset="0"/>
                        <a:buChar char="•"/>
                      </a:pPr>
                      <a:r>
                        <a:rPr lang="en-GB" sz="1100" b="0" i="0" u="none" strike="noStrike" dirty="0">
                          <a:solidFill>
                            <a:srgbClr val="000000"/>
                          </a:solidFill>
                          <a:effectLst/>
                          <a:latin typeface="+mn-lt"/>
                        </a:rPr>
                        <a:t>The force is working with partners to improve access to additional data which will inform its SOC local profiles.</a:t>
                      </a:r>
                    </a:p>
                  </a:txBody>
                  <a:tcPr marL="0" marR="0" marT="0" marB="0" anchor="ctr"/>
                </a:tc>
                <a:tc>
                  <a:txBody>
                    <a:bodyPr/>
                    <a:lstStyle/>
                    <a:p>
                      <a:pPr marL="0" marR="0" lvl="0" indent="0" algn="l" defTabSz="914400">
                        <a:lnSpc>
                          <a:spcPct val="100000"/>
                        </a:lnSpc>
                        <a:spcBef>
                          <a:spcPts val="0"/>
                        </a:spcBef>
                        <a:spcAft>
                          <a:spcPts val="0"/>
                        </a:spcAft>
                        <a:buNone/>
                        <a:tabLst/>
                        <a:defRPr/>
                      </a:pPr>
                      <a:r>
                        <a:rPr lang="en-GB" sz="1100" b="0" i="0" u="none" strike="noStrike" kern="1200" noProof="0" dirty="0">
                          <a:solidFill>
                            <a:srgbClr val="000000"/>
                          </a:solidFill>
                          <a:effectLst/>
                          <a:latin typeface="+mn-lt"/>
                        </a:rPr>
                        <a:t>Activity ongoing – target delivery date is the end of September 2026</a:t>
                      </a:r>
                      <a:endParaRPr lang="en-GB" sz="1100" b="0" i="0" u="none" strike="noStrike" kern="1200" dirty="0">
                        <a:solidFill>
                          <a:srgbClr val="000000"/>
                        </a:solidFill>
                        <a:effectLst/>
                        <a:latin typeface="Calibri" panose="020F0502020204030204" pitchFamily="34" charset="0"/>
                        <a:ea typeface="+mn-ea"/>
                        <a:cs typeface="+mn-cs"/>
                      </a:endParaRPr>
                    </a:p>
                  </a:txBody>
                  <a:tcPr anchor="ctr"/>
                </a:tc>
                <a:extLst>
                  <a:ext uri="{0D108BD9-81ED-4DB2-BD59-A6C34878D82A}">
                    <a16:rowId xmlns:a16="http://schemas.microsoft.com/office/drawing/2014/main" val="1316812222"/>
                  </a:ext>
                </a:extLst>
              </a:tr>
              <a:tr h="544537">
                <a:tc>
                  <a:txBody>
                    <a:bodyPr/>
                    <a:lstStyle/>
                    <a:p>
                      <a:r>
                        <a:rPr lang="en-GB" sz="1100" dirty="0"/>
                        <a:t>AFI4</a:t>
                      </a:r>
                    </a:p>
                  </a:txBody>
                  <a:tcPr anchor="ctr"/>
                </a:tc>
                <a:tc>
                  <a:txBody>
                    <a:bodyPr/>
                    <a:lstStyle/>
                    <a:p>
                      <a:pPr marL="88900" indent="0" algn="l" fontAlgn="b"/>
                      <a:r>
                        <a:rPr lang="en-GB" sz="1100" b="0" i="0" u="none" strike="noStrike" dirty="0">
                          <a:solidFill>
                            <a:srgbClr val="000000"/>
                          </a:solidFill>
                          <a:effectLst/>
                          <a:latin typeface="+mn-lt"/>
                        </a:rPr>
                        <a:t>North Yorkshire Police should improve how it manages serious and organised crime offenders</a:t>
                      </a:r>
                    </a:p>
                  </a:txBody>
                  <a:tcPr marL="0" marR="0" marT="0" marB="0" anchor="ctr"/>
                </a:tc>
                <a:tc>
                  <a:txBody>
                    <a:bodyPr/>
                    <a:lstStyle/>
                    <a:p>
                      <a:pPr marL="260350" indent="-171450" algn="l" fontAlgn="b">
                        <a:buFont typeface="Arial" panose="020B0604020202020204" pitchFamily="34" charset="0"/>
                        <a:buChar char="•"/>
                      </a:pPr>
                      <a:r>
                        <a:rPr lang="en-GB" sz="1100" b="0" i="0" u="none" strike="noStrike" dirty="0">
                          <a:solidFill>
                            <a:srgbClr val="000000"/>
                          </a:solidFill>
                          <a:effectLst/>
                          <a:latin typeface="Calibri"/>
                        </a:rPr>
                        <a:t>The force is developing its understanding regarding any potential challenges to the successful application for Serious Crime Prevention Orders (SCPOs)</a:t>
                      </a:r>
                    </a:p>
                    <a:p>
                      <a:pPr marL="260350" indent="-171450" algn="l" fontAlgn="b">
                        <a:buFont typeface="Arial" panose="020B0604020202020204" pitchFamily="34" charset="0"/>
                        <a:buChar char="•"/>
                      </a:pPr>
                      <a:r>
                        <a:rPr lang="en-GB" sz="1100" b="0" i="0" u="none" strike="noStrike" dirty="0">
                          <a:solidFill>
                            <a:srgbClr val="000000"/>
                          </a:solidFill>
                          <a:effectLst/>
                          <a:latin typeface="Calibri"/>
                        </a:rPr>
                        <a:t>The publication of communication and training to the workforce regarding thresholds for SCPOs</a:t>
                      </a:r>
                    </a:p>
                    <a:p>
                      <a:pPr marL="260350" indent="-171450" algn="l" fontAlgn="b">
                        <a:buFont typeface="Arial" panose="020B0604020202020204" pitchFamily="34" charset="0"/>
                        <a:buChar char="•"/>
                      </a:pPr>
                      <a:r>
                        <a:rPr lang="en-GB" sz="1100" b="0" i="0" u="none" strike="noStrike" dirty="0">
                          <a:solidFill>
                            <a:srgbClr val="000000"/>
                          </a:solidFill>
                          <a:effectLst/>
                          <a:latin typeface="Calibri"/>
                        </a:rPr>
                        <a:t>The realignment of SCPO management within the Safeguarding function.</a:t>
                      </a:r>
                    </a:p>
                    <a:p>
                      <a:pPr marL="88900" indent="0" algn="l" fontAlgn="b">
                        <a:buFont typeface="Arial" panose="020B0604020202020204" pitchFamily="34" charset="0"/>
                        <a:buNone/>
                      </a:pPr>
                      <a:endParaRPr lang="en-GB" sz="1100" b="0" i="0" u="none" strike="noStrike" dirty="0">
                        <a:solidFill>
                          <a:srgbClr val="000000"/>
                        </a:solidFill>
                        <a:effectLst/>
                        <a:latin typeface="Calibri"/>
                      </a:endParaRPr>
                    </a:p>
                  </a:txBody>
                  <a:tcPr marL="0" marR="0" marT="0" marB="0" anchor="ctr"/>
                </a:tc>
                <a:tc>
                  <a:txBody>
                    <a:bodyPr/>
                    <a:lstStyle/>
                    <a:p>
                      <a:pPr marL="0" marR="0" lvl="0" indent="0" algn="l" defTabSz="914400">
                        <a:lnSpc>
                          <a:spcPct val="100000"/>
                        </a:lnSpc>
                        <a:spcBef>
                          <a:spcPts val="0"/>
                        </a:spcBef>
                        <a:spcAft>
                          <a:spcPts val="0"/>
                        </a:spcAft>
                        <a:buNone/>
                        <a:tabLst/>
                        <a:defRPr/>
                      </a:pPr>
                      <a:r>
                        <a:rPr lang="en-GB" sz="1100" b="0" i="0" u="none" strike="noStrike" kern="1200" noProof="0" dirty="0">
                          <a:solidFill>
                            <a:srgbClr val="000000"/>
                          </a:solidFill>
                          <a:effectLst/>
                          <a:latin typeface="+mn-lt"/>
                        </a:rPr>
                        <a:t>Closure letter being drafted</a:t>
                      </a:r>
                      <a:endParaRPr lang="en-GB" sz="1100" b="0" i="0" u="none" strike="noStrike" kern="1200" dirty="0">
                        <a:solidFill>
                          <a:srgbClr val="000000"/>
                        </a:solidFill>
                        <a:effectLst/>
                        <a:latin typeface="Calibri" panose="020F0502020204030204" pitchFamily="34" charset="0"/>
                        <a:ea typeface="+mn-ea"/>
                        <a:cs typeface="+mn-cs"/>
                      </a:endParaRPr>
                    </a:p>
                  </a:txBody>
                  <a:tcPr anchor="ctr"/>
                </a:tc>
                <a:extLst>
                  <a:ext uri="{0D108BD9-81ED-4DB2-BD59-A6C34878D82A}">
                    <a16:rowId xmlns:a16="http://schemas.microsoft.com/office/drawing/2014/main" val="3111980156"/>
                  </a:ext>
                </a:extLst>
              </a:tr>
            </a:tbl>
          </a:graphicData>
        </a:graphic>
      </p:graphicFrame>
      <p:sp>
        <p:nvSpPr>
          <p:cNvPr id="4" name="Content Placeholder 5">
            <a:extLst>
              <a:ext uri="{FF2B5EF4-FFF2-40B4-BE49-F238E27FC236}">
                <a16:creationId xmlns:a16="http://schemas.microsoft.com/office/drawing/2014/main" id="{D80A4D55-BE7A-0CF5-0A31-CDBE3D7E8674}"/>
              </a:ext>
            </a:extLst>
          </p:cNvPr>
          <p:cNvSpPr txBox="1">
            <a:spLocks/>
          </p:cNvSpPr>
          <p:nvPr/>
        </p:nvSpPr>
        <p:spPr bwMode="auto">
          <a:xfrm>
            <a:off x="126694" y="964496"/>
            <a:ext cx="8229600" cy="49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342900" indent="-342900" algn="l" rtl="0" fontAlgn="base">
              <a:spcBef>
                <a:spcPct val="20000"/>
              </a:spcBef>
              <a:spcAft>
                <a:spcPct val="0"/>
              </a:spcAft>
              <a:buFont typeface="Arial" charset="0"/>
              <a:buChar char="•"/>
              <a:defRPr sz="24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4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457200">
              <a:lnSpc>
                <a:spcPct val="107000"/>
              </a:lnSpc>
            </a:pPr>
            <a:r>
              <a:rPr lang="en-GB" sz="1400" dirty="0">
                <a:latin typeface="Calibri"/>
                <a:ea typeface="Calibri"/>
                <a:cs typeface="Calibri"/>
              </a:rPr>
              <a:t>NYP grade – Adequate</a:t>
            </a:r>
            <a:endParaRPr lang="en-GB" sz="1400" dirty="0">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25206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68B65-D532-C448-29E0-19C4F4817C1B}"/>
              </a:ext>
            </a:extLst>
          </p:cNvPr>
          <p:cNvSpPr>
            <a:spLocks noGrp="1"/>
          </p:cNvSpPr>
          <p:nvPr>
            <p:ph type="title"/>
          </p:nvPr>
        </p:nvSpPr>
        <p:spPr/>
        <p:txBody>
          <a:bodyPr/>
          <a:lstStyle/>
          <a:p>
            <a:r>
              <a:rPr lang="en-GB" dirty="0"/>
              <a:t>HMICFRS Inspection Programme</a:t>
            </a:r>
          </a:p>
        </p:txBody>
      </p:sp>
      <p:sp>
        <p:nvSpPr>
          <p:cNvPr id="3" name="Content Placeholder 2">
            <a:extLst>
              <a:ext uri="{FF2B5EF4-FFF2-40B4-BE49-F238E27FC236}">
                <a16:creationId xmlns:a16="http://schemas.microsoft.com/office/drawing/2014/main" id="{E9744BA1-FB9A-C303-31E7-7BE2946200E4}"/>
              </a:ext>
            </a:extLst>
          </p:cNvPr>
          <p:cNvSpPr>
            <a:spLocks noGrp="1"/>
          </p:cNvSpPr>
          <p:nvPr>
            <p:ph idx="1"/>
          </p:nvPr>
        </p:nvSpPr>
        <p:spPr>
          <a:xfrm>
            <a:off x="457200" y="1286691"/>
            <a:ext cx="8229600" cy="5296671"/>
          </a:xfrm>
        </p:spPr>
        <p:txBody>
          <a:bodyPr/>
          <a:lstStyle/>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Rolling programmes of policing inspections including:</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PEEL 25-27 (</a:t>
            </a:r>
            <a:r>
              <a:rPr lang="en-GB" sz="1200" dirty="0">
                <a:latin typeface="Calibri" panose="020F0502020204030204" pitchFamily="34" charset="0"/>
                <a:ea typeface="Calibri" panose="020F0502020204030204" pitchFamily="34" charset="0"/>
              </a:rPr>
              <a:t>Completed, Report published Apr 26</a:t>
            </a:r>
            <a:r>
              <a:rPr lang="en-GB" sz="1200" dirty="0">
                <a:effectLst/>
                <a:latin typeface="Calibri" panose="020F0502020204030204" pitchFamily="34" charset="0"/>
                <a:ea typeface="Calibri" panose="020F0502020204030204" pitchFamily="34" charset="0"/>
              </a:rPr>
              <a:t>) </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Child protection inspections (Joint and single agency) (Dates to be confirmed by HMICFRS)</a:t>
            </a:r>
            <a:endParaRPr lang="en-GB" sz="1100" dirty="0">
              <a:effectLst/>
              <a:latin typeface="Calibri" panose="020F0502020204030204" pitchFamily="34" charset="0"/>
              <a:ea typeface="Calibri" panose="020F0502020204030204" pitchFamily="34" charset="0"/>
            </a:endParaRPr>
          </a:p>
          <a:p>
            <a:pPr lvl="1"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Criminal justice joint inspections and inspection programmes </a:t>
            </a:r>
            <a:r>
              <a:rPr lang="en-GB" sz="1200" dirty="0">
                <a:latin typeface="Calibri" panose="020F0502020204030204" pitchFamily="34" charset="0"/>
                <a:ea typeface="Calibri" panose="020F0502020204030204" pitchFamily="34" charset="0"/>
              </a:rPr>
              <a:t>(Dates to be confirmed by HMICFRS)</a:t>
            </a: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Serious and organised crime (NYP Report published in December 2025)</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Integrity (NYP Report published Jan 25)</a:t>
            </a:r>
          </a:p>
          <a:p>
            <a:pPr indent="0" algn="just">
              <a:buNone/>
            </a:pPr>
            <a:endParaRPr lang="en-GB" sz="1100" dirty="0">
              <a:effectLst/>
              <a:latin typeface="Calibri" panose="020F0502020204030204" pitchFamily="34" charset="0"/>
              <a:ea typeface="Calibri" panose="020F0502020204030204" pitchFamily="34" charset="0"/>
            </a:endParaRPr>
          </a:p>
          <a:p>
            <a:pPr marL="342900" lvl="0" indent="-342900" algn="just">
              <a:buFont typeface="Symbol" panose="05050102010706020507" pitchFamily="18" charset="2"/>
              <a:buChar char=""/>
            </a:pPr>
            <a:r>
              <a:rPr lang="en-GB" sz="1200" dirty="0">
                <a:effectLst/>
                <a:latin typeface="Calibri" panose="020F0502020204030204" pitchFamily="34" charset="0"/>
                <a:ea typeface="Calibri" panose="020F0502020204030204" pitchFamily="34" charset="0"/>
              </a:rPr>
              <a:t>HMICFRS plan to carry out or complete the following further areas over the course of their 2025-29 policing inspection programme and framework:</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the police response to knife-related crime, which will expand on the serious youth violence report;</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the efficiency and effectiveness of current arrangements that provide local, regional and national policing support services, including arrangements to meet the Strategic Policing Requirement;</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science and technology – examining the use of new and/or emerging science and technology, such as biometrics and facial recognition, to tackle crime;</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police and fire and rescue service cybersecurity (NYP were selected</a:t>
            </a:r>
            <a:r>
              <a:rPr lang="en-GB" sz="1200" dirty="0">
                <a:latin typeface="Calibri" panose="020F0502020204030204" pitchFamily="34" charset="0"/>
                <a:ea typeface="Calibri" panose="020F0502020204030204" pitchFamily="34" charset="0"/>
              </a:rPr>
              <a:t> and </a:t>
            </a:r>
            <a:r>
              <a:rPr lang="en-GB" sz="1200" dirty="0">
                <a:effectLst/>
                <a:latin typeface="Calibri" panose="020F0502020204030204" pitchFamily="34" charset="0"/>
                <a:ea typeface="Calibri" panose="020F0502020204030204" pitchFamily="34" charset="0"/>
              </a:rPr>
              <a:t>fieldwork took place week commencing 12</a:t>
            </a:r>
            <a:r>
              <a:rPr lang="en-GB" sz="1200" baseline="30000" dirty="0">
                <a:effectLst/>
                <a:latin typeface="Calibri" panose="020F0502020204030204" pitchFamily="34" charset="0"/>
                <a:ea typeface="Calibri" panose="020F0502020204030204" pitchFamily="34" charset="0"/>
              </a:rPr>
              <a:t>th</a:t>
            </a:r>
            <a:r>
              <a:rPr lang="en-GB" sz="1200" dirty="0">
                <a:effectLst/>
                <a:latin typeface="Calibri" panose="020F0502020204030204" pitchFamily="34" charset="0"/>
                <a:ea typeface="Calibri" panose="020F0502020204030204" pitchFamily="34" charset="0"/>
              </a:rPr>
              <a:t> January);</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counter-terrorism;</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Joint Emergency Services Interoperability Principles across all emergency services;</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data and analytics – including topics such as data quality, management of data, data rights analysis (the capability and role of the analyst, for example) and using science to improve the application of data; and</a:t>
            </a:r>
            <a:endParaRPr lang="en-GB" sz="1100" dirty="0">
              <a:effectLst/>
              <a:latin typeface="Calibri" panose="020F0502020204030204" pitchFamily="34" charset="0"/>
              <a:ea typeface="Calibri" panose="020F0502020204030204" pitchFamily="34" charset="0"/>
            </a:endParaRPr>
          </a:p>
          <a:p>
            <a:pPr marL="742950" lvl="1" indent="-285750" algn="just">
              <a:buFont typeface="Courier New" panose="02070309020205020404" pitchFamily="49" charset="0"/>
              <a:buChar char="o"/>
            </a:pPr>
            <a:r>
              <a:rPr lang="en-GB" sz="1200" dirty="0">
                <a:effectLst/>
                <a:latin typeface="Calibri" panose="020F0502020204030204" pitchFamily="34" charset="0"/>
                <a:ea typeface="Calibri" panose="020F0502020204030204" pitchFamily="34" charset="0"/>
              </a:rPr>
              <a:t>retail crime and shoplifting.</a:t>
            </a:r>
            <a:endParaRPr lang="en-GB" sz="1100" dirty="0">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585677890"/>
      </p:ext>
    </p:extLst>
  </p:cSld>
  <p:clrMapOvr>
    <a:masterClrMapping/>
  </p:clrMapOvr>
</p:sld>
</file>

<file path=ppt/theme/theme1.xml><?xml version="1.0" encoding="utf-8"?>
<a:theme xmlns:a="http://schemas.openxmlformats.org/drawingml/2006/main" name="NYP presentation sty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e185a9b-95a6-4aa7-81c7-a903eba1881e" xsi:nil="true"/>
    <SharedWithUsers xmlns="ce185a9b-95a6-4aa7-81c7-a903eba1881e">
      <UserInfo>
        <DisplayName>Cain, Phil</DisplayName>
        <AccountId>209</AccountId>
        <AccountType/>
      </UserInfo>
      <UserInfo>
        <DisplayName>Burleigh, Katie</DisplayName>
        <AccountId>1797</AccountId>
        <AccountType/>
      </UserInfo>
      <UserInfo>
        <DisplayName>Brook, Mark</DisplayName>
        <AccountId>549</AccountId>
        <AccountType/>
      </UserInfo>
    </SharedWithUsers>
    <Board_x002f_Meeting xmlns="d9acf8e5-8e3a-47cc-89a4-39cc12b05bc9" xsi:nil="true"/>
    <Status xmlns="d9acf8e5-8e3a-47cc-89a4-39cc12b05bc9" xsi:nil="true"/>
    <Amended xmlns="d9acf8e5-8e3a-47cc-89a4-39cc12b05bc9">false</Amended>
    <NextReviewdue xmlns="d9acf8e5-8e3a-47cc-89a4-39cc12b05bc9" xsi:nil="true"/>
    <lcf76f155ced4ddcb4097134ff3c332f xmlns="d9acf8e5-8e3a-47cc-89a4-39cc12b05bc9">
      <Terms xmlns="http://schemas.microsoft.com/office/infopath/2007/PartnerControls"/>
    </lcf76f155ced4ddcb4097134ff3c332f>
    <Characteristic_x0020_of_x0020_Good xmlns="d9acf8e5-8e3a-47cc-89a4-39cc12b05bc9" xsi:nil="true"/>
    <Dateoflastreview xmlns="d9acf8e5-8e3a-47cc-89a4-39cc12b05bc9" xsi:nil="true"/>
    <Department xmlns="d9acf8e5-8e3a-47cc-89a4-39cc12b05bc9" xsi:nil="true"/>
    <Checked xmlns="d9acf8e5-8e3a-47cc-89a4-39cc12b05bc9">false</Checked>
    <Showcase xmlns="d9acf8e5-8e3a-47cc-89a4-39cc12b05bc9">false</Showcase>
    <RequiresRedaction xmlns="d9acf8e5-8e3a-47cc-89a4-39cc12b05bc9">false</RequiresRedact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E30E06F49BB1E64086FF6D303A9873AE" ma:contentTypeVersion="31" ma:contentTypeDescription="Create a new document." ma:contentTypeScope="" ma:versionID="b7d291d62039b4c15fc0077b626717fa">
  <xsd:schema xmlns:xsd="http://www.w3.org/2001/XMLSchema" xmlns:xs="http://www.w3.org/2001/XMLSchema" xmlns:p="http://schemas.microsoft.com/office/2006/metadata/properties" xmlns:ns2="26db1379-4fb3-4610-bdb0-e2ca34869062" xmlns:ns3="1d5b406d-af38-4c13-96c7-f2b57de50c7c" targetNamespace="http://schemas.microsoft.com/office/2006/metadata/properties" ma:root="true" ma:fieldsID="838e27e09ecca416b0bae96c72442e6a" ns2:_="" ns3:_="">
    <xsd:import namespace="26db1379-4fb3-4610-bdb0-e2ca34869062"/>
    <xsd:import namespace="1d5b406d-af38-4c13-96c7-f2b57de50c7c"/>
    <xsd:element name="properties">
      <xsd:complexType>
        <xsd:sequence>
          <xsd:element name="documentManagement">
            <xsd:complexType>
              <xsd:all>
                <xsd:element ref="ns2:_x0031_" minOccurs="0"/>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Date" minOccurs="0"/>
                <xsd:element ref="ns2:MediaServiceGenerationTime" minOccurs="0"/>
                <xsd:element ref="ns2:MediaServiceEventHashCode" minOccurs="0"/>
                <xsd:element ref="ns2:MediaServiceAutoKeyPoints" minOccurs="0"/>
                <xsd:element ref="ns2:MediaServiceKeyPoints" minOccurs="0"/>
                <xsd:element ref="ns2:Order0"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FilePath" minOccurs="0"/>
                <xsd:element ref="ns2:64459367-0c6a-4240-86fc-695e20e04166CountryOrRegion" minOccurs="0"/>
                <xsd:element ref="ns2:64459367-0c6a-4240-86fc-695e20e04166State" minOccurs="0"/>
                <xsd:element ref="ns2:64459367-0c6a-4240-86fc-695e20e04166City" minOccurs="0"/>
                <xsd:element ref="ns2:64459367-0c6a-4240-86fc-695e20e04166PostalCode" minOccurs="0"/>
                <xsd:element ref="ns2:64459367-0c6a-4240-86fc-695e20e04166Street" minOccurs="0"/>
                <xsd:element ref="ns2:64459367-0c6a-4240-86fc-695e20e04166GeoLoc" minOccurs="0"/>
                <xsd:element ref="ns2:64459367-0c6a-4240-86fc-695e20e04166DispNam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6db1379-4fb3-4610-bdb0-e2ca34869062" elementFormDefault="qualified">
    <xsd:import namespace="http://schemas.microsoft.com/office/2006/documentManagement/types"/>
    <xsd:import namespace="http://schemas.microsoft.com/office/infopath/2007/PartnerControls"/>
    <xsd:element name="_x0031_" ma:index="1" nillable="true" ma:displayName="1" ma:format="Dropdown" ma:internalName="_x0031_" ma:readOnly="false" ma:percentage="FALSE">
      <xsd:simpleType>
        <xsd:restriction base="dms:Number"/>
      </xsd:simple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hidden="true" ma:internalName="MediaServiceAutoTags" ma:readOnly="true">
      <xsd:simpleType>
        <xsd:restriction base="dms:Text"/>
      </xsd:simpleType>
    </xsd:element>
    <xsd:element name="MediaServiceOCR" ma:index="11" nillable="true" ma:displayName="MediaServiceOCR" ma:hidden="true" ma:internalName="MediaServiceOCR"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MediaServiceLocation" ma:hidden="true" ma:internalName="MediaServiceLocation" ma:readOnly="true">
      <xsd:simpleType>
        <xsd:restriction base="dms:Text"/>
      </xsd:simpleType>
    </xsd:element>
    <xsd:element name="Date" ma:index="16" nillable="true" ma:displayName="Date" ma:format="DateOnly" ma:hidden="true" ma:internalName="Date" ma:readOnly="false">
      <xsd:simpleType>
        <xsd:restriction base="dms:DateTime"/>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hidden="true" ma:internalName="MediaServiceKeyPoints" ma:readOnly="true">
      <xsd:simpleType>
        <xsd:restriction base="dms:Note"/>
      </xsd:simpleType>
    </xsd:element>
    <xsd:element name="Order0" ma:index="22" nillable="true" ma:displayName="Order" ma:format="Dropdown" ma:hidden="true" ma:internalName="Order0" ma:readOnly="false" ma:percentage="FALSE">
      <xsd:simpleType>
        <xsd:restriction base="dms:Number"/>
      </xsd:simpleType>
    </xsd:element>
    <xsd:element name="MediaLengthInSeconds" ma:index="23" nillable="true" ma:displayName="Length (seconds)" ma:hidden="true"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2aa5be01-d0b0-4c8f-b4f7-b5561cb0201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7"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8" nillable="true" ma:displayName="MediaServiceSearchProperties" ma:hidden="true" ma:internalName="MediaServiceSearchProperties" ma:readOnly="true">
      <xsd:simpleType>
        <xsd:restriction base="dms:Note"/>
      </xsd:simpleType>
    </xsd:element>
    <xsd:element name="FilePath" ma:index="29" nillable="true" ma:displayName="File Path" ma:format="Dropdown" ma:internalName="FilePath">
      <xsd:simpleType>
        <xsd:restriction base="dms:Unknown"/>
      </xsd:simpleType>
    </xsd:element>
    <xsd:element name="64459367-0c6a-4240-86fc-695e20e04166CountryOrRegion" ma:index="30" nillable="true" ma:displayName="File Path: Country/Region" ma:internalName="CountryOrRegion" ma:readOnly="true">
      <xsd:simpleType>
        <xsd:restriction base="dms:Text"/>
      </xsd:simpleType>
    </xsd:element>
    <xsd:element name="64459367-0c6a-4240-86fc-695e20e04166State" ma:index="31" nillable="true" ma:displayName="File Path: State" ma:internalName="State" ma:readOnly="true">
      <xsd:simpleType>
        <xsd:restriction base="dms:Text"/>
      </xsd:simpleType>
    </xsd:element>
    <xsd:element name="64459367-0c6a-4240-86fc-695e20e04166City" ma:index="32" nillable="true" ma:displayName="File Path: City" ma:internalName="City" ma:readOnly="true">
      <xsd:simpleType>
        <xsd:restriction base="dms:Text"/>
      </xsd:simpleType>
    </xsd:element>
    <xsd:element name="64459367-0c6a-4240-86fc-695e20e04166PostalCode" ma:index="33" nillable="true" ma:displayName="File Path: Postal Code" ma:internalName="PostalCode" ma:readOnly="true">
      <xsd:simpleType>
        <xsd:restriction base="dms:Text"/>
      </xsd:simpleType>
    </xsd:element>
    <xsd:element name="64459367-0c6a-4240-86fc-695e20e04166Street" ma:index="34" nillable="true" ma:displayName="File Path: Street" ma:internalName="Street" ma:readOnly="true">
      <xsd:simpleType>
        <xsd:restriction base="dms:Text"/>
      </xsd:simpleType>
    </xsd:element>
    <xsd:element name="64459367-0c6a-4240-86fc-695e20e04166GeoLoc" ma:index="35" nillable="true" ma:displayName="File Path: Coordinates" ma:internalName="GeoLoc" ma:readOnly="true">
      <xsd:simpleType>
        <xsd:restriction base="dms:Unknown"/>
      </xsd:simpleType>
    </xsd:element>
    <xsd:element name="64459367-0c6a-4240-86fc-695e20e04166DispName" ma:index="36" nillable="true" ma:displayName="File Path: Name" ma:internalName="DispName" ma:readOnly="true">
      <xsd:simpleType>
        <xsd:restriction base="dms:Text"/>
      </xsd:simpleType>
    </xsd:element>
    <xsd:element name="MediaServiceBillingMetadata" ma:index="3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d5b406d-af38-4c13-96c7-f2b57de50c7c"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element name="TaxCatchAll" ma:index="26" nillable="true" ma:displayName="Taxonomy Catch All Column" ma:hidden="true" ma:list="{25cc20b5-98cb-441d-9ceb-8c5660e4686d}" ma:internalName="TaxCatchAll" ma:readOnly="false" ma:showField="CatchAllData" ma:web="1d5b406d-af38-4c13-96c7-f2b57de50c7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A4C52F-584E-49A0-AE55-94721032C753}">
  <ds:schemaRefs>
    <ds:schemaRef ds:uri="ce185a9b-95a6-4aa7-81c7-a903eba1881e"/>
    <ds:schemaRef ds:uri="http://schemas.microsoft.com/office/2006/documentManagement/types"/>
    <ds:schemaRef ds:uri="d9acf8e5-8e3a-47cc-89a4-39cc12b05bc9"/>
    <ds:schemaRef ds:uri="http://www.w3.org/XML/1998/namespace"/>
    <ds:schemaRef ds:uri="http://purl.org/dc/elements/1.1/"/>
    <ds:schemaRef ds:uri="http://schemas.openxmlformats.org/package/2006/metadata/core-properties"/>
    <ds:schemaRef ds:uri="http://schemas.microsoft.com/office/2006/metadata/properties"/>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8FCE6B17-5B64-4C66-8E6F-60691DEC0CE8}">
  <ds:schemaRefs>
    <ds:schemaRef ds:uri="http://schemas.microsoft.com/sharepoint/v3/contenttype/forms"/>
  </ds:schemaRefs>
</ds:datastoreItem>
</file>

<file path=customXml/itemProps3.xml><?xml version="1.0" encoding="utf-8"?>
<ds:datastoreItem xmlns:ds="http://schemas.openxmlformats.org/officeDocument/2006/customXml" ds:itemID="{FF4B1F04-B611-4792-8E9B-487E152342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6db1379-4fb3-4610-bdb0-e2ca34869062"/>
    <ds:schemaRef ds:uri="1d5b406d-af38-4c13-96c7-f2b57de50c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579</TotalTime>
  <Words>2114</Words>
  <Application>Microsoft Office PowerPoint</Application>
  <PresentationFormat>On-screen Show (4:3)</PresentationFormat>
  <Paragraphs>236</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Aptos Narrow</vt:lpstr>
      <vt:lpstr>Arial</vt:lpstr>
      <vt:lpstr>Calibri</vt:lpstr>
      <vt:lpstr>Courier New</vt:lpstr>
      <vt:lpstr>Microsoft Sans Serif</vt:lpstr>
      <vt:lpstr>Symbol</vt:lpstr>
      <vt:lpstr>NYP presentation style</vt:lpstr>
      <vt:lpstr>Online Public Meeting – October 2026 HMICFRS Update DCC Scott Bisset</vt:lpstr>
      <vt:lpstr>Open Recommendations and Areas for Improvement (AFIs) Overview</vt:lpstr>
      <vt:lpstr>HMICFRS Performance</vt:lpstr>
      <vt:lpstr>NYP PEEL Journey</vt:lpstr>
      <vt:lpstr>PEEL AFI - Overview</vt:lpstr>
      <vt:lpstr>PEEL AFI Update</vt:lpstr>
      <vt:lpstr>PEEL AFI Update</vt:lpstr>
      <vt:lpstr>PEEL AFI Update</vt:lpstr>
      <vt:lpstr>PEEL AFI Update</vt:lpstr>
      <vt:lpstr>PEEL AFI Update</vt:lpstr>
      <vt:lpstr>PEEL AFI Update</vt:lpstr>
      <vt:lpstr>An inspection of the Yorkshire and the Humber regional response to Serious and Organised Crime </vt:lpstr>
      <vt:lpstr>HMICFRS Inspection Programme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 Louise</dc:creator>
  <cp:lastModifiedBy>Rebecca Smith</cp:lastModifiedBy>
  <cp:revision>3</cp:revision>
  <dcterms:created xsi:type="dcterms:W3CDTF">2016-05-12T16:40:45Z</dcterms:created>
  <dcterms:modified xsi:type="dcterms:W3CDTF">2026-10-06T10:09:03Z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5ed7c50b-0f61-4668-a879-e3b105e43449</vt:lpwstr>
  </property>
  <property fmtid="{D5CDD505-2E9C-101B-9397-08002B2CF9AE}" pid="3" name="NORTH YORKSHIRE POLICEClassification">
    <vt:lpwstr>NOT PROTECTIVELY MARKED</vt:lpwstr>
  </property>
  <property fmtid="{D5CDD505-2E9C-101B-9397-08002B2CF9AE}" pid="4" name="NORTH YORKSHIRE POLICEVisual Markings">
    <vt:lpwstr>No</vt:lpwstr>
  </property>
  <property fmtid="{D5CDD505-2E9C-101B-9397-08002B2CF9AE}" pid="5" name="ContentTypeId">
    <vt:lpwstr>0x010100E30E06F49BB1E64086FF6D303A9873AE</vt:lpwstr>
  </property>
  <property fmtid="{D5CDD505-2E9C-101B-9397-08002B2CF9AE}" pid="6" name="Classification">
    <vt:lpwstr>OFFICIAL</vt:lpwstr>
  </property>
  <property fmtid="{D5CDD505-2E9C-101B-9397-08002B2CF9AE}" pid="7" name="n7cc5a46288d455f83142cf2528c11bc">
    <vt:lpwstr>Unspecified|99025389-8b11-49dc-8976-39bdb13d017c</vt:lpwstr>
  </property>
  <property fmtid="{D5CDD505-2E9C-101B-9397-08002B2CF9AE}" pid="8" name="TaxCatchAll">
    <vt:lpwstr>43;#Unspecified</vt:lpwstr>
  </property>
  <property fmtid="{D5CDD505-2E9C-101B-9397-08002B2CF9AE}" pid="9" name="_dlc_DocIdItemGuid">
    <vt:lpwstr>82014810-5345-4609-bce1-b8a0eddd7349</vt:lpwstr>
  </property>
  <property fmtid="{D5CDD505-2E9C-101B-9397-08002B2CF9AE}" pid="10" name="CPDocumentType">
    <vt:lpwstr>39;#Agenda, minutes and admin documents|2589de23-d139-4c2c-9123-64c6e4243287</vt:lpwstr>
  </property>
  <property fmtid="{D5CDD505-2E9C-101B-9397-08002B2CF9AE}" pid="11" name="CPDocumentSubject">
    <vt:lpwstr>23;#Corporate matters and services|95093f2b-b44a-415d-b7db-cf56b2d8e177</vt:lpwstr>
  </property>
  <property fmtid="{D5CDD505-2E9C-101B-9397-08002B2CF9AE}" pid="12" name="CPDepartment">
    <vt:lpwstr/>
  </property>
  <property fmtid="{D5CDD505-2E9C-101B-9397-08002B2CF9AE}" pid="13" name="Order">
    <vt:r8>1700</vt:r8>
  </property>
  <property fmtid="{D5CDD505-2E9C-101B-9397-08002B2CF9AE}" pid="14" name="xd_Signature">
    <vt:bool>false</vt:bool>
  </property>
  <property fmtid="{D5CDD505-2E9C-101B-9397-08002B2CF9AE}" pid="15" name="xd_ProgID">
    <vt:lpwstr/>
  </property>
  <property fmtid="{D5CDD505-2E9C-101B-9397-08002B2CF9AE}" pid="16" name="TemplateUrl">
    <vt:lpwstr/>
  </property>
  <property fmtid="{D5CDD505-2E9C-101B-9397-08002B2CF9AE}" pid="17" name="MSIP_Label_3c3f51d1-bd89-4ee9-a78a-494f589fb33f_Enabled">
    <vt:lpwstr>true</vt:lpwstr>
  </property>
  <property fmtid="{D5CDD505-2E9C-101B-9397-08002B2CF9AE}" pid="18" name="MSIP_Label_3c3f51d1-bd89-4ee9-a78a-494f589fb33f_SetDate">
    <vt:lpwstr>2024-02-28T17:02:07Z</vt:lpwstr>
  </property>
  <property fmtid="{D5CDD505-2E9C-101B-9397-08002B2CF9AE}" pid="19" name="MSIP_Label_3c3f51d1-bd89-4ee9-a78a-494f589fb33f_Method">
    <vt:lpwstr>Standard</vt:lpwstr>
  </property>
  <property fmtid="{D5CDD505-2E9C-101B-9397-08002B2CF9AE}" pid="20" name="MSIP_Label_3c3f51d1-bd89-4ee9-a78a-494f589fb33f_Name">
    <vt:lpwstr>OFFICIAL</vt:lpwstr>
  </property>
  <property fmtid="{D5CDD505-2E9C-101B-9397-08002B2CF9AE}" pid="21" name="MSIP_Label_3c3f51d1-bd89-4ee9-a78a-494f589fb33f_SiteId">
    <vt:lpwstr>2c84bc91-93af-476e-9721-cdad67cb3ead</vt:lpwstr>
  </property>
  <property fmtid="{D5CDD505-2E9C-101B-9397-08002B2CF9AE}" pid="22" name="MSIP_Label_3c3f51d1-bd89-4ee9-a78a-494f589fb33f_ActionId">
    <vt:lpwstr>0dde04ed-4749-4678-9fdd-a9a0297a59d9</vt:lpwstr>
  </property>
  <property fmtid="{D5CDD505-2E9C-101B-9397-08002B2CF9AE}" pid="23" name="MSIP_Label_3c3f51d1-bd89-4ee9-a78a-494f589fb33f_ContentBits">
    <vt:lpwstr>0</vt:lpwstr>
  </property>
  <property fmtid="{D5CDD505-2E9C-101B-9397-08002B2CF9AE}" pid="24" name="MediaServiceImageTags">
    <vt:lpwstr/>
  </property>
</Properties>
</file>