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sldIdLst>
    <p:sldId id="256" r:id="rId5"/>
    <p:sldId id="271" r:id="rId6"/>
    <p:sldId id="272" r:id="rId7"/>
    <p:sldId id="273" r:id="rId8"/>
    <p:sldId id="274" r:id="rId9"/>
    <p:sldId id="275" r:id="rId10"/>
    <p:sldId id="276" r:id="rId11"/>
    <p:sldId id="261" r:id="rId12"/>
    <p:sldId id="277" r:id="rId13"/>
    <p:sldId id="268" r:id="rId14"/>
    <p:sldId id="259" r:id="rId15"/>
    <p:sldId id="260" r:id="rId16"/>
    <p:sldId id="269" r:id="rId17"/>
    <p:sldId id="270" r:id="rId18"/>
    <p:sldId id="278" r:id="rId1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B5F2F4-2840-5FF3-1DF9-C38E020666AB}" v="2" dt="2026-10-07T14:00:53.4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556" autoAdjust="0"/>
    <p:restoredTop sz="76496" autoAdjust="0"/>
  </p:normalViewPr>
  <p:slideViewPr>
    <p:cSldViewPr snapToGrid="0">
      <p:cViewPr varScale="1">
        <p:scale>
          <a:sx n="48" d="100"/>
          <a:sy n="48" d="100"/>
        </p:scale>
        <p:origin x="1456" y="40"/>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becca Smith" userId="S::rebecca.smith@northyorkshire-pfcc.gov.uk::9d9f2b8c-7675-47ad-99ec-17b880e62bbd" providerId="AD" clId="Web-{CFB5F2F4-2840-5FF3-1DF9-C38E020666AB}"/>
    <pc:docChg chg="modSld">
      <pc:chgData name="Rebecca Smith" userId="S::rebecca.smith@northyorkshire-pfcc.gov.uk::9d9f2b8c-7675-47ad-99ec-17b880e62bbd" providerId="AD" clId="Web-{CFB5F2F4-2840-5FF3-1DF9-C38E020666AB}" dt="2026-10-07T14:00:53.480" v="1" actId="20577"/>
      <pc:docMkLst>
        <pc:docMk/>
      </pc:docMkLst>
      <pc:sldChg chg="modSp">
        <pc:chgData name="Rebecca Smith" userId="S::rebecca.smith@northyorkshire-pfcc.gov.uk::9d9f2b8c-7675-47ad-99ec-17b880e62bbd" providerId="AD" clId="Web-{CFB5F2F4-2840-5FF3-1DF9-C38E020666AB}" dt="2026-10-07T14:00:53.480" v="1" actId="20577"/>
        <pc:sldMkLst>
          <pc:docMk/>
          <pc:sldMk cId="2562779565" sldId="271"/>
        </pc:sldMkLst>
        <pc:spChg chg="mod">
          <ac:chgData name="Rebecca Smith" userId="S::rebecca.smith@northyorkshire-pfcc.gov.uk::9d9f2b8c-7675-47ad-99ec-17b880e62bbd" providerId="AD" clId="Web-{CFB5F2F4-2840-5FF3-1DF9-C38E020666AB}" dt="2026-10-07T14:00:53.480" v="1" actId="20577"/>
          <ac:spMkLst>
            <pc:docMk/>
            <pc:sldMk cId="2562779565" sldId="271"/>
            <ac:spMk id="3" creationId="{899AF69F-F4B7-92FE-925A-8FFD6BBBE74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68FB1F-7AE9-4C83-B4DB-94B368D6CCA7}" type="datetimeFigureOut">
              <a:rPr lang="en-GB" smtClean="0"/>
              <a:t>07/10/2026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518A78-76F4-46D6-833F-911F8474A86F}" type="slidenum">
              <a:rPr lang="en-GB" smtClean="0"/>
              <a:t>‹#›</a:t>
            </a:fld>
            <a:endParaRPr lang="en-GB"/>
          </a:p>
        </p:txBody>
      </p:sp>
    </p:spTree>
    <p:extLst>
      <p:ext uri="{BB962C8B-B14F-4D97-AF65-F5344CB8AC3E}">
        <p14:creationId xmlns:p14="http://schemas.microsoft.com/office/powerpoint/2010/main" val="3355225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518A78-76F4-46D6-833F-911F8474A86F}" type="slidenum">
              <a:rPr lang="en-GB" smtClean="0"/>
              <a:t>2</a:t>
            </a:fld>
            <a:endParaRPr lang="en-GB"/>
          </a:p>
        </p:txBody>
      </p:sp>
    </p:spTree>
    <p:extLst>
      <p:ext uri="{BB962C8B-B14F-4D97-AF65-F5344CB8AC3E}">
        <p14:creationId xmlns:p14="http://schemas.microsoft.com/office/powerpoint/2010/main" val="22169760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518A78-76F4-46D6-833F-911F8474A86F}" type="slidenum">
              <a:rPr lang="en-GB" smtClean="0"/>
              <a:t>3</a:t>
            </a:fld>
            <a:endParaRPr lang="en-GB"/>
          </a:p>
        </p:txBody>
      </p:sp>
    </p:spTree>
    <p:extLst>
      <p:ext uri="{BB962C8B-B14F-4D97-AF65-F5344CB8AC3E}">
        <p14:creationId xmlns:p14="http://schemas.microsoft.com/office/powerpoint/2010/main" val="1067971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518A78-76F4-46D6-833F-911F8474A86F}" type="slidenum">
              <a:rPr lang="en-GB" smtClean="0"/>
              <a:t>4</a:t>
            </a:fld>
            <a:endParaRPr lang="en-GB"/>
          </a:p>
        </p:txBody>
      </p:sp>
    </p:spTree>
    <p:extLst>
      <p:ext uri="{BB962C8B-B14F-4D97-AF65-F5344CB8AC3E}">
        <p14:creationId xmlns:p14="http://schemas.microsoft.com/office/powerpoint/2010/main" val="1738613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518A78-76F4-46D6-833F-911F8474A86F}" type="slidenum">
              <a:rPr lang="en-GB" smtClean="0"/>
              <a:t>5</a:t>
            </a:fld>
            <a:endParaRPr lang="en-GB"/>
          </a:p>
        </p:txBody>
      </p:sp>
    </p:spTree>
    <p:extLst>
      <p:ext uri="{BB962C8B-B14F-4D97-AF65-F5344CB8AC3E}">
        <p14:creationId xmlns:p14="http://schemas.microsoft.com/office/powerpoint/2010/main" val="2314836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C4518A78-76F4-46D6-833F-911F8474A86F}" type="slidenum">
              <a:rPr lang="en-GB" smtClean="0"/>
              <a:t>6</a:t>
            </a:fld>
            <a:endParaRPr lang="en-GB"/>
          </a:p>
        </p:txBody>
      </p:sp>
    </p:spTree>
    <p:extLst>
      <p:ext uri="{BB962C8B-B14F-4D97-AF65-F5344CB8AC3E}">
        <p14:creationId xmlns:p14="http://schemas.microsoft.com/office/powerpoint/2010/main" val="14670382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518A78-76F4-46D6-833F-911F8474A86F}" type="slidenum">
              <a:rPr lang="en-GB" smtClean="0"/>
              <a:t>7</a:t>
            </a:fld>
            <a:endParaRPr lang="en-GB"/>
          </a:p>
        </p:txBody>
      </p:sp>
    </p:spTree>
    <p:extLst>
      <p:ext uri="{BB962C8B-B14F-4D97-AF65-F5344CB8AC3E}">
        <p14:creationId xmlns:p14="http://schemas.microsoft.com/office/powerpoint/2010/main" val="2906367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C4518A78-76F4-46D6-833F-911F8474A86F}" type="slidenum">
              <a:rPr lang="en-GB" smtClean="0"/>
              <a:t>8</a:t>
            </a:fld>
            <a:endParaRPr lang="en-GB"/>
          </a:p>
        </p:txBody>
      </p:sp>
    </p:spTree>
    <p:extLst>
      <p:ext uri="{BB962C8B-B14F-4D97-AF65-F5344CB8AC3E}">
        <p14:creationId xmlns:p14="http://schemas.microsoft.com/office/powerpoint/2010/main" val="36238616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518A78-76F4-46D6-833F-911F8474A86F}" type="slidenum">
              <a:rPr lang="en-GB" smtClean="0"/>
              <a:t>9</a:t>
            </a:fld>
            <a:endParaRPr lang="en-GB"/>
          </a:p>
        </p:txBody>
      </p:sp>
    </p:spTree>
    <p:extLst>
      <p:ext uri="{BB962C8B-B14F-4D97-AF65-F5344CB8AC3E}">
        <p14:creationId xmlns:p14="http://schemas.microsoft.com/office/powerpoint/2010/main" val="14548009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518A78-76F4-46D6-833F-911F8474A86F}" type="slidenum">
              <a:rPr lang="en-GB" smtClean="0"/>
              <a:t>10</a:t>
            </a:fld>
            <a:endParaRPr lang="en-GB"/>
          </a:p>
        </p:txBody>
      </p:sp>
    </p:spTree>
    <p:extLst>
      <p:ext uri="{BB962C8B-B14F-4D97-AF65-F5344CB8AC3E}">
        <p14:creationId xmlns:p14="http://schemas.microsoft.com/office/powerpoint/2010/main" val="8106678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518A78-76F4-46D6-833F-911F8474A86F}" type="slidenum">
              <a:rPr lang="en-GB" smtClean="0"/>
              <a:t>11</a:t>
            </a:fld>
            <a:endParaRPr lang="en-GB"/>
          </a:p>
        </p:txBody>
      </p:sp>
    </p:spTree>
    <p:extLst>
      <p:ext uri="{BB962C8B-B14F-4D97-AF65-F5344CB8AC3E}">
        <p14:creationId xmlns:p14="http://schemas.microsoft.com/office/powerpoint/2010/main" val="3685064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518A78-76F4-46D6-833F-911F8474A86F}" type="slidenum">
              <a:rPr lang="en-GB" smtClean="0"/>
              <a:t>12</a:t>
            </a:fld>
            <a:endParaRPr lang="en-GB"/>
          </a:p>
        </p:txBody>
      </p:sp>
    </p:spTree>
    <p:extLst>
      <p:ext uri="{BB962C8B-B14F-4D97-AF65-F5344CB8AC3E}">
        <p14:creationId xmlns:p14="http://schemas.microsoft.com/office/powerpoint/2010/main" val="3608075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518A78-76F4-46D6-833F-911F8474A86F}" type="slidenum">
              <a:rPr lang="en-GB" smtClean="0"/>
              <a:t>13</a:t>
            </a:fld>
            <a:endParaRPr lang="en-GB"/>
          </a:p>
        </p:txBody>
      </p:sp>
    </p:spTree>
    <p:extLst>
      <p:ext uri="{BB962C8B-B14F-4D97-AF65-F5344CB8AC3E}">
        <p14:creationId xmlns:p14="http://schemas.microsoft.com/office/powerpoint/2010/main" val="4186453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518A78-76F4-46D6-833F-911F8474A86F}" type="slidenum">
              <a:rPr lang="en-GB" smtClean="0"/>
              <a:t>14</a:t>
            </a:fld>
            <a:endParaRPr lang="en-GB"/>
          </a:p>
        </p:txBody>
      </p:sp>
    </p:spTree>
    <p:extLst>
      <p:ext uri="{BB962C8B-B14F-4D97-AF65-F5344CB8AC3E}">
        <p14:creationId xmlns:p14="http://schemas.microsoft.com/office/powerpoint/2010/main" val="7188945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0" y="4724400"/>
            <a:ext cx="9144000" cy="2133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pic>
        <p:nvPicPr>
          <p:cNvPr id="5"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67050" y="3573463"/>
            <a:ext cx="6034088"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1916833"/>
            <a:ext cx="7772400" cy="1080120"/>
          </a:xfrm>
        </p:spPr>
        <p:txBody>
          <a:bodyPr/>
          <a:lstStyle/>
          <a:p>
            <a:r>
              <a:rPr lang="en-US"/>
              <a:t>Click to edit Master title style</a:t>
            </a:r>
            <a:endParaRPr lang="en-GB"/>
          </a:p>
        </p:txBody>
      </p:sp>
      <p:sp>
        <p:nvSpPr>
          <p:cNvPr id="3" name="Subtitle 2"/>
          <p:cNvSpPr>
            <a:spLocks noGrp="1"/>
          </p:cNvSpPr>
          <p:nvPr>
            <p:ph type="subTitle" idx="1"/>
          </p:nvPr>
        </p:nvSpPr>
        <p:spPr>
          <a:xfrm>
            <a:off x="683568" y="2996952"/>
            <a:ext cx="7088832" cy="62292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Tree>
    <p:extLst>
      <p:ext uri="{BB962C8B-B14F-4D97-AF65-F5344CB8AC3E}">
        <p14:creationId xmlns:p14="http://schemas.microsoft.com/office/powerpoint/2010/main" val="576195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76FE79D1-1F21-4DE5-B73F-84C7D145B05B}" type="slidenum">
              <a:rPr lang="en-GB"/>
              <a:pPr>
                <a:defRPr/>
              </a:pPr>
              <a:t>‹#›</a:t>
            </a:fld>
            <a:endParaRPr lang="en-GB"/>
          </a:p>
        </p:txBody>
      </p:sp>
    </p:spTree>
    <p:extLst>
      <p:ext uri="{BB962C8B-B14F-4D97-AF65-F5344CB8AC3E}">
        <p14:creationId xmlns:p14="http://schemas.microsoft.com/office/powerpoint/2010/main" val="1521955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27DAF4B9-2B74-4F38-97DA-3C8C959110F5}" type="slidenum">
              <a:rPr lang="en-GB"/>
              <a:pPr>
                <a:defRPr/>
              </a:pPr>
              <a:t>‹#›</a:t>
            </a:fld>
            <a:endParaRPr lang="en-GB"/>
          </a:p>
        </p:txBody>
      </p:sp>
    </p:spTree>
    <p:extLst>
      <p:ext uri="{BB962C8B-B14F-4D97-AF65-F5344CB8AC3E}">
        <p14:creationId xmlns:p14="http://schemas.microsoft.com/office/powerpoint/2010/main" val="444324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4C542EE7-1CA5-4171-8605-D649BC39E678}" type="slidenum">
              <a:rPr lang="en-GB"/>
              <a:pPr>
                <a:defRPr/>
              </a:pPr>
              <a:t>‹#›</a:t>
            </a:fld>
            <a:endParaRPr lang="en-GB"/>
          </a:p>
        </p:txBody>
      </p:sp>
    </p:spTree>
    <p:extLst>
      <p:ext uri="{BB962C8B-B14F-4D97-AF65-F5344CB8AC3E}">
        <p14:creationId xmlns:p14="http://schemas.microsoft.com/office/powerpoint/2010/main" val="1243229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10"/>
          </p:nvPr>
        </p:nvSpPr>
        <p:spPr/>
        <p:txBody>
          <a:bodyPr/>
          <a:lstStyle>
            <a:lvl1pPr>
              <a:defRPr/>
            </a:lvl1pPr>
          </a:lstStyle>
          <a:p>
            <a:pPr>
              <a:defRPr/>
            </a:pPr>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95631FB8-0D31-42D2-B7DE-863D944BEC99}" type="slidenum">
              <a:rPr lang="en-GB"/>
              <a:pPr>
                <a:defRPr/>
              </a:pPr>
              <a:t>‹#›</a:t>
            </a:fld>
            <a:endParaRPr lang="en-GB"/>
          </a:p>
        </p:txBody>
      </p:sp>
    </p:spTree>
    <p:extLst>
      <p:ext uri="{BB962C8B-B14F-4D97-AF65-F5344CB8AC3E}">
        <p14:creationId xmlns:p14="http://schemas.microsoft.com/office/powerpoint/2010/main" val="3532417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177BE8A7-D47F-4A01-B3CC-119C124EC19D}" type="slidenum">
              <a:rPr lang="en-GB"/>
              <a:pPr>
                <a:defRPr/>
              </a:pPr>
              <a:t>‹#›</a:t>
            </a:fld>
            <a:endParaRPr lang="en-GB"/>
          </a:p>
        </p:txBody>
      </p:sp>
    </p:spTree>
    <p:extLst>
      <p:ext uri="{BB962C8B-B14F-4D97-AF65-F5344CB8AC3E}">
        <p14:creationId xmlns:p14="http://schemas.microsoft.com/office/powerpoint/2010/main" val="1058845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C6E694AB-D025-4AA9-A1A3-37FF48792A73}" type="slidenum">
              <a:rPr lang="en-GB"/>
              <a:pPr>
                <a:defRPr/>
              </a:pPr>
              <a:t>‹#›</a:t>
            </a:fld>
            <a:endParaRPr lang="en-GB"/>
          </a:p>
        </p:txBody>
      </p:sp>
    </p:spTree>
    <p:extLst>
      <p:ext uri="{BB962C8B-B14F-4D97-AF65-F5344CB8AC3E}">
        <p14:creationId xmlns:p14="http://schemas.microsoft.com/office/powerpoint/2010/main" val="253632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C70C5799-8A4A-4B8B-B84F-CC224F8099E4}" type="slidenum">
              <a:rPr lang="en-GB"/>
              <a:pPr>
                <a:defRPr/>
              </a:pPr>
              <a:t>‹#›</a:t>
            </a:fld>
            <a:endParaRPr lang="en-GB"/>
          </a:p>
        </p:txBody>
      </p:sp>
    </p:spTree>
    <p:extLst>
      <p:ext uri="{BB962C8B-B14F-4D97-AF65-F5344CB8AC3E}">
        <p14:creationId xmlns:p14="http://schemas.microsoft.com/office/powerpoint/2010/main" val="1737509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76C5BD77-D800-4CA6-A32A-19203EA0FFA2}" type="slidenum">
              <a:rPr lang="en-GB"/>
              <a:pPr>
                <a:defRPr/>
              </a:pPr>
              <a:t>‹#›</a:t>
            </a:fld>
            <a:endParaRPr lang="en-GB"/>
          </a:p>
        </p:txBody>
      </p:sp>
    </p:spTree>
    <p:extLst>
      <p:ext uri="{BB962C8B-B14F-4D97-AF65-F5344CB8AC3E}">
        <p14:creationId xmlns:p14="http://schemas.microsoft.com/office/powerpoint/2010/main" val="8492378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39F71733-8A78-4759-BE13-477AB47B70BC}" type="slidenum">
              <a:rPr lang="en-GB"/>
              <a:pPr>
                <a:defRPr/>
              </a:pPr>
              <a:t>‹#›</a:t>
            </a:fld>
            <a:endParaRPr lang="en-GB"/>
          </a:p>
        </p:txBody>
      </p:sp>
    </p:spTree>
    <p:extLst>
      <p:ext uri="{BB962C8B-B14F-4D97-AF65-F5344CB8AC3E}">
        <p14:creationId xmlns:p14="http://schemas.microsoft.com/office/powerpoint/2010/main" val="3167326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1655E4A6-A922-49A4-A860-81DEB02FA62C}" type="slidenum">
              <a:rPr lang="en-GB"/>
              <a:pPr>
                <a:defRPr/>
              </a:pPr>
              <a:t>‹#›</a:t>
            </a:fld>
            <a:endParaRPr lang="en-GB"/>
          </a:p>
        </p:txBody>
      </p:sp>
    </p:spTree>
    <p:extLst>
      <p:ext uri="{BB962C8B-B14F-4D97-AF65-F5344CB8AC3E}">
        <p14:creationId xmlns:p14="http://schemas.microsoft.com/office/powerpoint/2010/main" val="636489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72326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48A14981-ED7A-40ED-B7C3-33957AE3D43D}" type="slidenum">
              <a:rPr lang="en-GB"/>
              <a:pPr>
                <a:defRPr/>
              </a:pPr>
              <a:t>‹#›</a:t>
            </a:fld>
            <a:endParaRPr lang="en-GB"/>
          </a:p>
        </p:txBody>
      </p:sp>
      <p:sp>
        <p:nvSpPr>
          <p:cNvPr id="2" name="hc" descr=" "/>
          <p:cNvSpPr txBox="1"/>
          <p:nvPr userDrawn="1"/>
        </p:nvSpPr>
        <p:spPr>
          <a:xfrm>
            <a:off x="0" y="0"/>
            <a:ext cx="9144000" cy="223138"/>
          </a:xfrm>
          <a:prstGeom prst="rect">
            <a:avLst/>
          </a:prstGeom>
          <a:noFill/>
        </p:spPr>
        <p:txBody>
          <a:bodyPr vert="horz" rtlCol="0">
            <a:spAutoFit/>
          </a:bodyPr>
          <a:lstStyle/>
          <a:p>
            <a:pPr algn="ctr"/>
            <a:r>
              <a:rPr lang="en-GB" sz="850" b="0" i="0" u="none" baseline="0">
                <a:solidFill>
                  <a:srgbClr val="000000"/>
                </a:solidFill>
                <a:latin typeface="Microsoft Sans Serif"/>
              </a:rPr>
              <a:t> </a:t>
            </a:r>
          </a:p>
        </p:txBody>
      </p:sp>
      <p:sp>
        <p:nvSpPr>
          <p:cNvPr id="3" name="fc" descr=" "/>
          <p:cNvSpPr txBox="1"/>
          <p:nvPr userDrawn="1"/>
        </p:nvSpPr>
        <p:spPr>
          <a:xfrm>
            <a:off x="0" y="6537960"/>
            <a:ext cx="9144000" cy="223138"/>
          </a:xfrm>
          <a:prstGeom prst="rect">
            <a:avLst/>
          </a:prstGeom>
          <a:noFill/>
        </p:spPr>
        <p:txBody>
          <a:bodyPr vert="horz" rtlCol="0">
            <a:spAutoFit/>
          </a:bodyPr>
          <a:lstStyle/>
          <a:p>
            <a:pPr algn="ctr"/>
            <a:r>
              <a:rPr lang="en-GB" sz="850" b="0" i="0" u="none" baseline="0">
                <a:solidFill>
                  <a:srgbClr val="000000"/>
                </a:solidFill>
                <a:latin typeface="Microsoft Sans Serif"/>
              </a:rPr>
              <a:t> </a:t>
            </a:r>
          </a:p>
        </p:txBody>
      </p:sp>
      <p:pic>
        <p:nvPicPr>
          <p:cNvPr id="8" name="Picture 7" descr="A close up of a badge&#10;&#10;Description automatically generated">
            <a:extLst>
              <a:ext uri="{FF2B5EF4-FFF2-40B4-BE49-F238E27FC236}">
                <a16:creationId xmlns:a16="http://schemas.microsoft.com/office/drawing/2014/main" id="{14342F28-8EE6-7DAE-E592-90E64EC44DF7}"/>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812360" y="173570"/>
            <a:ext cx="1120000" cy="1440000"/>
          </a:xfrm>
          <a:prstGeom prst="rect">
            <a:avLst/>
          </a:prstGeom>
        </p:spPr>
      </p:pic>
    </p:spTree>
  </p:cSld>
  <p:clrMap bg1="lt1" tx1="dk1" bg2="lt2" tx2="dk2" accent1="accent1" accent2="accent2" accent3="accent3" accent4="accent4" accent5="accent5" accent6="accent6" hlink="hlink" folHlink="folHlink"/>
  <p:sldLayoutIdLst>
    <p:sldLayoutId id="2147483671"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hdr="0" ftr="0" dt="0"/>
  <p:txStyles>
    <p:titleStyle>
      <a:lvl1pPr algn="l" rtl="0" fontAlgn="base">
        <a:spcBef>
          <a:spcPct val="0"/>
        </a:spcBef>
        <a:spcAft>
          <a:spcPct val="0"/>
        </a:spcAft>
        <a:defRPr sz="3200" kern="1200">
          <a:solidFill>
            <a:schemeClr val="tx1"/>
          </a:solidFill>
          <a:latin typeface="+mj-lt"/>
          <a:ea typeface="+mj-ea"/>
          <a:cs typeface="+mj-cs"/>
        </a:defRPr>
      </a:lvl1pPr>
      <a:lvl2pPr algn="l" rtl="0" fontAlgn="base">
        <a:spcBef>
          <a:spcPct val="0"/>
        </a:spcBef>
        <a:spcAft>
          <a:spcPct val="0"/>
        </a:spcAft>
        <a:defRPr sz="3200">
          <a:solidFill>
            <a:schemeClr val="tx1"/>
          </a:solidFill>
          <a:latin typeface="Calibri" pitchFamily="34" charset="0"/>
        </a:defRPr>
      </a:lvl2pPr>
      <a:lvl3pPr algn="l" rtl="0" fontAlgn="base">
        <a:spcBef>
          <a:spcPct val="0"/>
        </a:spcBef>
        <a:spcAft>
          <a:spcPct val="0"/>
        </a:spcAft>
        <a:defRPr sz="3200">
          <a:solidFill>
            <a:schemeClr val="tx1"/>
          </a:solidFill>
          <a:latin typeface="Calibri" pitchFamily="34" charset="0"/>
        </a:defRPr>
      </a:lvl3pPr>
      <a:lvl4pPr algn="l" rtl="0" fontAlgn="base">
        <a:spcBef>
          <a:spcPct val="0"/>
        </a:spcBef>
        <a:spcAft>
          <a:spcPct val="0"/>
        </a:spcAft>
        <a:defRPr sz="3200">
          <a:solidFill>
            <a:schemeClr val="tx1"/>
          </a:solidFill>
          <a:latin typeface="Calibri" pitchFamily="34" charset="0"/>
        </a:defRPr>
      </a:lvl4pPr>
      <a:lvl5pPr algn="l" rtl="0" fontAlgn="base">
        <a:spcBef>
          <a:spcPct val="0"/>
        </a:spcBef>
        <a:spcAft>
          <a:spcPct val="0"/>
        </a:spcAft>
        <a:defRPr sz="3200">
          <a:solidFill>
            <a:schemeClr val="tx1"/>
          </a:solidFill>
          <a:latin typeface="Calibri" pitchFamily="34" charset="0"/>
        </a:defRPr>
      </a:lvl5pPr>
      <a:lvl6pPr marL="457200" algn="l" rtl="0" fontAlgn="base">
        <a:spcBef>
          <a:spcPct val="0"/>
        </a:spcBef>
        <a:spcAft>
          <a:spcPct val="0"/>
        </a:spcAft>
        <a:defRPr sz="3200">
          <a:solidFill>
            <a:schemeClr val="tx1"/>
          </a:solidFill>
          <a:latin typeface="Calibri" pitchFamily="34" charset="0"/>
        </a:defRPr>
      </a:lvl6pPr>
      <a:lvl7pPr marL="914400" algn="l" rtl="0" fontAlgn="base">
        <a:spcBef>
          <a:spcPct val="0"/>
        </a:spcBef>
        <a:spcAft>
          <a:spcPct val="0"/>
        </a:spcAft>
        <a:defRPr sz="3200">
          <a:solidFill>
            <a:schemeClr val="tx1"/>
          </a:solidFill>
          <a:latin typeface="Calibri" pitchFamily="34" charset="0"/>
        </a:defRPr>
      </a:lvl7pPr>
      <a:lvl8pPr marL="1371600" algn="l" rtl="0" fontAlgn="base">
        <a:spcBef>
          <a:spcPct val="0"/>
        </a:spcBef>
        <a:spcAft>
          <a:spcPct val="0"/>
        </a:spcAft>
        <a:defRPr sz="3200">
          <a:solidFill>
            <a:schemeClr val="tx1"/>
          </a:solidFill>
          <a:latin typeface="Calibri" pitchFamily="34" charset="0"/>
        </a:defRPr>
      </a:lvl8pPr>
      <a:lvl9pPr marL="1828800" algn="l" rtl="0" fontAlgn="base">
        <a:spcBef>
          <a:spcPct val="0"/>
        </a:spcBef>
        <a:spcAft>
          <a:spcPct val="0"/>
        </a:spcAft>
        <a:defRPr sz="32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24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4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1E8A0-00C9-8E21-EEB8-715F39B2ED25}"/>
              </a:ext>
            </a:extLst>
          </p:cNvPr>
          <p:cNvSpPr>
            <a:spLocks noGrp="1"/>
          </p:cNvSpPr>
          <p:nvPr>
            <p:ph type="ctrTitle"/>
          </p:nvPr>
        </p:nvSpPr>
        <p:spPr/>
        <p:txBody>
          <a:bodyPr/>
          <a:lstStyle/>
          <a:p>
            <a:r>
              <a:rPr lang="en-GB" dirty="0"/>
              <a:t>Prevention &amp; Early Intervention</a:t>
            </a:r>
            <a:br>
              <a:rPr lang="en-GB" dirty="0"/>
            </a:br>
            <a:endParaRPr lang="en-GB" dirty="0"/>
          </a:p>
        </p:txBody>
      </p:sp>
      <p:sp>
        <p:nvSpPr>
          <p:cNvPr id="3" name="Subtitle 2">
            <a:extLst>
              <a:ext uri="{FF2B5EF4-FFF2-40B4-BE49-F238E27FC236}">
                <a16:creationId xmlns:a16="http://schemas.microsoft.com/office/drawing/2014/main" id="{13747695-7A21-C588-4E26-7DF712E803EF}"/>
              </a:ext>
            </a:extLst>
          </p:cNvPr>
          <p:cNvSpPr>
            <a:spLocks noGrp="1"/>
          </p:cNvSpPr>
          <p:nvPr>
            <p:ph type="subTitle" idx="1"/>
          </p:nvPr>
        </p:nvSpPr>
        <p:spPr/>
        <p:txBody>
          <a:bodyPr/>
          <a:lstStyle/>
          <a:p>
            <a:r>
              <a:rPr lang="en-GB" dirty="0"/>
              <a:t>T/Ch Insp. Amanda Reader</a:t>
            </a:r>
          </a:p>
          <a:p>
            <a:r>
              <a:rPr lang="en-GB" dirty="0"/>
              <a:t>Local Policing Support</a:t>
            </a:r>
          </a:p>
        </p:txBody>
      </p:sp>
    </p:spTree>
    <p:extLst>
      <p:ext uri="{BB962C8B-B14F-4D97-AF65-F5344CB8AC3E}">
        <p14:creationId xmlns:p14="http://schemas.microsoft.com/office/powerpoint/2010/main" val="1295080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052F1-19AC-F702-6256-1818C884C8DD}"/>
              </a:ext>
            </a:extLst>
          </p:cNvPr>
          <p:cNvSpPr>
            <a:spLocks noGrp="1"/>
          </p:cNvSpPr>
          <p:nvPr>
            <p:ph type="title"/>
          </p:nvPr>
        </p:nvSpPr>
        <p:spPr/>
        <p:txBody>
          <a:bodyPr/>
          <a:lstStyle/>
          <a:p>
            <a:r>
              <a:rPr lang="en-GB" dirty="0"/>
              <a:t>What is Prevention &amp; Early Intervention?</a:t>
            </a:r>
          </a:p>
        </p:txBody>
      </p:sp>
      <p:sp>
        <p:nvSpPr>
          <p:cNvPr id="3" name="Content Placeholder 2">
            <a:extLst>
              <a:ext uri="{FF2B5EF4-FFF2-40B4-BE49-F238E27FC236}">
                <a16:creationId xmlns:a16="http://schemas.microsoft.com/office/drawing/2014/main" id="{899AF69F-F4B7-92FE-925A-8FFD6BBBE74A}"/>
              </a:ext>
            </a:extLst>
          </p:cNvPr>
          <p:cNvSpPr>
            <a:spLocks noGrp="1"/>
          </p:cNvSpPr>
          <p:nvPr>
            <p:ph idx="1"/>
          </p:nvPr>
        </p:nvSpPr>
        <p:spPr/>
        <p:txBody>
          <a:bodyPr/>
          <a:lstStyle/>
          <a:p>
            <a:r>
              <a:rPr lang="en-GB" dirty="0"/>
              <a:t>Prevention and early intervention policing focuses on moving "upstream" to address the root causes of crime, divert </a:t>
            </a:r>
            <a:r>
              <a:rPr lang="en-GB"/>
              <a:t>vulnerable individuals away from criminal justice systems, and reduce repeat demand on emergency services.</a:t>
            </a:r>
          </a:p>
          <a:p>
            <a:r>
              <a:rPr lang="en-GB" dirty="0"/>
              <a:t>Involves multi-agency collaboration to share intelligence and work together to address these root causes.</a:t>
            </a:r>
          </a:p>
          <a:p>
            <a:r>
              <a:rPr lang="en-GB" dirty="0"/>
              <a:t>Uses a prevention and problem solving approach – following the SARA model</a:t>
            </a:r>
          </a:p>
          <a:p>
            <a:pPr marL="0" indent="0">
              <a:buNone/>
            </a:pPr>
            <a:endParaRPr lang="en-GB" dirty="0"/>
          </a:p>
        </p:txBody>
      </p:sp>
      <p:sp>
        <p:nvSpPr>
          <p:cNvPr id="4" name="Slide Number Placeholder 3">
            <a:extLst>
              <a:ext uri="{FF2B5EF4-FFF2-40B4-BE49-F238E27FC236}">
                <a16:creationId xmlns:a16="http://schemas.microsoft.com/office/drawing/2014/main" id="{BC63DF65-745D-229B-B1F6-F1DDBFAA9199}"/>
              </a:ext>
            </a:extLst>
          </p:cNvPr>
          <p:cNvSpPr>
            <a:spLocks noGrp="1"/>
          </p:cNvSpPr>
          <p:nvPr>
            <p:ph type="sldNum" sz="quarter" idx="12"/>
          </p:nvPr>
        </p:nvSpPr>
        <p:spPr/>
        <p:txBody>
          <a:bodyPr/>
          <a:lstStyle/>
          <a:p>
            <a:pPr>
              <a:defRPr/>
            </a:pPr>
            <a:fld id="{76FE79D1-1F21-4DE5-B73F-84C7D145B05B}" type="slidenum">
              <a:rPr lang="en-GB" smtClean="0"/>
              <a:pPr>
                <a:defRPr/>
              </a:pPr>
              <a:t>2</a:t>
            </a:fld>
            <a:endParaRPr lang="en-GB"/>
          </a:p>
        </p:txBody>
      </p:sp>
    </p:spTree>
    <p:extLst>
      <p:ext uri="{BB962C8B-B14F-4D97-AF65-F5344CB8AC3E}">
        <p14:creationId xmlns:p14="http://schemas.microsoft.com/office/powerpoint/2010/main" val="2562779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50F4A-7979-926B-8C89-338BBD27E31F}"/>
              </a:ext>
            </a:extLst>
          </p:cNvPr>
          <p:cNvSpPr>
            <a:spLocks noGrp="1"/>
          </p:cNvSpPr>
          <p:nvPr>
            <p:ph type="title"/>
          </p:nvPr>
        </p:nvSpPr>
        <p:spPr/>
        <p:txBody>
          <a:bodyPr/>
          <a:lstStyle/>
          <a:p>
            <a:r>
              <a:rPr lang="en-GB" dirty="0"/>
              <a:t>How we work with partners to improve the experience of victims and vulnerable people:</a:t>
            </a:r>
          </a:p>
        </p:txBody>
      </p:sp>
      <p:sp>
        <p:nvSpPr>
          <p:cNvPr id="3" name="Content Placeholder 2">
            <a:extLst>
              <a:ext uri="{FF2B5EF4-FFF2-40B4-BE49-F238E27FC236}">
                <a16:creationId xmlns:a16="http://schemas.microsoft.com/office/drawing/2014/main" id="{5E541DE0-C330-1100-9B15-39C874B34E9E}"/>
              </a:ext>
            </a:extLst>
          </p:cNvPr>
          <p:cNvSpPr>
            <a:spLocks noGrp="1"/>
          </p:cNvSpPr>
          <p:nvPr>
            <p:ph idx="1"/>
          </p:nvPr>
        </p:nvSpPr>
        <p:spPr/>
        <p:txBody>
          <a:bodyPr/>
          <a:lstStyle/>
          <a:p>
            <a:endParaRPr lang="en-GB" dirty="0"/>
          </a:p>
          <a:p>
            <a:r>
              <a:rPr lang="en-GB" dirty="0"/>
              <a:t>Community Safety Hubs </a:t>
            </a:r>
          </a:p>
          <a:p>
            <a:r>
              <a:rPr lang="en-GB" dirty="0"/>
              <a:t>Multi-agency Problem Solving Meetings</a:t>
            </a:r>
          </a:p>
          <a:p>
            <a:r>
              <a:rPr lang="en-GB" dirty="0"/>
              <a:t>Joint visits</a:t>
            </a:r>
          </a:p>
          <a:p>
            <a:r>
              <a:rPr lang="en-GB" dirty="0"/>
              <a:t>SARA model problem solving</a:t>
            </a:r>
          </a:p>
          <a:p>
            <a:r>
              <a:rPr lang="en-GB" dirty="0"/>
              <a:t>Licencing</a:t>
            </a:r>
          </a:p>
          <a:p>
            <a:r>
              <a:rPr lang="en-GB" dirty="0"/>
              <a:t>Designing Out Crime Officers</a:t>
            </a:r>
          </a:p>
          <a:p>
            <a:r>
              <a:rPr lang="en-GB" dirty="0"/>
              <a:t>School liaison</a:t>
            </a:r>
          </a:p>
          <a:p>
            <a:endParaRPr lang="en-GB" dirty="0"/>
          </a:p>
          <a:p>
            <a:endParaRPr lang="en-GB" dirty="0"/>
          </a:p>
        </p:txBody>
      </p:sp>
      <p:sp>
        <p:nvSpPr>
          <p:cNvPr id="4" name="Slide Number Placeholder 3">
            <a:extLst>
              <a:ext uri="{FF2B5EF4-FFF2-40B4-BE49-F238E27FC236}">
                <a16:creationId xmlns:a16="http://schemas.microsoft.com/office/drawing/2014/main" id="{A8C7C0A2-2FC8-48CA-54D1-DC97BEAE994C}"/>
              </a:ext>
            </a:extLst>
          </p:cNvPr>
          <p:cNvSpPr>
            <a:spLocks noGrp="1"/>
          </p:cNvSpPr>
          <p:nvPr>
            <p:ph type="sldNum" sz="quarter" idx="12"/>
          </p:nvPr>
        </p:nvSpPr>
        <p:spPr/>
        <p:txBody>
          <a:bodyPr/>
          <a:lstStyle/>
          <a:p>
            <a:pPr>
              <a:defRPr/>
            </a:pPr>
            <a:fld id="{76FE79D1-1F21-4DE5-B73F-84C7D145B05B}" type="slidenum">
              <a:rPr lang="en-GB" smtClean="0"/>
              <a:pPr>
                <a:defRPr/>
              </a:pPr>
              <a:t>3</a:t>
            </a:fld>
            <a:endParaRPr lang="en-GB"/>
          </a:p>
        </p:txBody>
      </p:sp>
    </p:spTree>
    <p:extLst>
      <p:ext uri="{BB962C8B-B14F-4D97-AF65-F5344CB8AC3E}">
        <p14:creationId xmlns:p14="http://schemas.microsoft.com/office/powerpoint/2010/main" val="778135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76C94-FECE-BB80-00C8-EF44AA965FA8}"/>
              </a:ext>
            </a:extLst>
          </p:cNvPr>
          <p:cNvSpPr>
            <a:spLocks noGrp="1"/>
          </p:cNvSpPr>
          <p:nvPr>
            <p:ph type="title"/>
          </p:nvPr>
        </p:nvSpPr>
        <p:spPr/>
        <p:txBody>
          <a:bodyPr/>
          <a:lstStyle/>
          <a:p>
            <a:r>
              <a:rPr lang="en-GB" dirty="0"/>
              <a:t>Community Safety Hubs</a:t>
            </a:r>
          </a:p>
        </p:txBody>
      </p:sp>
      <p:sp>
        <p:nvSpPr>
          <p:cNvPr id="3" name="Content Placeholder 2">
            <a:extLst>
              <a:ext uri="{FF2B5EF4-FFF2-40B4-BE49-F238E27FC236}">
                <a16:creationId xmlns:a16="http://schemas.microsoft.com/office/drawing/2014/main" id="{FA04B384-ABB1-8BAA-880A-DBB375FB0386}"/>
              </a:ext>
            </a:extLst>
          </p:cNvPr>
          <p:cNvSpPr>
            <a:spLocks noGrp="1"/>
          </p:cNvSpPr>
          <p:nvPr>
            <p:ph idx="1"/>
          </p:nvPr>
        </p:nvSpPr>
        <p:spPr/>
        <p:txBody>
          <a:bodyPr/>
          <a:lstStyle/>
          <a:p>
            <a:r>
              <a:rPr lang="en-GB" dirty="0"/>
              <a:t>Co-location of police and key partners to ensure joint working is undertaken to share information, work collaboratively and provide the right support from the right agency.</a:t>
            </a:r>
          </a:p>
          <a:p>
            <a:r>
              <a:rPr lang="en-GB" dirty="0"/>
              <a:t>They ensure the most appropriate ASB tools and powers are identified and used effectively – ranging from Acceptable Behaviour Contracts through to supporting with Criminal Behaviour Orders and Closure Orders</a:t>
            </a:r>
          </a:p>
          <a:p>
            <a:r>
              <a:rPr lang="en-GB" dirty="0"/>
              <a:t>Hold regular meetings, as well as ad-hoc information sharing.</a:t>
            </a:r>
          </a:p>
          <a:p>
            <a:pPr marL="0" indent="0">
              <a:buNone/>
            </a:pPr>
            <a:endParaRPr lang="en-GB" dirty="0"/>
          </a:p>
        </p:txBody>
      </p:sp>
      <p:sp>
        <p:nvSpPr>
          <p:cNvPr id="4" name="Slide Number Placeholder 3">
            <a:extLst>
              <a:ext uri="{FF2B5EF4-FFF2-40B4-BE49-F238E27FC236}">
                <a16:creationId xmlns:a16="http://schemas.microsoft.com/office/drawing/2014/main" id="{CD8FBA8B-F301-EDB6-CD29-DC25C16467C0}"/>
              </a:ext>
            </a:extLst>
          </p:cNvPr>
          <p:cNvSpPr>
            <a:spLocks noGrp="1"/>
          </p:cNvSpPr>
          <p:nvPr>
            <p:ph type="sldNum" sz="quarter" idx="12"/>
          </p:nvPr>
        </p:nvSpPr>
        <p:spPr/>
        <p:txBody>
          <a:bodyPr/>
          <a:lstStyle/>
          <a:p>
            <a:pPr>
              <a:defRPr/>
            </a:pPr>
            <a:fld id="{76FE79D1-1F21-4DE5-B73F-84C7D145B05B}" type="slidenum">
              <a:rPr lang="en-GB" smtClean="0"/>
              <a:pPr>
                <a:defRPr/>
              </a:pPr>
              <a:t>4</a:t>
            </a:fld>
            <a:endParaRPr lang="en-GB"/>
          </a:p>
        </p:txBody>
      </p:sp>
    </p:spTree>
    <p:extLst>
      <p:ext uri="{BB962C8B-B14F-4D97-AF65-F5344CB8AC3E}">
        <p14:creationId xmlns:p14="http://schemas.microsoft.com/office/powerpoint/2010/main" val="1651093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5BB80-5F15-35EC-F438-4221B9B499E8}"/>
              </a:ext>
            </a:extLst>
          </p:cNvPr>
          <p:cNvSpPr>
            <a:spLocks noGrp="1"/>
          </p:cNvSpPr>
          <p:nvPr>
            <p:ph type="title"/>
          </p:nvPr>
        </p:nvSpPr>
        <p:spPr/>
        <p:txBody>
          <a:bodyPr/>
          <a:lstStyle/>
          <a:p>
            <a:r>
              <a:rPr lang="en-GB" dirty="0"/>
              <a:t>Multi-Agency Problem Solving Meetings</a:t>
            </a:r>
          </a:p>
        </p:txBody>
      </p:sp>
      <p:sp>
        <p:nvSpPr>
          <p:cNvPr id="3" name="Content Placeholder 2">
            <a:extLst>
              <a:ext uri="{FF2B5EF4-FFF2-40B4-BE49-F238E27FC236}">
                <a16:creationId xmlns:a16="http://schemas.microsoft.com/office/drawing/2014/main" id="{BDF3E567-C51E-E9DF-2E21-11D200E17EEE}"/>
              </a:ext>
            </a:extLst>
          </p:cNvPr>
          <p:cNvSpPr>
            <a:spLocks noGrp="1"/>
          </p:cNvSpPr>
          <p:nvPr>
            <p:ph idx="1"/>
          </p:nvPr>
        </p:nvSpPr>
        <p:spPr/>
        <p:txBody>
          <a:bodyPr/>
          <a:lstStyle/>
          <a:p>
            <a:r>
              <a:rPr lang="en-GB" dirty="0"/>
              <a:t>These are held across York and North Yorkshire</a:t>
            </a:r>
          </a:p>
          <a:p>
            <a:r>
              <a:rPr lang="en-GB" dirty="0"/>
              <a:t>Bring together key partners such as housing, drug and alcohol services, youth provision, probation services, Youth Justice service, council partners, Community Safety Hubs and police.</a:t>
            </a:r>
          </a:p>
          <a:p>
            <a:r>
              <a:rPr lang="en-GB" dirty="0"/>
              <a:t>Increase efficiency by preventing duplication, ensuring that victims and vulnerable people are given the right support – and that partners work together to deliver the right service.</a:t>
            </a:r>
          </a:p>
        </p:txBody>
      </p:sp>
      <p:sp>
        <p:nvSpPr>
          <p:cNvPr id="4" name="Slide Number Placeholder 3">
            <a:extLst>
              <a:ext uri="{FF2B5EF4-FFF2-40B4-BE49-F238E27FC236}">
                <a16:creationId xmlns:a16="http://schemas.microsoft.com/office/drawing/2014/main" id="{730657B3-F5EF-2634-32C7-33E8B374063E}"/>
              </a:ext>
            </a:extLst>
          </p:cNvPr>
          <p:cNvSpPr>
            <a:spLocks noGrp="1"/>
          </p:cNvSpPr>
          <p:nvPr>
            <p:ph type="sldNum" sz="quarter" idx="12"/>
          </p:nvPr>
        </p:nvSpPr>
        <p:spPr/>
        <p:txBody>
          <a:bodyPr/>
          <a:lstStyle/>
          <a:p>
            <a:pPr>
              <a:defRPr/>
            </a:pPr>
            <a:fld id="{76FE79D1-1F21-4DE5-B73F-84C7D145B05B}" type="slidenum">
              <a:rPr lang="en-GB" smtClean="0"/>
              <a:pPr>
                <a:defRPr/>
              </a:pPr>
              <a:t>5</a:t>
            </a:fld>
            <a:endParaRPr lang="en-GB"/>
          </a:p>
        </p:txBody>
      </p:sp>
    </p:spTree>
    <p:extLst>
      <p:ext uri="{BB962C8B-B14F-4D97-AF65-F5344CB8AC3E}">
        <p14:creationId xmlns:p14="http://schemas.microsoft.com/office/powerpoint/2010/main" val="13244632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516C6-C337-A2D3-4A7F-166B13CC3170}"/>
              </a:ext>
            </a:extLst>
          </p:cNvPr>
          <p:cNvSpPr>
            <a:spLocks noGrp="1"/>
          </p:cNvSpPr>
          <p:nvPr>
            <p:ph type="title"/>
          </p:nvPr>
        </p:nvSpPr>
        <p:spPr/>
        <p:txBody>
          <a:bodyPr/>
          <a:lstStyle/>
          <a:p>
            <a:r>
              <a:rPr lang="en-GB" dirty="0"/>
              <a:t>SARA Problem Solving</a:t>
            </a:r>
          </a:p>
        </p:txBody>
      </p:sp>
      <p:sp>
        <p:nvSpPr>
          <p:cNvPr id="3" name="Content Placeholder 2">
            <a:extLst>
              <a:ext uri="{FF2B5EF4-FFF2-40B4-BE49-F238E27FC236}">
                <a16:creationId xmlns:a16="http://schemas.microsoft.com/office/drawing/2014/main" id="{5E4831BA-FEF4-7377-0E16-4077556B1A04}"/>
              </a:ext>
            </a:extLst>
          </p:cNvPr>
          <p:cNvSpPr>
            <a:spLocks noGrp="1"/>
          </p:cNvSpPr>
          <p:nvPr>
            <p:ph idx="1"/>
          </p:nvPr>
        </p:nvSpPr>
        <p:spPr/>
        <p:txBody>
          <a:bodyPr/>
          <a:lstStyle/>
          <a:p>
            <a:r>
              <a:rPr lang="en-GB" dirty="0"/>
              <a:t>Scanning – Analysis – Response - Assessment</a:t>
            </a:r>
          </a:p>
          <a:p>
            <a:r>
              <a:rPr lang="en-GB" dirty="0"/>
              <a:t>SARA model is used to ensure the scanning and analysis is done thoroughly, to identify the root cause and undertake targeted responses with key stakeholders.</a:t>
            </a:r>
          </a:p>
          <a:p>
            <a:r>
              <a:rPr lang="en-GB" dirty="0"/>
              <a:t>In a problem-solving context, the key stakeholders can be wider than the partners involved in community safety hubs and can extend to charities, sports centres and more.</a:t>
            </a:r>
          </a:p>
        </p:txBody>
      </p:sp>
      <p:sp>
        <p:nvSpPr>
          <p:cNvPr id="4" name="Slide Number Placeholder 3">
            <a:extLst>
              <a:ext uri="{FF2B5EF4-FFF2-40B4-BE49-F238E27FC236}">
                <a16:creationId xmlns:a16="http://schemas.microsoft.com/office/drawing/2014/main" id="{DDC7567F-7468-D10A-7C8A-0F99A599C4F5}"/>
              </a:ext>
            </a:extLst>
          </p:cNvPr>
          <p:cNvSpPr>
            <a:spLocks noGrp="1"/>
          </p:cNvSpPr>
          <p:nvPr>
            <p:ph type="sldNum" sz="quarter" idx="12"/>
          </p:nvPr>
        </p:nvSpPr>
        <p:spPr/>
        <p:txBody>
          <a:bodyPr/>
          <a:lstStyle/>
          <a:p>
            <a:pPr>
              <a:defRPr/>
            </a:pPr>
            <a:fld id="{76FE79D1-1F21-4DE5-B73F-84C7D145B05B}" type="slidenum">
              <a:rPr lang="en-GB" smtClean="0"/>
              <a:pPr>
                <a:defRPr/>
              </a:pPr>
              <a:t>6</a:t>
            </a:fld>
            <a:endParaRPr lang="en-GB"/>
          </a:p>
        </p:txBody>
      </p:sp>
    </p:spTree>
    <p:extLst>
      <p:ext uri="{BB962C8B-B14F-4D97-AF65-F5344CB8AC3E}">
        <p14:creationId xmlns:p14="http://schemas.microsoft.com/office/powerpoint/2010/main" val="1345990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34D4B-90A4-BA4C-D432-5E59A2136670}"/>
              </a:ext>
            </a:extLst>
          </p:cNvPr>
          <p:cNvSpPr>
            <a:spLocks noGrp="1"/>
          </p:cNvSpPr>
          <p:nvPr>
            <p:ph type="title"/>
          </p:nvPr>
        </p:nvSpPr>
        <p:spPr/>
        <p:txBody>
          <a:bodyPr/>
          <a:lstStyle/>
          <a:p>
            <a:r>
              <a:rPr lang="en-GB" dirty="0"/>
              <a:t>Licencing</a:t>
            </a:r>
          </a:p>
        </p:txBody>
      </p:sp>
      <p:sp>
        <p:nvSpPr>
          <p:cNvPr id="3" name="Content Placeholder 2">
            <a:extLst>
              <a:ext uri="{FF2B5EF4-FFF2-40B4-BE49-F238E27FC236}">
                <a16:creationId xmlns:a16="http://schemas.microsoft.com/office/drawing/2014/main" id="{BFCAA5FF-12E8-AB04-817A-79E7478DB341}"/>
              </a:ext>
            </a:extLst>
          </p:cNvPr>
          <p:cNvSpPr>
            <a:spLocks noGrp="1"/>
          </p:cNvSpPr>
          <p:nvPr>
            <p:ph idx="1"/>
          </p:nvPr>
        </p:nvSpPr>
        <p:spPr/>
        <p:txBody>
          <a:bodyPr/>
          <a:lstStyle/>
          <a:p>
            <a:pPr>
              <a:lnSpc>
                <a:spcPct val="90000"/>
              </a:lnSpc>
            </a:pPr>
            <a:r>
              <a:rPr lang="en-GB" dirty="0"/>
              <a:t>The Licensing team ensure that the 4 licensing objectives are upheld:</a:t>
            </a:r>
          </a:p>
          <a:p>
            <a:pPr lvl="1">
              <a:lnSpc>
                <a:spcPct val="90000"/>
              </a:lnSpc>
            </a:pPr>
            <a:r>
              <a:rPr lang="en-GB" dirty="0"/>
              <a:t>Prevention of Crime and Disorder</a:t>
            </a:r>
          </a:p>
          <a:p>
            <a:pPr lvl="1">
              <a:lnSpc>
                <a:spcPct val="90000"/>
              </a:lnSpc>
            </a:pPr>
            <a:r>
              <a:rPr lang="en-GB" dirty="0"/>
              <a:t> Public Safety</a:t>
            </a:r>
          </a:p>
          <a:p>
            <a:pPr lvl="1">
              <a:lnSpc>
                <a:spcPct val="90000"/>
              </a:lnSpc>
            </a:pPr>
            <a:r>
              <a:rPr lang="en-GB" dirty="0"/>
              <a:t>Prevention of Public Nuisance</a:t>
            </a:r>
          </a:p>
          <a:p>
            <a:pPr lvl="1">
              <a:lnSpc>
                <a:spcPct val="90000"/>
              </a:lnSpc>
            </a:pPr>
            <a:r>
              <a:rPr lang="en-GB" dirty="0"/>
              <a:t>Protection of Children from Harm</a:t>
            </a:r>
          </a:p>
          <a:p>
            <a:pPr marL="0" indent="0">
              <a:lnSpc>
                <a:spcPct val="90000"/>
              </a:lnSpc>
              <a:buNone/>
            </a:pPr>
            <a:endParaRPr lang="en-GB" dirty="0"/>
          </a:p>
          <a:p>
            <a:r>
              <a:rPr lang="en-GB" dirty="0"/>
              <a:t>Ensure licenced premises are adhering to these, with clear escalation route where they are not which can result in a licensing hearing and revocation of the licence.</a:t>
            </a:r>
          </a:p>
          <a:p>
            <a:r>
              <a:rPr lang="en-GB" dirty="0"/>
              <a:t>Support prevention initiatives – e.g. Ask for Angela and WAVE training</a:t>
            </a:r>
          </a:p>
        </p:txBody>
      </p:sp>
      <p:sp>
        <p:nvSpPr>
          <p:cNvPr id="4" name="Slide Number Placeholder 3">
            <a:extLst>
              <a:ext uri="{FF2B5EF4-FFF2-40B4-BE49-F238E27FC236}">
                <a16:creationId xmlns:a16="http://schemas.microsoft.com/office/drawing/2014/main" id="{76AA65A3-66E6-14DF-32EB-B18C4EDF21C7}"/>
              </a:ext>
            </a:extLst>
          </p:cNvPr>
          <p:cNvSpPr>
            <a:spLocks noGrp="1"/>
          </p:cNvSpPr>
          <p:nvPr>
            <p:ph type="sldNum" sz="quarter" idx="12"/>
          </p:nvPr>
        </p:nvSpPr>
        <p:spPr/>
        <p:txBody>
          <a:bodyPr/>
          <a:lstStyle/>
          <a:p>
            <a:pPr>
              <a:defRPr/>
            </a:pPr>
            <a:fld id="{76FE79D1-1F21-4DE5-B73F-84C7D145B05B}" type="slidenum">
              <a:rPr lang="en-GB" smtClean="0"/>
              <a:pPr>
                <a:defRPr/>
              </a:pPr>
              <a:t>7</a:t>
            </a:fld>
            <a:endParaRPr lang="en-GB"/>
          </a:p>
        </p:txBody>
      </p:sp>
    </p:spTree>
    <p:extLst>
      <p:ext uri="{BB962C8B-B14F-4D97-AF65-F5344CB8AC3E}">
        <p14:creationId xmlns:p14="http://schemas.microsoft.com/office/powerpoint/2010/main" val="4245449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A5227-58FB-7463-28A3-5FB8FE3C420C}"/>
              </a:ext>
            </a:extLst>
          </p:cNvPr>
          <p:cNvSpPr>
            <a:spLocks noGrp="1"/>
          </p:cNvSpPr>
          <p:nvPr>
            <p:ph type="title"/>
          </p:nvPr>
        </p:nvSpPr>
        <p:spPr/>
        <p:txBody>
          <a:bodyPr/>
          <a:lstStyle/>
          <a:p>
            <a:r>
              <a:rPr lang="en-GB" dirty="0"/>
              <a:t>Designing Out Crime Officers</a:t>
            </a:r>
          </a:p>
        </p:txBody>
      </p:sp>
      <p:sp>
        <p:nvSpPr>
          <p:cNvPr id="3" name="Content Placeholder 2">
            <a:extLst>
              <a:ext uri="{FF2B5EF4-FFF2-40B4-BE49-F238E27FC236}">
                <a16:creationId xmlns:a16="http://schemas.microsoft.com/office/drawing/2014/main" id="{7511E0DA-79B3-5E5D-F347-04ADBC060A0C}"/>
              </a:ext>
            </a:extLst>
          </p:cNvPr>
          <p:cNvSpPr>
            <a:spLocks noGrp="1"/>
          </p:cNvSpPr>
          <p:nvPr>
            <p:ph idx="1"/>
          </p:nvPr>
        </p:nvSpPr>
        <p:spPr>
          <a:xfrm>
            <a:off x="236151" y="1682750"/>
            <a:ext cx="8229600" cy="4525963"/>
          </a:xfrm>
        </p:spPr>
        <p:txBody>
          <a:bodyPr/>
          <a:lstStyle/>
          <a:p>
            <a:r>
              <a:rPr lang="en-GB" sz="2200" dirty="0"/>
              <a:t>Designing Out Crime Officers (DOCOs) work with building developers, architects, and council planning departments regarding new development and refurbishments, to ‘design out’ crimes like burglary and anti-social behaviour </a:t>
            </a:r>
          </a:p>
          <a:p>
            <a:r>
              <a:rPr lang="en-GB" sz="2200" dirty="0"/>
              <a:t>They undertake around 50 consultations a month, making recommendations on each.</a:t>
            </a:r>
          </a:p>
          <a:p>
            <a:r>
              <a:rPr lang="en-GB" sz="2200" dirty="0"/>
              <a:t>Locations adhering to the secured by design gold standard see a reduction of 81% in attempted burglary, by 75%-91% in residential burglary, reduce criminal damage by 5%% and vehicle crime by 42%.</a:t>
            </a:r>
          </a:p>
          <a:p>
            <a:pPr marL="0" indent="0">
              <a:buNone/>
            </a:pPr>
            <a:endParaRPr lang="en-GB" sz="2200" dirty="0"/>
          </a:p>
          <a:p>
            <a:endParaRPr lang="en-GB" sz="1800" dirty="0"/>
          </a:p>
          <a:p>
            <a:endParaRPr lang="en-GB" sz="1800" dirty="0"/>
          </a:p>
        </p:txBody>
      </p:sp>
      <p:sp>
        <p:nvSpPr>
          <p:cNvPr id="4" name="Slide Number Placeholder 3">
            <a:extLst>
              <a:ext uri="{FF2B5EF4-FFF2-40B4-BE49-F238E27FC236}">
                <a16:creationId xmlns:a16="http://schemas.microsoft.com/office/drawing/2014/main" id="{97C7179E-7C96-7825-7741-75726A080F66}"/>
              </a:ext>
            </a:extLst>
          </p:cNvPr>
          <p:cNvSpPr>
            <a:spLocks noGrp="1"/>
          </p:cNvSpPr>
          <p:nvPr>
            <p:ph type="sldNum" sz="quarter" idx="12"/>
          </p:nvPr>
        </p:nvSpPr>
        <p:spPr/>
        <p:txBody>
          <a:bodyPr/>
          <a:lstStyle/>
          <a:p>
            <a:pPr>
              <a:defRPr/>
            </a:pPr>
            <a:fld id="{76FE79D1-1F21-4DE5-B73F-84C7D145B05B}" type="slidenum">
              <a:rPr lang="en-GB" smtClean="0"/>
              <a:pPr>
                <a:defRPr/>
              </a:pPr>
              <a:t>8</a:t>
            </a:fld>
            <a:endParaRPr lang="en-GB"/>
          </a:p>
        </p:txBody>
      </p:sp>
    </p:spTree>
    <p:extLst>
      <p:ext uri="{BB962C8B-B14F-4D97-AF65-F5344CB8AC3E}">
        <p14:creationId xmlns:p14="http://schemas.microsoft.com/office/powerpoint/2010/main" val="422338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F9363-5AD5-4689-AB21-1EB07C71223D}"/>
              </a:ext>
            </a:extLst>
          </p:cNvPr>
          <p:cNvSpPr>
            <a:spLocks noGrp="1"/>
          </p:cNvSpPr>
          <p:nvPr>
            <p:ph type="title"/>
          </p:nvPr>
        </p:nvSpPr>
        <p:spPr/>
        <p:txBody>
          <a:bodyPr/>
          <a:lstStyle/>
          <a:p>
            <a:r>
              <a:rPr lang="en-GB" dirty="0"/>
              <a:t>School Liaison</a:t>
            </a:r>
          </a:p>
        </p:txBody>
      </p:sp>
      <p:sp>
        <p:nvSpPr>
          <p:cNvPr id="3" name="Content Placeholder 2">
            <a:extLst>
              <a:ext uri="{FF2B5EF4-FFF2-40B4-BE49-F238E27FC236}">
                <a16:creationId xmlns:a16="http://schemas.microsoft.com/office/drawing/2014/main" id="{26C1AFB1-4645-82FC-9FB3-F55F9473DCC6}"/>
              </a:ext>
            </a:extLst>
          </p:cNvPr>
          <p:cNvSpPr>
            <a:spLocks noGrp="1"/>
          </p:cNvSpPr>
          <p:nvPr>
            <p:ph idx="1"/>
          </p:nvPr>
        </p:nvSpPr>
        <p:spPr/>
        <p:txBody>
          <a:bodyPr/>
          <a:lstStyle/>
          <a:p>
            <a:r>
              <a:rPr lang="en-GB" dirty="0"/>
              <a:t>School Liaison officers are part of Neighbourhood Policing Teams</a:t>
            </a:r>
          </a:p>
          <a:p>
            <a:r>
              <a:rPr lang="en-GB" dirty="0"/>
              <a:t>Undertake a targeted prevention and early intervention role working with children and young people who are at risk of entering the criminal justice system</a:t>
            </a:r>
          </a:p>
          <a:p>
            <a:r>
              <a:rPr lang="en-GB" dirty="0"/>
              <a:t>Education-based targeted diversionary work – generally one to one, or small groups</a:t>
            </a:r>
          </a:p>
        </p:txBody>
      </p:sp>
      <p:sp>
        <p:nvSpPr>
          <p:cNvPr id="4" name="Slide Number Placeholder 3">
            <a:extLst>
              <a:ext uri="{FF2B5EF4-FFF2-40B4-BE49-F238E27FC236}">
                <a16:creationId xmlns:a16="http://schemas.microsoft.com/office/drawing/2014/main" id="{A5D5CFB0-087E-8A22-0A8D-DD80BE07DF0A}"/>
              </a:ext>
            </a:extLst>
          </p:cNvPr>
          <p:cNvSpPr>
            <a:spLocks noGrp="1"/>
          </p:cNvSpPr>
          <p:nvPr>
            <p:ph type="sldNum" sz="quarter" idx="12"/>
          </p:nvPr>
        </p:nvSpPr>
        <p:spPr/>
        <p:txBody>
          <a:bodyPr/>
          <a:lstStyle/>
          <a:p>
            <a:pPr>
              <a:defRPr/>
            </a:pPr>
            <a:fld id="{76FE79D1-1F21-4DE5-B73F-84C7D145B05B}" type="slidenum">
              <a:rPr lang="en-GB" smtClean="0"/>
              <a:pPr>
                <a:defRPr/>
              </a:pPr>
              <a:t>9</a:t>
            </a:fld>
            <a:endParaRPr lang="en-GB"/>
          </a:p>
        </p:txBody>
      </p:sp>
    </p:spTree>
    <p:extLst>
      <p:ext uri="{BB962C8B-B14F-4D97-AF65-F5344CB8AC3E}">
        <p14:creationId xmlns:p14="http://schemas.microsoft.com/office/powerpoint/2010/main" val="40558215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2BAC9-AF97-1D19-9A5D-7D8B3DA88C8D}"/>
              </a:ext>
            </a:extLst>
          </p:cNvPr>
          <p:cNvSpPr>
            <a:spLocks noGrp="1"/>
          </p:cNvSpPr>
          <p:nvPr>
            <p:ph type="title"/>
          </p:nvPr>
        </p:nvSpPr>
        <p:spPr/>
        <p:txBody>
          <a:bodyPr/>
          <a:lstStyle/>
          <a:p>
            <a:r>
              <a:rPr lang="en-GB" dirty="0"/>
              <a:t>Outcomes </a:t>
            </a:r>
          </a:p>
        </p:txBody>
      </p:sp>
      <p:sp>
        <p:nvSpPr>
          <p:cNvPr id="3" name="Content Placeholder 2">
            <a:extLst>
              <a:ext uri="{FF2B5EF4-FFF2-40B4-BE49-F238E27FC236}">
                <a16:creationId xmlns:a16="http://schemas.microsoft.com/office/drawing/2014/main" id="{665B36FC-48CD-8CD9-0626-660264B89B80}"/>
              </a:ext>
            </a:extLst>
          </p:cNvPr>
          <p:cNvSpPr>
            <a:spLocks noGrp="1"/>
          </p:cNvSpPr>
          <p:nvPr>
            <p:ph idx="1"/>
          </p:nvPr>
        </p:nvSpPr>
        <p:spPr/>
        <p:txBody>
          <a:bodyPr/>
          <a:lstStyle/>
          <a:p>
            <a:pPr>
              <a:buFont typeface="Arial" panose="020B0604020202020204" pitchFamily="34" charset="0"/>
              <a:buChar char="•"/>
            </a:pPr>
            <a:r>
              <a:rPr lang="en-GB" dirty="0"/>
              <a:t>Measuring the impact of prevention and early intervention can be challenging – because it requires proof of a negative i.e. that an event didn’t happen because of the intervention.</a:t>
            </a:r>
          </a:p>
          <a:p>
            <a:r>
              <a:rPr lang="en-GB" dirty="0"/>
              <a:t>However – we can measure the success of problem-solving plans and MAPS meetings, through reduction in demand, and qualitative data through feedback and surveying.</a:t>
            </a:r>
          </a:p>
          <a:p>
            <a:r>
              <a:rPr lang="en-GB" dirty="0"/>
              <a:t>Op Divan knife crime intervention has been evaluated by the University of Birmingham</a:t>
            </a:r>
          </a:p>
          <a:p>
            <a:pPr marL="0" indent="0">
              <a:buNone/>
            </a:pPr>
            <a:endParaRPr lang="en-GB" dirty="0"/>
          </a:p>
        </p:txBody>
      </p:sp>
      <p:sp>
        <p:nvSpPr>
          <p:cNvPr id="4" name="Slide Number Placeholder 3">
            <a:extLst>
              <a:ext uri="{FF2B5EF4-FFF2-40B4-BE49-F238E27FC236}">
                <a16:creationId xmlns:a16="http://schemas.microsoft.com/office/drawing/2014/main" id="{472F12C8-891F-4466-292D-E9F56EE7ACBE}"/>
              </a:ext>
            </a:extLst>
          </p:cNvPr>
          <p:cNvSpPr>
            <a:spLocks noGrp="1"/>
          </p:cNvSpPr>
          <p:nvPr>
            <p:ph type="sldNum" sz="quarter" idx="12"/>
          </p:nvPr>
        </p:nvSpPr>
        <p:spPr/>
        <p:txBody>
          <a:bodyPr/>
          <a:lstStyle/>
          <a:p>
            <a:pPr>
              <a:defRPr/>
            </a:pPr>
            <a:fld id="{76FE79D1-1F21-4DE5-B73F-84C7D145B05B}" type="slidenum">
              <a:rPr lang="en-GB" smtClean="0"/>
              <a:pPr>
                <a:defRPr/>
              </a:pPr>
              <a:t>10</a:t>
            </a:fld>
            <a:endParaRPr lang="en-GB"/>
          </a:p>
        </p:txBody>
      </p:sp>
    </p:spTree>
    <p:extLst>
      <p:ext uri="{BB962C8B-B14F-4D97-AF65-F5344CB8AC3E}">
        <p14:creationId xmlns:p14="http://schemas.microsoft.com/office/powerpoint/2010/main" val="9219793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D124E-5AE9-1E98-632E-4CC2A978198A}"/>
              </a:ext>
            </a:extLst>
          </p:cNvPr>
          <p:cNvSpPr>
            <a:spLocks noGrp="1"/>
          </p:cNvSpPr>
          <p:nvPr>
            <p:ph type="title"/>
          </p:nvPr>
        </p:nvSpPr>
        <p:spPr/>
        <p:txBody>
          <a:bodyPr/>
          <a:lstStyle/>
          <a:p>
            <a:r>
              <a:rPr lang="en-GB" dirty="0"/>
              <a:t>Operation Divan</a:t>
            </a:r>
          </a:p>
        </p:txBody>
      </p:sp>
      <p:sp>
        <p:nvSpPr>
          <p:cNvPr id="3" name="Content Placeholder 2">
            <a:extLst>
              <a:ext uri="{FF2B5EF4-FFF2-40B4-BE49-F238E27FC236}">
                <a16:creationId xmlns:a16="http://schemas.microsoft.com/office/drawing/2014/main" id="{C623B5F4-8470-9E19-950B-3737D49BBB6D}"/>
              </a:ext>
            </a:extLst>
          </p:cNvPr>
          <p:cNvSpPr>
            <a:spLocks noGrp="1"/>
          </p:cNvSpPr>
          <p:nvPr>
            <p:ph idx="1"/>
          </p:nvPr>
        </p:nvSpPr>
        <p:spPr>
          <a:xfrm>
            <a:off x="262838" y="1685153"/>
            <a:ext cx="8229600" cy="4525963"/>
          </a:xfrm>
        </p:spPr>
        <p:txBody>
          <a:bodyPr/>
          <a:lstStyle/>
          <a:p>
            <a:r>
              <a:rPr lang="en-GB" sz="2100" dirty="0"/>
              <a:t>Operation Divan was launched in 2018 with the ambition of reducing the number of young people carrying weapons by raising awareness of the consequences of weapon carrying; and to work with partners to support those aged under 18 identified as being at risk of weapon carrying.</a:t>
            </a:r>
          </a:p>
          <a:p>
            <a:r>
              <a:rPr lang="en-GB" sz="2100" dirty="0"/>
              <a:t>Evaluated in 2024/25 by Centre for Crime, Justice and Policing at the  University of Birmingham</a:t>
            </a:r>
          </a:p>
          <a:p>
            <a:pPr>
              <a:defRPr/>
            </a:pPr>
            <a:r>
              <a:rPr lang="en-GB" altLang="en-US" sz="2100" dirty="0">
                <a:solidFill>
                  <a:prstClr val="black"/>
                </a:solidFill>
              </a:rPr>
              <a:t>Op Divan was associated with significant reduction in crimes involving knife and weapons compared to the matched control group.   It was found that young people involved in the approach were 60 percent less likely to be involved in knife related crime.</a:t>
            </a:r>
          </a:p>
          <a:p>
            <a:pPr lvl="1"/>
            <a:endParaRPr lang="en-GB" sz="1800" dirty="0"/>
          </a:p>
        </p:txBody>
      </p:sp>
      <p:sp>
        <p:nvSpPr>
          <p:cNvPr id="4" name="Slide Number Placeholder 3">
            <a:extLst>
              <a:ext uri="{FF2B5EF4-FFF2-40B4-BE49-F238E27FC236}">
                <a16:creationId xmlns:a16="http://schemas.microsoft.com/office/drawing/2014/main" id="{8809FCFA-5BDA-89FF-96B4-11D33115B5CA}"/>
              </a:ext>
            </a:extLst>
          </p:cNvPr>
          <p:cNvSpPr>
            <a:spLocks noGrp="1"/>
          </p:cNvSpPr>
          <p:nvPr>
            <p:ph type="sldNum" sz="quarter" idx="12"/>
          </p:nvPr>
        </p:nvSpPr>
        <p:spPr/>
        <p:txBody>
          <a:bodyPr/>
          <a:lstStyle/>
          <a:p>
            <a:pPr>
              <a:defRPr/>
            </a:pPr>
            <a:fld id="{76FE79D1-1F21-4DE5-B73F-84C7D145B05B}" type="slidenum">
              <a:rPr lang="en-GB" smtClean="0"/>
              <a:pPr>
                <a:defRPr/>
              </a:pPr>
              <a:t>11</a:t>
            </a:fld>
            <a:endParaRPr lang="en-GB"/>
          </a:p>
        </p:txBody>
      </p:sp>
    </p:spTree>
    <p:extLst>
      <p:ext uri="{BB962C8B-B14F-4D97-AF65-F5344CB8AC3E}">
        <p14:creationId xmlns:p14="http://schemas.microsoft.com/office/powerpoint/2010/main" val="42901528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CF0C0-201F-DE1A-ADDB-0FD47D53E544}"/>
              </a:ext>
            </a:extLst>
          </p:cNvPr>
          <p:cNvSpPr>
            <a:spLocks noGrp="1"/>
          </p:cNvSpPr>
          <p:nvPr>
            <p:ph type="title"/>
          </p:nvPr>
        </p:nvSpPr>
        <p:spPr/>
        <p:txBody>
          <a:bodyPr/>
          <a:lstStyle/>
          <a:p>
            <a:r>
              <a:rPr lang="en-GB" dirty="0"/>
              <a:t>Operation Choice</a:t>
            </a:r>
          </a:p>
        </p:txBody>
      </p:sp>
      <p:sp>
        <p:nvSpPr>
          <p:cNvPr id="3" name="Content Placeholder 2">
            <a:extLst>
              <a:ext uri="{FF2B5EF4-FFF2-40B4-BE49-F238E27FC236}">
                <a16:creationId xmlns:a16="http://schemas.microsoft.com/office/drawing/2014/main" id="{C2BD0D01-790F-2C6B-DF0F-A9C1689B695B}"/>
              </a:ext>
            </a:extLst>
          </p:cNvPr>
          <p:cNvSpPr>
            <a:spLocks noGrp="1"/>
          </p:cNvSpPr>
          <p:nvPr>
            <p:ph idx="1"/>
          </p:nvPr>
        </p:nvSpPr>
        <p:spPr/>
        <p:txBody>
          <a:bodyPr/>
          <a:lstStyle/>
          <a:p>
            <a:pPr marL="0" indent="0">
              <a:buFont typeface="Arial" panose="020B0604020202020204" pitchFamily="34" charset="0"/>
              <a:buNone/>
              <a:defRPr/>
            </a:pPr>
            <a:r>
              <a:rPr lang="en-GB" sz="2200" dirty="0"/>
              <a:t>Operation Choice – launched August 2021</a:t>
            </a:r>
          </a:p>
          <a:p>
            <a:pPr>
              <a:defRPr/>
            </a:pPr>
            <a:r>
              <a:rPr lang="en-GB" sz="2200" dirty="0">
                <a:solidFill>
                  <a:srgbClr val="000000"/>
                </a:solidFill>
              </a:rPr>
              <a:t>a process designed for referring children &amp; young people in who are found in possession of drugs,  into a course of police led educational sessions. </a:t>
            </a:r>
          </a:p>
          <a:p>
            <a:pPr>
              <a:defRPr/>
            </a:pPr>
            <a:r>
              <a:rPr lang="en-GB" sz="2200" dirty="0">
                <a:solidFill>
                  <a:srgbClr val="000000"/>
                </a:solidFill>
              </a:rPr>
              <a:t>further consideration to refer into drug service providers and commissioned diversion services. </a:t>
            </a:r>
          </a:p>
          <a:p>
            <a:pPr>
              <a:defRPr/>
            </a:pPr>
            <a:r>
              <a:rPr lang="en-GB" sz="2200" dirty="0">
                <a:solidFill>
                  <a:srgbClr val="000000"/>
                </a:solidFill>
              </a:rPr>
              <a:t>80% reduction in drugs possession – primary offence disposal at YOP panel over 3-year period. </a:t>
            </a:r>
          </a:p>
          <a:p>
            <a:pPr>
              <a:defRPr/>
            </a:pPr>
            <a:endParaRPr lang="en-GB" sz="1800" b="1" dirty="0">
              <a:solidFill>
                <a:srgbClr val="000000"/>
              </a:solidFill>
            </a:endParaRPr>
          </a:p>
        </p:txBody>
      </p:sp>
      <p:sp>
        <p:nvSpPr>
          <p:cNvPr id="4" name="Slide Number Placeholder 3">
            <a:extLst>
              <a:ext uri="{FF2B5EF4-FFF2-40B4-BE49-F238E27FC236}">
                <a16:creationId xmlns:a16="http://schemas.microsoft.com/office/drawing/2014/main" id="{81806BE7-4514-2C4A-1DE3-B0B67DD2E36F}"/>
              </a:ext>
            </a:extLst>
          </p:cNvPr>
          <p:cNvSpPr>
            <a:spLocks noGrp="1"/>
          </p:cNvSpPr>
          <p:nvPr>
            <p:ph type="sldNum" sz="quarter" idx="12"/>
          </p:nvPr>
        </p:nvSpPr>
        <p:spPr/>
        <p:txBody>
          <a:bodyPr/>
          <a:lstStyle/>
          <a:p>
            <a:pPr>
              <a:defRPr/>
            </a:pPr>
            <a:fld id="{76FE79D1-1F21-4DE5-B73F-84C7D145B05B}" type="slidenum">
              <a:rPr lang="en-GB" smtClean="0"/>
              <a:pPr>
                <a:defRPr/>
              </a:pPr>
              <a:t>12</a:t>
            </a:fld>
            <a:endParaRPr lang="en-GB"/>
          </a:p>
        </p:txBody>
      </p:sp>
    </p:spTree>
    <p:extLst>
      <p:ext uri="{BB962C8B-B14F-4D97-AF65-F5344CB8AC3E}">
        <p14:creationId xmlns:p14="http://schemas.microsoft.com/office/powerpoint/2010/main" val="3033557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6EE46-8FA1-A6E4-71DB-FC89FBBF5F8E}"/>
              </a:ext>
            </a:extLst>
          </p:cNvPr>
          <p:cNvSpPr>
            <a:spLocks noGrp="1"/>
          </p:cNvSpPr>
          <p:nvPr>
            <p:ph type="title"/>
          </p:nvPr>
        </p:nvSpPr>
        <p:spPr/>
        <p:txBody>
          <a:bodyPr/>
          <a:lstStyle/>
          <a:p>
            <a:r>
              <a:rPr lang="en-GB" dirty="0"/>
              <a:t>Challenges</a:t>
            </a:r>
          </a:p>
        </p:txBody>
      </p:sp>
      <p:sp>
        <p:nvSpPr>
          <p:cNvPr id="3" name="Content Placeholder 2">
            <a:extLst>
              <a:ext uri="{FF2B5EF4-FFF2-40B4-BE49-F238E27FC236}">
                <a16:creationId xmlns:a16="http://schemas.microsoft.com/office/drawing/2014/main" id="{FC19A704-AE57-48C4-D9AA-DCC686716799}"/>
              </a:ext>
            </a:extLst>
          </p:cNvPr>
          <p:cNvSpPr>
            <a:spLocks noGrp="1"/>
          </p:cNvSpPr>
          <p:nvPr>
            <p:ph idx="1"/>
          </p:nvPr>
        </p:nvSpPr>
        <p:spPr/>
        <p:txBody>
          <a:bodyPr/>
          <a:lstStyle/>
          <a:p>
            <a:r>
              <a:rPr lang="en-GB" dirty="0"/>
              <a:t>Measuring the impact of prevention and early intervention can be challenging – because it requires proof of a negative.</a:t>
            </a:r>
          </a:p>
          <a:p>
            <a:r>
              <a:rPr lang="en-GB" dirty="0"/>
              <a:t>Funding and availability of alternative services such as youth clubs.  Charities and other services support with filling this gap, but often rely on short term funding streams.</a:t>
            </a:r>
          </a:p>
          <a:p>
            <a:r>
              <a:rPr lang="en-GB" dirty="0"/>
              <a:t>Orders under the Anti-Social Behaviour, Crime and Policing Act can be effective and deliver significant benefits – but court delays, legal review requirements and evidential requirements can extend timescales for obtaining them.</a:t>
            </a:r>
          </a:p>
        </p:txBody>
      </p:sp>
      <p:sp>
        <p:nvSpPr>
          <p:cNvPr id="4" name="Slide Number Placeholder 3">
            <a:extLst>
              <a:ext uri="{FF2B5EF4-FFF2-40B4-BE49-F238E27FC236}">
                <a16:creationId xmlns:a16="http://schemas.microsoft.com/office/drawing/2014/main" id="{DA79ED3A-16C4-5FAF-2A55-03AD2BCD0B02}"/>
              </a:ext>
            </a:extLst>
          </p:cNvPr>
          <p:cNvSpPr>
            <a:spLocks noGrp="1"/>
          </p:cNvSpPr>
          <p:nvPr>
            <p:ph type="sldNum" sz="quarter" idx="12"/>
          </p:nvPr>
        </p:nvSpPr>
        <p:spPr/>
        <p:txBody>
          <a:bodyPr/>
          <a:lstStyle/>
          <a:p>
            <a:pPr>
              <a:defRPr/>
            </a:pPr>
            <a:fld id="{76FE79D1-1F21-4DE5-B73F-84C7D145B05B}" type="slidenum">
              <a:rPr lang="en-GB" smtClean="0"/>
              <a:pPr>
                <a:defRPr/>
              </a:pPr>
              <a:t>13</a:t>
            </a:fld>
            <a:endParaRPr lang="en-GB"/>
          </a:p>
        </p:txBody>
      </p:sp>
    </p:spTree>
    <p:extLst>
      <p:ext uri="{BB962C8B-B14F-4D97-AF65-F5344CB8AC3E}">
        <p14:creationId xmlns:p14="http://schemas.microsoft.com/office/powerpoint/2010/main" val="39349678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4761B-3E31-195A-7E22-A7AFC929B15A}"/>
              </a:ext>
            </a:extLst>
          </p:cNvPr>
          <p:cNvSpPr>
            <a:spLocks noGrp="1"/>
          </p:cNvSpPr>
          <p:nvPr>
            <p:ph type="title"/>
          </p:nvPr>
        </p:nvSpPr>
        <p:spPr/>
        <p:txBody>
          <a:bodyPr/>
          <a:lstStyle/>
          <a:p>
            <a:r>
              <a:rPr lang="en-GB" dirty="0"/>
              <a:t>Good news &amp; Success Stories</a:t>
            </a:r>
          </a:p>
        </p:txBody>
      </p:sp>
      <p:sp>
        <p:nvSpPr>
          <p:cNvPr id="3" name="Content Placeholder 2">
            <a:extLst>
              <a:ext uri="{FF2B5EF4-FFF2-40B4-BE49-F238E27FC236}">
                <a16:creationId xmlns:a16="http://schemas.microsoft.com/office/drawing/2014/main" id="{7D4E1C60-48C8-1565-F269-7030D2488FE7}"/>
              </a:ext>
            </a:extLst>
          </p:cNvPr>
          <p:cNvSpPr>
            <a:spLocks noGrp="1"/>
          </p:cNvSpPr>
          <p:nvPr>
            <p:ph idx="1"/>
          </p:nvPr>
        </p:nvSpPr>
        <p:spPr/>
        <p:txBody>
          <a:bodyPr/>
          <a:lstStyle/>
          <a:p>
            <a:pPr fontAlgn="t"/>
            <a:r>
              <a:rPr lang="en-GB" dirty="0"/>
              <a:t>In 2025, a Scarborough male was made subject to a five-year Slavery and Trafficking Risk Order (STRO) following a multi-agency investigation which identified his role in the exploitation of vulnerable adults and associated criminality within the Scarborough community.</a:t>
            </a:r>
          </a:p>
          <a:p>
            <a:pPr fontAlgn="t"/>
            <a:endParaRPr lang="en-GB" dirty="0"/>
          </a:p>
          <a:p>
            <a:pPr fontAlgn="t"/>
            <a:r>
              <a:rPr lang="en-GB" dirty="0"/>
              <a:t>Effectiveness of Multi-Agency Problem Solving - concerns for a vulnerable male who had missed appointments with partner agencies and disengaged. Joint working resulted in the right services reaching out, re-engagement, supported move home and a positive outcome for the individual.</a:t>
            </a:r>
          </a:p>
        </p:txBody>
      </p:sp>
      <p:sp>
        <p:nvSpPr>
          <p:cNvPr id="4" name="Slide Number Placeholder 3">
            <a:extLst>
              <a:ext uri="{FF2B5EF4-FFF2-40B4-BE49-F238E27FC236}">
                <a16:creationId xmlns:a16="http://schemas.microsoft.com/office/drawing/2014/main" id="{7A98D0DF-F95D-3DDC-61DE-EB501E5BA235}"/>
              </a:ext>
            </a:extLst>
          </p:cNvPr>
          <p:cNvSpPr>
            <a:spLocks noGrp="1"/>
          </p:cNvSpPr>
          <p:nvPr>
            <p:ph type="sldNum" sz="quarter" idx="12"/>
          </p:nvPr>
        </p:nvSpPr>
        <p:spPr/>
        <p:txBody>
          <a:bodyPr/>
          <a:lstStyle/>
          <a:p>
            <a:pPr>
              <a:defRPr/>
            </a:pPr>
            <a:fld id="{76FE79D1-1F21-4DE5-B73F-84C7D145B05B}" type="slidenum">
              <a:rPr lang="en-GB" smtClean="0"/>
              <a:pPr>
                <a:defRPr/>
              </a:pPr>
              <a:t>14</a:t>
            </a:fld>
            <a:endParaRPr lang="en-GB"/>
          </a:p>
        </p:txBody>
      </p:sp>
    </p:spTree>
    <p:extLst>
      <p:ext uri="{BB962C8B-B14F-4D97-AF65-F5344CB8AC3E}">
        <p14:creationId xmlns:p14="http://schemas.microsoft.com/office/powerpoint/2010/main" val="29070589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334A5-B705-3F5F-9E65-5BC34C6CF151}"/>
              </a:ext>
            </a:extLst>
          </p:cNvPr>
          <p:cNvSpPr>
            <a:spLocks noGrp="1"/>
          </p:cNvSpPr>
          <p:nvPr>
            <p:ph type="title"/>
          </p:nvPr>
        </p:nvSpPr>
        <p:spPr/>
        <p:txBody>
          <a:bodyPr/>
          <a:lstStyle/>
          <a:p>
            <a:r>
              <a:rPr lang="en-GB" dirty="0"/>
              <a:t>Next steps</a:t>
            </a:r>
          </a:p>
        </p:txBody>
      </p:sp>
      <p:sp>
        <p:nvSpPr>
          <p:cNvPr id="3" name="Content Placeholder 2">
            <a:extLst>
              <a:ext uri="{FF2B5EF4-FFF2-40B4-BE49-F238E27FC236}">
                <a16:creationId xmlns:a16="http://schemas.microsoft.com/office/drawing/2014/main" id="{A6AEB809-9BEE-F0EF-6EFC-D1D5A6B0B289}"/>
              </a:ext>
            </a:extLst>
          </p:cNvPr>
          <p:cNvSpPr>
            <a:spLocks noGrp="1"/>
          </p:cNvSpPr>
          <p:nvPr>
            <p:ph idx="1"/>
          </p:nvPr>
        </p:nvSpPr>
        <p:spPr/>
        <p:txBody>
          <a:bodyPr/>
          <a:lstStyle/>
          <a:p>
            <a:r>
              <a:rPr lang="en-GB" dirty="0"/>
              <a:t>Maximise use of civil orders</a:t>
            </a:r>
          </a:p>
          <a:p>
            <a:r>
              <a:rPr lang="en-GB" dirty="0"/>
              <a:t>Reduction in crime and anti-social behaviour repeats through prevention and problem solving approach and support</a:t>
            </a:r>
          </a:p>
          <a:p>
            <a:r>
              <a:rPr lang="en-GB" dirty="0"/>
              <a:t>Continued partnership approach</a:t>
            </a:r>
          </a:p>
        </p:txBody>
      </p:sp>
      <p:sp>
        <p:nvSpPr>
          <p:cNvPr id="4" name="Slide Number Placeholder 3">
            <a:extLst>
              <a:ext uri="{FF2B5EF4-FFF2-40B4-BE49-F238E27FC236}">
                <a16:creationId xmlns:a16="http://schemas.microsoft.com/office/drawing/2014/main" id="{BF7E10B0-4839-790A-E4EC-AF73D9A38AE3}"/>
              </a:ext>
            </a:extLst>
          </p:cNvPr>
          <p:cNvSpPr>
            <a:spLocks noGrp="1"/>
          </p:cNvSpPr>
          <p:nvPr>
            <p:ph type="sldNum" sz="quarter" idx="12"/>
          </p:nvPr>
        </p:nvSpPr>
        <p:spPr/>
        <p:txBody>
          <a:bodyPr/>
          <a:lstStyle/>
          <a:p>
            <a:pPr>
              <a:defRPr/>
            </a:pPr>
            <a:fld id="{76FE79D1-1F21-4DE5-B73F-84C7D145B05B}" type="slidenum">
              <a:rPr lang="en-GB" smtClean="0"/>
              <a:pPr>
                <a:defRPr/>
              </a:pPr>
              <a:t>15</a:t>
            </a:fld>
            <a:endParaRPr lang="en-GB"/>
          </a:p>
        </p:txBody>
      </p:sp>
    </p:spTree>
    <p:extLst>
      <p:ext uri="{BB962C8B-B14F-4D97-AF65-F5344CB8AC3E}">
        <p14:creationId xmlns:p14="http://schemas.microsoft.com/office/powerpoint/2010/main" val="3407586380"/>
      </p:ext>
    </p:extLst>
  </p:cSld>
  <p:clrMapOvr>
    <a:masterClrMapping/>
  </p:clrMapOvr>
</p:sld>
</file>

<file path=ppt/theme/theme1.xml><?xml version="1.0" encoding="utf-8"?>
<a:theme xmlns:a="http://schemas.openxmlformats.org/drawingml/2006/main" name="NYP presentation sty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30E06F49BB1E64086FF6D303A9873AE" ma:contentTypeVersion="31" ma:contentTypeDescription="Create a new document." ma:contentTypeScope="" ma:versionID="b7d291d62039b4c15fc0077b626717fa">
  <xsd:schema xmlns:xsd="http://www.w3.org/2001/XMLSchema" xmlns:xs="http://www.w3.org/2001/XMLSchema" xmlns:p="http://schemas.microsoft.com/office/2006/metadata/properties" xmlns:ns2="26db1379-4fb3-4610-bdb0-e2ca34869062" xmlns:ns3="1d5b406d-af38-4c13-96c7-f2b57de50c7c" targetNamespace="http://schemas.microsoft.com/office/2006/metadata/properties" ma:root="true" ma:fieldsID="838e27e09ecca416b0bae96c72442e6a" ns2:_="" ns3:_="">
    <xsd:import namespace="26db1379-4fb3-4610-bdb0-e2ca34869062"/>
    <xsd:import namespace="1d5b406d-af38-4c13-96c7-f2b57de50c7c"/>
    <xsd:element name="properties">
      <xsd:complexType>
        <xsd:sequence>
          <xsd:element name="documentManagement">
            <xsd:complexType>
              <xsd:all>
                <xsd:element ref="ns2:_x0031_" minOccurs="0"/>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Date" minOccurs="0"/>
                <xsd:element ref="ns2:MediaServiceGenerationTime" minOccurs="0"/>
                <xsd:element ref="ns2:MediaServiceEventHashCode" minOccurs="0"/>
                <xsd:element ref="ns2:MediaServiceAutoKeyPoints" minOccurs="0"/>
                <xsd:element ref="ns2:MediaServiceKeyPoints" minOccurs="0"/>
                <xsd:element ref="ns2:Order0"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FilePath" minOccurs="0"/>
                <xsd:element ref="ns2:64459367-0c6a-4240-86fc-695e20e04166CountryOrRegion" minOccurs="0"/>
                <xsd:element ref="ns2:64459367-0c6a-4240-86fc-695e20e04166State" minOccurs="0"/>
                <xsd:element ref="ns2:64459367-0c6a-4240-86fc-695e20e04166City" minOccurs="0"/>
                <xsd:element ref="ns2:64459367-0c6a-4240-86fc-695e20e04166PostalCode" minOccurs="0"/>
                <xsd:element ref="ns2:64459367-0c6a-4240-86fc-695e20e04166Street" minOccurs="0"/>
                <xsd:element ref="ns2:64459367-0c6a-4240-86fc-695e20e04166GeoLoc" minOccurs="0"/>
                <xsd:element ref="ns2:64459367-0c6a-4240-86fc-695e20e04166DispNam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db1379-4fb3-4610-bdb0-e2ca34869062" elementFormDefault="qualified">
    <xsd:import namespace="http://schemas.microsoft.com/office/2006/documentManagement/types"/>
    <xsd:import namespace="http://schemas.microsoft.com/office/infopath/2007/PartnerControls"/>
    <xsd:element name="_x0031_" ma:index="1" nillable="true" ma:displayName="1" ma:format="Dropdown" ma:internalName="_x0031_" ma:readOnly="false" ma:percentage="FALSE">
      <xsd:simpleType>
        <xsd:restriction base="dms:Number"/>
      </xsd:simple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hidden="true" ma:internalName="MediaServiceAutoTags" ma:readOnly="true">
      <xsd:simpleType>
        <xsd:restriction base="dms:Text"/>
      </xsd:simpleType>
    </xsd:element>
    <xsd:element name="MediaServiceOCR" ma:index="11" nillable="true" ma:displayName="MediaServiceOCR" ma:hidden="true" ma:internalName="MediaServiceOCR"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MediaServiceLocation" ma:hidden="true" ma:internalName="MediaServiceLocation" ma:readOnly="true">
      <xsd:simpleType>
        <xsd:restriction base="dms:Text"/>
      </xsd:simpleType>
    </xsd:element>
    <xsd:element name="Date" ma:index="16" nillable="true" ma:displayName="Date" ma:format="DateOnly" ma:hidden="true" ma:internalName="Date" ma:readOnly="false">
      <xsd:simpleType>
        <xsd:restriction base="dms:DateTime"/>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hidden="true" ma:internalName="MediaServiceKeyPoints" ma:readOnly="true">
      <xsd:simpleType>
        <xsd:restriction base="dms:Note"/>
      </xsd:simpleType>
    </xsd:element>
    <xsd:element name="Order0" ma:index="22" nillable="true" ma:displayName="Order" ma:format="Dropdown" ma:hidden="true" ma:internalName="Order0" ma:readOnly="false" ma:percentage="FALSE">
      <xsd:simpleType>
        <xsd:restriction base="dms:Number"/>
      </xsd:simpleType>
    </xsd:element>
    <xsd:element name="MediaLengthInSeconds" ma:index="23" nillable="true" ma:displayName="Length (seconds)" ma:hidden="true"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2aa5be01-d0b0-4c8f-b4f7-b5561cb0201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FilePath" ma:index="29" nillable="true" ma:displayName="File Path" ma:format="Dropdown" ma:internalName="FilePath">
      <xsd:simpleType>
        <xsd:restriction base="dms:Unknown"/>
      </xsd:simpleType>
    </xsd:element>
    <xsd:element name="64459367-0c6a-4240-86fc-695e20e04166CountryOrRegion" ma:index="30" nillable="true" ma:displayName="File Path: Country/Region" ma:internalName="CountryOrRegion" ma:readOnly="true">
      <xsd:simpleType>
        <xsd:restriction base="dms:Text"/>
      </xsd:simpleType>
    </xsd:element>
    <xsd:element name="64459367-0c6a-4240-86fc-695e20e04166State" ma:index="31" nillable="true" ma:displayName="File Path: State" ma:internalName="State" ma:readOnly="true">
      <xsd:simpleType>
        <xsd:restriction base="dms:Text"/>
      </xsd:simpleType>
    </xsd:element>
    <xsd:element name="64459367-0c6a-4240-86fc-695e20e04166City" ma:index="32" nillable="true" ma:displayName="File Path: City" ma:internalName="City" ma:readOnly="true">
      <xsd:simpleType>
        <xsd:restriction base="dms:Text"/>
      </xsd:simpleType>
    </xsd:element>
    <xsd:element name="64459367-0c6a-4240-86fc-695e20e04166PostalCode" ma:index="33" nillable="true" ma:displayName="File Path: Postal Code" ma:internalName="PostalCode" ma:readOnly="true">
      <xsd:simpleType>
        <xsd:restriction base="dms:Text"/>
      </xsd:simpleType>
    </xsd:element>
    <xsd:element name="64459367-0c6a-4240-86fc-695e20e04166Street" ma:index="34" nillable="true" ma:displayName="File Path: Street" ma:internalName="Street" ma:readOnly="true">
      <xsd:simpleType>
        <xsd:restriction base="dms:Text"/>
      </xsd:simpleType>
    </xsd:element>
    <xsd:element name="64459367-0c6a-4240-86fc-695e20e04166GeoLoc" ma:index="35" nillable="true" ma:displayName="File Path: Coordinates" ma:internalName="GeoLoc" ma:readOnly="true">
      <xsd:simpleType>
        <xsd:restriction base="dms:Unknown"/>
      </xsd:simpleType>
    </xsd:element>
    <xsd:element name="64459367-0c6a-4240-86fc-695e20e04166DispName" ma:index="36" nillable="true" ma:displayName="File Path: Name" ma:internalName="DispName" ma:readOnly="true">
      <xsd:simpleType>
        <xsd:restriction base="dms:Text"/>
      </xsd:simpleType>
    </xsd:element>
    <xsd:element name="MediaServiceBillingMetadata" ma:index="3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d5b406d-af38-4c13-96c7-f2b57de50c7c"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element name="TaxCatchAll" ma:index="26" nillable="true" ma:displayName="Taxonomy Catch All Column" ma:hidden="true" ma:list="{25cc20b5-98cb-441d-9ceb-8c5660e4686d}" ma:internalName="TaxCatchAll" ma:readOnly="false" ma:showField="CatchAllData" ma:web="1d5b406d-af38-4c13-96c7-f2b57de50c7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DA4C52F-584E-49A0-AE55-94721032C753}">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ab0aa47d-1fcf-4109-a97c-a233ca6fe985"/>
    <ds:schemaRef ds:uri="http://www.w3.org/XML/1998/namespace"/>
    <ds:schemaRef ds:uri="http://purl.org/dc/dcmitype/"/>
  </ds:schemaRefs>
</ds:datastoreItem>
</file>

<file path=customXml/itemProps2.xml><?xml version="1.0" encoding="utf-8"?>
<ds:datastoreItem xmlns:ds="http://schemas.openxmlformats.org/officeDocument/2006/customXml" ds:itemID="{8FCE6B17-5B64-4C66-8E6F-60691DEC0CE8}">
  <ds:schemaRefs>
    <ds:schemaRef ds:uri="http://schemas.microsoft.com/sharepoint/v3/contenttype/forms"/>
  </ds:schemaRefs>
</ds:datastoreItem>
</file>

<file path=customXml/itemProps3.xml><?xml version="1.0" encoding="utf-8"?>
<ds:datastoreItem xmlns:ds="http://schemas.openxmlformats.org/officeDocument/2006/customXml" ds:itemID="{4E2D3DAA-8C07-468F-9EAE-A36C96FEED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6db1379-4fb3-4610-bdb0-e2ca34869062"/>
    <ds:schemaRef ds:uri="1d5b406d-af38-4c13-96c7-f2b57de50c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589</TotalTime>
  <Words>1022</Words>
  <Application>Microsoft Office PowerPoint</Application>
  <PresentationFormat>On-screen Show (4:3)</PresentationFormat>
  <Paragraphs>98</Paragraphs>
  <Slides>15</Slides>
  <Notes>13</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NYP presentation style</vt:lpstr>
      <vt:lpstr>Prevention &amp; Early Intervention </vt:lpstr>
      <vt:lpstr>What is Prevention &amp; Early Intervention?</vt:lpstr>
      <vt:lpstr>How we work with partners to improve the experience of victims and vulnerable people:</vt:lpstr>
      <vt:lpstr>Community Safety Hubs</vt:lpstr>
      <vt:lpstr>Multi-Agency Problem Solving Meetings</vt:lpstr>
      <vt:lpstr>SARA Problem Solving</vt:lpstr>
      <vt:lpstr>Licencing</vt:lpstr>
      <vt:lpstr>Designing Out Crime Officers</vt:lpstr>
      <vt:lpstr>School Liaison</vt:lpstr>
      <vt:lpstr>Outcomes </vt:lpstr>
      <vt:lpstr>Operation Divan</vt:lpstr>
      <vt:lpstr>Operation Choice</vt:lpstr>
      <vt:lpstr>Challenges</vt:lpstr>
      <vt:lpstr>Good news &amp; Success Stories</vt:lpstr>
      <vt:lpstr>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Wood, Louise</dc:creator>
  <cp:lastModifiedBy>Rebecca Smith</cp:lastModifiedBy>
  <cp:revision>7</cp:revision>
  <dcterms:created xsi:type="dcterms:W3CDTF">2016-05-12T16:40:45Z</dcterms:created>
  <dcterms:modified xsi:type="dcterms:W3CDTF">2026-10-07T14:01:02Z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5ed7c50b-0f61-4668-a879-e3b105e43449</vt:lpwstr>
  </property>
  <property fmtid="{D5CDD505-2E9C-101B-9397-08002B2CF9AE}" pid="3" name="NORTH YORKSHIRE POLICEClassification">
    <vt:lpwstr>NOT PROTECTIVELY MARKED</vt:lpwstr>
  </property>
  <property fmtid="{D5CDD505-2E9C-101B-9397-08002B2CF9AE}" pid="4" name="NORTH YORKSHIRE POLICEVisual Markings">
    <vt:lpwstr>No</vt:lpwstr>
  </property>
  <property fmtid="{D5CDD505-2E9C-101B-9397-08002B2CF9AE}" pid="5" name="ContentTypeId">
    <vt:lpwstr>0x010100E30E06F49BB1E64086FF6D303A9873AE</vt:lpwstr>
  </property>
  <property fmtid="{D5CDD505-2E9C-101B-9397-08002B2CF9AE}" pid="6" name="Classification">
    <vt:lpwstr>OFFICIAL</vt:lpwstr>
  </property>
  <property fmtid="{D5CDD505-2E9C-101B-9397-08002B2CF9AE}" pid="7" name="n7cc5a46288d455f83142cf2528c11bc">
    <vt:lpwstr>Unspecified|99025389-8b11-49dc-8976-39bdb13d017c</vt:lpwstr>
  </property>
  <property fmtid="{D5CDD505-2E9C-101B-9397-08002B2CF9AE}" pid="8" name="TaxCatchAll">
    <vt:lpwstr>43;#Unspecified</vt:lpwstr>
  </property>
  <property fmtid="{D5CDD505-2E9C-101B-9397-08002B2CF9AE}" pid="9" name="_dlc_DocIdItemGuid">
    <vt:lpwstr>82014810-5345-4609-bce1-b8a0eddd7349</vt:lpwstr>
  </property>
  <property fmtid="{D5CDD505-2E9C-101B-9397-08002B2CF9AE}" pid="10" name="CPDocumentType">
    <vt:lpwstr>39;#Agenda, minutes and admin documents|2589de23-d139-4c2c-9123-64c6e4243287</vt:lpwstr>
  </property>
  <property fmtid="{D5CDD505-2E9C-101B-9397-08002B2CF9AE}" pid="11" name="CPDocumentSubject">
    <vt:lpwstr>23;#Corporate matters and services|95093f2b-b44a-415d-b7db-cf56b2d8e177</vt:lpwstr>
  </property>
  <property fmtid="{D5CDD505-2E9C-101B-9397-08002B2CF9AE}" pid="12" name="CPDepartment">
    <vt:lpwstr/>
  </property>
  <property fmtid="{D5CDD505-2E9C-101B-9397-08002B2CF9AE}" pid="13" name="Order">
    <vt:r8>1700</vt:r8>
  </property>
  <property fmtid="{D5CDD505-2E9C-101B-9397-08002B2CF9AE}" pid="14" name="xd_Signature">
    <vt:bool>false</vt:bool>
  </property>
  <property fmtid="{D5CDD505-2E9C-101B-9397-08002B2CF9AE}" pid="15" name="xd_ProgID">
    <vt:lpwstr/>
  </property>
  <property fmtid="{D5CDD505-2E9C-101B-9397-08002B2CF9AE}" pid="16" name="TemplateUrl">
    <vt:lpwstr/>
  </property>
  <property fmtid="{D5CDD505-2E9C-101B-9397-08002B2CF9AE}" pid="17" name="MSIP_Label_3c3f51d1-bd89-4ee9-a78a-494f589fb33f_Enabled">
    <vt:lpwstr>true</vt:lpwstr>
  </property>
  <property fmtid="{D5CDD505-2E9C-101B-9397-08002B2CF9AE}" pid="18" name="MSIP_Label_3c3f51d1-bd89-4ee9-a78a-494f589fb33f_SetDate">
    <vt:lpwstr>2024-02-28T17:02:07Z</vt:lpwstr>
  </property>
  <property fmtid="{D5CDD505-2E9C-101B-9397-08002B2CF9AE}" pid="19" name="MSIP_Label_3c3f51d1-bd89-4ee9-a78a-494f589fb33f_Method">
    <vt:lpwstr>Standard</vt:lpwstr>
  </property>
  <property fmtid="{D5CDD505-2E9C-101B-9397-08002B2CF9AE}" pid="20" name="MSIP_Label_3c3f51d1-bd89-4ee9-a78a-494f589fb33f_Name">
    <vt:lpwstr>OFFICIAL</vt:lpwstr>
  </property>
  <property fmtid="{D5CDD505-2E9C-101B-9397-08002B2CF9AE}" pid="21" name="MSIP_Label_3c3f51d1-bd89-4ee9-a78a-494f589fb33f_SiteId">
    <vt:lpwstr>2c84bc91-93af-476e-9721-cdad67cb3ead</vt:lpwstr>
  </property>
  <property fmtid="{D5CDD505-2E9C-101B-9397-08002B2CF9AE}" pid="22" name="MSIP_Label_3c3f51d1-bd89-4ee9-a78a-494f589fb33f_ActionId">
    <vt:lpwstr>0dde04ed-4749-4678-9fdd-a9a0297a59d9</vt:lpwstr>
  </property>
  <property fmtid="{D5CDD505-2E9C-101B-9397-08002B2CF9AE}" pid="23" name="MSIP_Label_3c3f51d1-bd89-4ee9-a78a-494f589fb33f_ContentBits">
    <vt:lpwstr>0</vt:lpwstr>
  </property>
</Properties>
</file>